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7" r:id="rId2"/>
    <p:sldId id="258" r:id="rId3"/>
    <p:sldId id="259" r:id="rId4"/>
    <p:sldId id="260" r:id="rId5"/>
    <p:sldId id="261" r:id="rId6"/>
    <p:sldId id="262" r:id="rId7"/>
    <p:sldId id="263" r:id="rId8"/>
    <p:sldId id="264" r:id="rId9"/>
    <p:sldId id="265" r:id="rId10"/>
    <p:sldId id="266" r:id="rId11"/>
    <p:sldId id="267" r:id="rId12"/>
    <p:sldId id="273" r:id="rId13"/>
    <p:sldId id="274" r:id="rId14"/>
    <p:sldId id="275" r:id="rId15"/>
    <p:sldId id="268" r:id="rId16"/>
    <p:sldId id="269" r:id="rId17"/>
    <p:sldId id="270" r:id="rId18"/>
    <p:sldId id="271" r:id="rId19"/>
    <p:sldId id="272" r:id="rId20"/>
    <p:sldId id="276"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805"/>
    <p:restoredTop sz="94643"/>
  </p:normalViewPr>
  <p:slideViewPr>
    <p:cSldViewPr snapToGrid="0" snapToObjects="1">
      <p:cViewPr varScale="1">
        <p:scale>
          <a:sx n="70" d="100"/>
          <a:sy n="70" d="100"/>
        </p:scale>
        <p:origin x="84"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0C3144-54A6-5340-8C1F-B61F6E6C2F42}" type="datetimeFigureOut">
              <a:rPr lang="en-US" smtClean="0"/>
              <a:t>8/18/2017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BB044E-13AF-A44E-A5C2-135A96F573C4}" type="slidenum">
              <a:rPr lang="en-US" smtClean="0"/>
              <a:t>‹#›</a:t>
            </a:fld>
            <a:endParaRPr lang="en-US"/>
          </a:p>
        </p:txBody>
      </p:sp>
    </p:spTree>
    <p:extLst>
      <p:ext uri="{BB962C8B-B14F-4D97-AF65-F5344CB8AC3E}">
        <p14:creationId xmlns:p14="http://schemas.microsoft.com/office/powerpoint/2010/main" val="945416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9278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3868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8336B2-35AC-AE48-ABAD-B6D6E9087217}"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5AB62-9343-AE4B-A424-86FEC35F6DDD}" type="slidenum">
              <a:rPr lang="en-US" smtClean="0"/>
              <a:t>‹#›</a:t>
            </a:fld>
            <a:endParaRPr lang="en-US"/>
          </a:p>
        </p:txBody>
      </p:sp>
    </p:spTree>
    <p:extLst>
      <p:ext uri="{BB962C8B-B14F-4D97-AF65-F5344CB8AC3E}">
        <p14:creationId xmlns:p14="http://schemas.microsoft.com/office/powerpoint/2010/main" val="1223904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8336B2-35AC-AE48-ABAD-B6D6E9087217}"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5AB62-9343-AE4B-A424-86FEC35F6DDD}" type="slidenum">
              <a:rPr lang="en-US" smtClean="0"/>
              <a:t>‹#›</a:t>
            </a:fld>
            <a:endParaRPr lang="en-US"/>
          </a:p>
        </p:txBody>
      </p:sp>
    </p:spTree>
    <p:extLst>
      <p:ext uri="{BB962C8B-B14F-4D97-AF65-F5344CB8AC3E}">
        <p14:creationId xmlns:p14="http://schemas.microsoft.com/office/powerpoint/2010/main" val="773846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8336B2-35AC-AE48-ABAD-B6D6E9087217}"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5AB62-9343-AE4B-A424-86FEC35F6DDD}" type="slidenum">
              <a:rPr lang="en-US" smtClean="0"/>
              <a:t>‹#›</a:t>
            </a:fld>
            <a:endParaRPr lang="en-US"/>
          </a:p>
        </p:txBody>
      </p:sp>
    </p:spTree>
    <p:extLst>
      <p:ext uri="{BB962C8B-B14F-4D97-AF65-F5344CB8AC3E}">
        <p14:creationId xmlns:p14="http://schemas.microsoft.com/office/powerpoint/2010/main" val="869797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8336B2-35AC-AE48-ABAD-B6D6E9087217}"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5AB62-9343-AE4B-A424-86FEC35F6DDD}" type="slidenum">
              <a:rPr lang="en-US" smtClean="0"/>
              <a:t>‹#›</a:t>
            </a:fld>
            <a:endParaRPr lang="en-US"/>
          </a:p>
        </p:txBody>
      </p:sp>
    </p:spTree>
    <p:extLst>
      <p:ext uri="{BB962C8B-B14F-4D97-AF65-F5344CB8AC3E}">
        <p14:creationId xmlns:p14="http://schemas.microsoft.com/office/powerpoint/2010/main" val="2143042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8336B2-35AC-AE48-ABAD-B6D6E9087217}"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5AB62-9343-AE4B-A424-86FEC35F6DDD}" type="slidenum">
              <a:rPr lang="en-US" smtClean="0"/>
              <a:t>‹#›</a:t>
            </a:fld>
            <a:endParaRPr lang="en-US"/>
          </a:p>
        </p:txBody>
      </p:sp>
    </p:spTree>
    <p:extLst>
      <p:ext uri="{BB962C8B-B14F-4D97-AF65-F5344CB8AC3E}">
        <p14:creationId xmlns:p14="http://schemas.microsoft.com/office/powerpoint/2010/main" val="980094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8336B2-35AC-AE48-ABAD-B6D6E9087217}" type="datetimeFigureOut">
              <a:rPr lang="en-US" smtClean="0"/>
              <a:t>8/18/2017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5AB62-9343-AE4B-A424-86FEC35F6DDD}" type="slidenum">
              <a:rPr lang="en-US" smtClean="0"/>
              <a:t>‹#›</a:t>
            </a:fld>
            <a:endParaRPr lang="en-US"/>
          </a:p>
        </p:txBody>
      </p:sp>
    </p:spTree>
    <p:extLst>
      <p:ext uri="{BB962C8B-B14F-4D97-AF65-F5344CB8AC3E}">
        <p14:creationId xmlns:p14="http://schemas.microsoft.com/office/powerpoint/2010/main" val="1247529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8336B2-35AC-AE48-ABAD-B6D6E9087217}" type="datetimeFigureOut">
              <a:rPr lang="en-US" smtClean="0"/>
              <a:t>8/18/2017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85AB62-9343-AE4B-A424-86FEC35F6DDD}" type="slidenum">
              <a:rPr lang="en-US" smtClean="0"/>
              <a:t>‹#›</a:t>
            </a:fld>
            <a:endParaRPr lang="en-US"/>
          </a:p>
        </p:txBody>
      </p:sp>
    </p:spTree>
    <p:extLst>
      <p:ext uri="{BB962C8B-B14F-4D97-AF65-F5344CB8AC3E}">
        <p14:creationId xmlns:p14="http://schemas.microsoft.com/office/powerpoint/2010/main" val="1342553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8336B2-35AC-AE48-ABAD-B6D6E9087217}" type="datetimeFigureOut">
              <a:rPr lang="en-US" smtClean="0"/>
              <a:t>8/18/2017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85AB62-9343-AE4B-A424-86FEC35F6DDD}" type="slidenum">
              <a:rPr lang="en-US" smtClean="0"/>
              <a:t>‹#›</a:t>
            </a:fld>
            <a:endParaRPr lang="en-US"/>
          </a:p>
        </p:txBody>
      </p:sp>
    </p:spTree>
    <p:extLst>
      <p:ext uri="{BB962C8B-B14F-4D97-AF65-F5344CB8AC3E}">
        <p14:creationId xmlns:p14="http://schemas.microsoft.com/office/powerpoint/2010/main" val="681423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8336B2-35AC-AE48-ABAD-B6D6E9087217}" type="datetimeFigureOut">
              <a:rPr lang="en-US" smtClean="0"/>
              <a:t>8/18/2017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85AB62-9343-AE4B-A424-86FEC35F6DDD}" type="slidenum">
              <a:rPr lang="en-US" smtClean="0"/>
              <a:t>‹#›</a:t>
            </a:fld>
            <a:endParaRPr lang="en-US"/>
          </a:p>
        </p:txBody>
      </p:sp>
    </p:spTree>
    <p:extLst>
      <p:ext uri="{BB962C8B-B14F-4D97-AF65-F5344CB8AC3E}">
        <p14:creationId xmlns:p14="http://schemas.microsoft.com/office/powerpoint/2010/main" val="162323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8336B2-35AC-AE48-ABAD-B6D6E9087217}" type="datetimeFigureOut">
              <a:rPr lang="en-US" smtClean="0"/>
              <a:t>8/18/2017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5AB62-9343-AE4B-A424-86FEC35F6DDD}" type="slidenum">
              <a:rPr lang="en-US" smtClean="0"/>
              <a:t>‹#›</a:t>
            </a:fld>
            <a:endParaRPr lang="en-US"/>
          </a:p>
        </p:txBody>
      </p:sp>
    </p:spTree>
    <p:extLst>
      <p:ext uri="{BB962C8B-B14F-4D97-AF65-F5344CB8AC3E}">
        <p14:creationId xmlns:p14="http://schemas.microsoft.com/office/powerpoint/2010/main" val="87385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8336B2-35AC-AE48-ABAD-B6D6E9087217}" type="datetimeFigureOut">
              <a:rPr lang="en-US" smtClean="0"/>
              <a:t>8/18/2017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5AB62-9343-AE4B-A424-86FEC35F6DDD}" type="slidenum">
              <a:rPr lang="en-US" smtClean="0"/>
              <a:t>‹#›</a:t>
            </a:fld>
            <a:endParaRPr lang="en-US"/>
          </a:p>
        </p:txBody>
      </p:sp>
    </p:spTree>
    <p:extLst>
      <p:ext uri="{BB962C8B-B14F-4D97-AF65-F5344CB8AC3E}">
        <p14:creationId xmlns:p14="http://schemas.microsoft.com/office/powerpoint/2010/main" val="293029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8336B2-35AC-AE48-ABAD-B6D6E9087217}" type="datetimeFigureOut">
              <a:rPr lang="en-US" smtClean="0"/>
              <a:t>8/18/2017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85AB62-9343-AE4B-A424-86FEC35F6DDD}" type="slidenum">
              <a:rPr lang="en-US" smtClean="0"/>
              <a:t>‹#›</a:t>
            </a:fld>
            <a:endParaRPr lang="en-US"/>
          </a:p>
        </p:txBody>
      </p:sp>
    </p:spTree>
    <p:extLst>
      <p:ext uri="{BB962C8B-B14F-4D97-AF65-F5344CB8AC3E}">
        <p14:creationId xmlns:p14="http://schemas.microsoft.com/office/powerpoint/2010/main" val="1001047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2209800"/>
          </a:xfrm>
        </p:spPr>
        <p:txBody>
          <a:bodyPr>
            <a:normAutofit/>
          </a:bodyPr>
          <a:lstStyle/>
          <a:p>
            <a:pPr algn="ctr"/>
            <a:r>
              <a:rPr lang="en-US" dirty="0" smtClean="0"/>
              <a:t/>
            </a:r>
            <a:br>
              <a:rPr lang="en-US" dirty="0" smtClean="0"/>
            </a:br>
            <a:r>
              <a:rPr lang="en-US" dirty="0"/>
              <a:t/>
            </a:r>
            <a:br>
              <a:rPr lang="en-US" dirty="0"/>
            </a:br>
            <a:r>
              <a:rPr lang="en-US" dirty="0" smtClean="0"/>
              <a:t>Science Thought 8/14</a:t>
            </a:r>
            <a:endParaRPr lang="en-US" dirty="0"/>
          </a:p>
        </p:txBody>
      </p:sp>
      <p:sp>
        <p:nvSpPr>
          <p:cNvPr id="3" name="Content Placeholder 2"/>
          <p:cNvSpPr>
            <a:spLocks noGrp="1"/>
          </p:cNvSpPr>
          <p:nvPr>
            <p:ph idx="1"/>
          </p:nvPr>
        </p:nvSpPr>
        <p:spPr>
          <a:xfrm>
            <a:off x="1752600" y="2362200"/>
            <a:ext cx="8763000" cy="4343400"/>
          </a:xfrm>
        </p:spPr>
        <p:txBody>
          <a:bodyPr>
            <a:normAutofit/>
          </a:bodyPr>
          <a:lstStyle/>
          <a:p>
            <a:pPr marL="0" indent="0" algn="ctr">
              <a:buNone/>
            </a:pPr>
            <a:r>
              <a:rPr lang="en-US" sz="8800" b="1" dirty="0"/>
              <a:t> </a:t>
            </a:r>
            <a:r>
              <a:rPr lang="en-US" sz="7200" dirty="0"/>
              <a:t>What is “motion”?</a:t>
            </a:r>
          </a:p>
          <a:p>
            <a:pPr marL="0" indent="0" algn="ctr">
              <a:buNone/>
            </a:pPr>
            <a:r>
              <a:rPr lang="en-US" sz="7200" dirty="0">
                <a:solidFill>
                  <a:srgbClr val="FF0000"/>
                </a:solidFill>
              </a:rPr>
              <a:t>A change in position over time.</a:t>
            </a:r>
          </a:p>
        </p:txBody>
      </p:sp>
    </p:spTree>
    <p:extLst>
      <p:ext uri="{BB962C8B-B14F-4D97-AF65-F5344CB8AC3E}">
        <p14:creationId xmlns:p14="http://schemas.microsoft.com/office/powerpoint/2010/main" val="521217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1066800"/>
          </a:xfrm>
        </p:spPr>
        <p:txBody>
          <a:bodyPr/>
          <a:lstStyle/>
          <a:p>
            <a:pPr algn="ctr"/>
            <a:r>
              <a:rPr lang="en-US" dirty="0" smtClean="0"/>
              <a:t>Science Thoughts 8/16</a:t>
            </a:r>
            <a:endParaRPr lang="en-US" dirty="0"/>
          </a:p>
        </p:txBody>
      </p:sp>
      <p:sp>
        <p:nvSpPr>
          <p:cNvPr id="3" name="Content Placeholder 2"/>
          <p:cNvSpPr>
            <a:spLocks noGrp="1"/>
          </p:cNvSpPr>
          <p:nvPr>
            <p:ph idx="1"/>
          </p:nvPr>
        </p:nvSpPr>
        <p:spPr>
          <a:xfrm>
            <a:off x="1600200" y="1219200"/>
            <a:ext cx="8991600" cy="5562600"/>
          </a:xfrm>
        </p:spPr>
        <p:txBody>
          <a:bodyPr>
            <a:noAutofit/>
          </a:bodyPr>
          <a:lstStyle/>
          <a:p>
            <a:pPr marL="742950" indent="-742950" algn="ctr">
              <a:buAutoNum type="arabicPeriod"/>
            </a:pPr>
            <a:r>
              <a:rPr lang="en-US" sz="4400" dirty="0"/>
              <a:t>Name the object that is hanging on the wall to the left of the safety shower. </a:t>
            </a:r>
          </a:p>
          <a:p>
            <a:pPr marL="742950" indent="-742950" algn="ctr">
              <a:buAutoNum type="arabicPeriod"/>
            </a:pPr>
            <a:r>
              <a:rPr lang="en-US" sz="4400" dirty="0"/>
              <a:t>Name the object on top of the counter that is under the windows, behind Mrs. </a:t>
            </a:r>
            <a:r>
              <a:rPr lang="en-US" sz="4400" dirty="0" err="1"/>
              <a:t>Kuropas’s</a:t>
            </a:r>
            <a:r>
              <a:rPr lang="en-US" sz="4400" dirty="0"/>
              <a:t> desk.</a:t>
            </a:r>
          </a:p>
          <a:p>
            <a:pPr marL="742950" indent="-742950" algn="ctr">
              <a:buAutoNum type="arabicPeriod"/>
            </a:pPr>
            <a:r>
              <a:rPr lang="en-US" sz="4400" dirty="0"/>
              <a:t>Name the object hanging on the wall in the front of the room.</a:t>
            </a:r>
          </a:p>
        </p:txBody>
      </p:sp>
    </p:spTree>
    <p:extLst>
      <p:ext uri="{BB962C8B-B14F-4D97-AF65-F5344CB8AC3E}">
        <p14:creationId xmlns:p14="http://schemas.microsoft.com/office/powerpoint/2010/main" val="1056022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Today in class</a:t>
            </a:r>
            <a:endParaRPr lang="en-US" dirty="0"/>
          </a:p>
        </p:txBody>
      </p:sp>
      <p:sp>
        <p:nvSpPr>
          <p:cNvPr id="3" name="Content Placeholder 2"/>
          <p:cNvSpPr>
            <a:spLocks noGrp="1"/>
          </p:cNvSpPr>
          <p:nvPr>
            <p:ph idx="1"/>
          </p:nvPr>
        </p:nvSpPr>
        <p:spPr>
          <a:xfrm>
            <a:off x="368489" y="1600201"/>
            <a:ext cx="11136573" cy="4525963"/>
          </a:xfrm>
        </p:spPr>
        <p:txBody>
          <a:bodyPr>
            <a:normAutofit/>
          </a:bodyPr>
          <a:lstStyle/>
          <a:p>
            <a:pPr marL="514350" indent="-514350">
              <a:buFont typeface="+mj-lt"/>
              <a:buAutoNum type="arabicPeriod"/>
            </a:pPr>
            <a:r>
              <a:rPr lang="en-US" sz="4400" dirty="0"/>
              <a:t>Scientific Method Test </a:t>
            </a:r>
            <a:r>
              <a:rPr lang="en-US" sz="4400" dirty="0" smtClean="0"/>
              <a:t>postponed to Monday</a:t>
            </a:r>
            <a:endParaRPr lang="en-US" sz="4400" dirty="0"/>
          </a:p>
          <a:p>
            <a:pPr marL="514350" indent="-514350">
              <a:buFont typeface="+mj-lt"/>
              <a:buAutoNum type="arabicPeriod"/>
            </a:pPr>
            <a:r>
              <a:rPr lang="en-US" sz="4400" dirty="0"/>
              <a:t>Review classwork from last week</a:t>
            </a:r>
          </a:p>
          <a:p>
            <a:pPr marL="514350" indent="-514350">
              <a:buFont typeface="+mj-lt"/>
              <a:buAutoNum type="arabicPeriod"/>
            </a:pPr>
            <a:r>
              <a:rPr lang="en-US" sz="4400" dirty="0"/>
              <a:t>Scientific Method Review</a:t>
            </a:r>
          </a:p>
          <a:p>
            <a:pPr marL="514350" indent="-514350">
              <a:buFont typeface="+mj-lt"/>
              <a:buAutoNum type="arabicPeriod"/>
            </a:pPr>
            <a:r>
              <a:rPr lang="en-US" sz="4400" dirty="0"/>
              <a:t>Complete Investigating Motion Lab</a:t>
            </a:r>
          </a:p>
          <a:p>
            <a:pPr marL="514350" indent="-514350">
              <a:buFont typeface="+mj-lt"/>
              <a:buAutoNum type="arabicPeriod"/>
            </a:pPr>
            <a:r>
              <a:rPr lang="en-US" sz="4400" dirty="0"/>
              <a:t>“Book Walk” to introduce tomorrow’s lesson</a:t>
            </a:r>
          </a:p>
        </p:txBody>
      </p:sp>
    </p:spTree>
    <p:extLst>
      <p:ext uri="{BB962C8B-B14F-4D97-AF65-F5344CB8AC3E}">
        <p14:creationId xmlns:p14="http://schemas.microsoft.com/office/powerpoint/2010/main" val="10356577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1066800"/>
          </a:xfrm>
        </p:spPr>
        <p:txBody>
          <a:bodyPr/>
          <a:lstStyle/>
          <a:p>
            <a:pPr algn="ctr"/>
            <a:r>
              <a:rPr lang="en-US" dirty="0" smtClean="0"/>
              <a:t>Science Thoughts 8/17</a:t>
            </a:r>
            <a:endParaRPr lang="en-US" dirty="0"/>
          </a:p>
        </p:txBody>
      </p:sp>
      <p:sp>
        <p:nvSpPr>
          <p:cNvPr id="3" name="Content Placeholder 2"/>
          <p:cNvSpPr>
            <a:spLocks noGrp="1"/>
          </p:cNvSpPr>
          <p:nvPr>
            <p:ph idx="1"/>
          </p:nvPr>
        </p:nvSpPr>
        <p:spPr>
          <a:xfrm>
            <a:off x="1600200" y="1219200"/>
            <a:ext cx="8991600" cy="5562600"/>
          </a:xfrm>
        </p:spPr>
        <p:txBody>
          <a:bodyPr>
            <a:noAutofit/>
          </a:bodyPr>
          <a:lstStyle/>
          <a:p>
            <a:pPr marL="742950" indent="-742950" algn="ctr">
              <a:lnSpc>
                <a:spcPct val="100000"/>
              </a:lnSpc>
              <a:spcBef>
                <a:spcPts val="0"/>
              </a:spcBef>
              <a:buNone/>
              <a:defRPr/>
            </a:pPr>
            <a:r>
              <a:rPr lang="en-US" sz="6000" dirty="0" smtClean="0"/>
              <a:t>What is speed?</a:t>
            </a:r>
          </a:p>
          <a:p>
            <a:pPr marL="742950" indent="-742950" algn="ctr">
              <a:lnSpc>
                <a:spcPct val="100000"/>
              </a:lnSpc>
              <a:spcBef>
                <a:spcPts val="0"/>
              </a:spcBef>
              <a:buNone/>
              <a:defRPr/>
            </a:pPr>
            <a:endParaRPr lang="en-US" sz="6000" dirty="0" smtClean="0"/>
          </a:p>
          <a:p>
            <a:pPr marL="742950" indent="-742950" algn="ctr">
              <a:lnSpc>
                <a:spcPct val="100000"/>
              </a:lnSpc>
              <a:spcBef>
                <a:spcPts val="0"/>
              </a:spcBef>
              <a:buNone/>
              <a:defRPr/>
            </a:pPr>
            <a:r>
              <a:rPr lang="en-US" sz="6000" dirty="0" smtClean="0">
                <a:solidFill>
                  <a:srgbClr val="FF0000"/>
                </a:solidFill>
              </a:rPr>
              <a:t>Speed is the distance moved in a given period of time.</a:t>
            </a:r>
            <a:endParaRPr lang="en-US" sz="6000" dirty="0">
              <a:solidFill>
                <a:srgbClr val="FF0000"/>
              </a:solidFill>
            </a:endParaRPr>
          </a:p>
        </p:txBody>
      </p:sp>
    </p:spTree>
    <p:extLst>
      <p:ext uri="{BB962C8B-B14F-4D97-AF65-F5344CB8AC3E}">
        <p14:creationId xmlns:p14="http://schemas.microsoft.com/office/powerpoint/2010/main" val="74713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Today in class</a:t>
            </a:r>
            <a:endParaRPr lang="en-US" dirty="0"/>
          </a:p>
        </p:txBody>
      </p:sp>
      <p:sp>
        <p:nvSpPr>
          <p:cNvPr id="3" name="Content Placeholder 2"/>
          <p:cNvSpPr>
            <a:spLocks noGrp="1"/>
          </p:cNvSpPr>
          <p:nvPr>
            <p:ph idx="1"/>
          </p:nvPr>
        </p:nvSpPr>
        <p:spPr>
          <a:xfrm>
            <a:off x="1752600" y="1417638"/>
            <a:ext cx="8686800" cy="5135562"/>
          </a:xfrm>
        </p:spPr>
        <p:txBody>
          <a:bodyPr>
            <a:noAutofit/>
          </a:bodyPr>
          <a:lstStyle/>
          <a:p>
            <a:pPr marL="0" indent="0" algn="ctr">
              <a:buNone/>
            </a:pPr>
            <a:r>
              <a:rPr lang="en-US" sz="4800" b="1" dirty="0"/>
              <a:t>Textbook Questions</a:t>
            </a:r>
          </a:p>
          <a:p>
            <a:pPr marL="0" indent="0" algn="ctr">
              <a:buNone/>
            </a:pPr>
            <a:r>
              <a:rPr lang="en-US" sz="4800" dirty="0">
                <a:solidFill>
                  <a:srgbClr val="C00000"/>
                </a:solidFill>
              </a:rPr>
              <a:t>Entry # 26 (book work).</a:t>
            </a:r>
          </a:p>
          <a:p>
            <a:pPr marL="0" indent="0" algn="ctr">
              <a:buNone/>
            </a:pPr>
            <a:r>
              <a:rPr lang="en-US" sz="4800" dirty="0"/>
              <a:t>Glue each section on the top and respond under the questions.</a:t>
            </a:r>
          </a:p>
          <a:p>
            <a:pPr marL="0" indent="0" algn="ctr">
              <a:buNone/>
            </a:pPr>
            <a:r>
              <a:rPr lang="en-US" sz="4800" dirty="0">
                <a:solidFill>
                  <a:srgbClr val="C00000"/>
                </a:solidFill>
              </a:rPr>
              <a:t>Use FOUR colors in your responses.</a:t>
            </a:r>
          </a:p>
        </p:txBody>
      </p:sp>
    </p:spTree>
    <p:extLst>
      <p:ext uri="{BB962C8B-B14F-4D97-AF65-F5344CB8AC3E}">
        <p14:creationId xmlns:p14="http://schemas.microsoft.com/office/powerpoint/2010/main" val="7100013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1066800"/>
          </a:xfrm>
        </p:spPr>
        <p:txBody>
          <a:bodyPr/>
          <a:lstStyle/>
          <a:p>
            <a:pPr algn="ctr"/>
            <a:r>
              <a:rPr lang="en-US" dirty="0" smtClean="0"/>
              <a:t>Science Thoughts 8/18</a:t>
            </a:r>
            <a:endParaRPr lang="en-US" dirty="0"/>
          </a:p>
        </p:txBody>
      </p:sp>
      <p:sp>
        <p:nvSpPr>
          <p:cNvPr id="3" name="Content Placeholder 2"/>
          <p:cNvSpPr>
            <a:spLocks noGrp="1"/>
          </p:cNvSpPr>
          <p:nvPr>
            <p:ph idx="1"/>
          </p:nvPr>
        </p:nvSpPr>
        <p:spPr>
          <a:xfrm>
            <a:off x="1600200" y="1219200"/>
            <a:ext cx="8991600" cy="5562600"/>
          </a:xfrm>
        </p:spPr>
        <p:txBody>
          <a:bodyPr>
            <a:noAutofit/>
          </a:bodyPr>
          <a:lstStyle/>
          <a:p>
            <a:pPr marL="742950" indent="-742950" algn="ctr">
              <a:lnSpc>
                <a:spcPct val="100000"/>
              </a:lnSpc>
              <a:spcBef>
                <a:spcPts val="0"/>
              </a:spcBef>
              <a:buNone/>
              <a:defRPr/>
            </a:pPr>
            <a:r>
              <a:rPr lang="en-US" sz="6600" dirty="0" smtClean="0"/>
              <a:t>What two measurements are needed to calculate speed?</a:t>
            </a:r>
          </a:p>
          <a:p>
            <a:pPr marL="742950" indent="-742950" algn="ctr">
              <a:lnSpc>
                <a:spcPct val="100000"/>
              </a:lnSpc>
              <a:spcBef>
                <a:spcPts val="0"/>
              </a:spcBef>
              <a:buNone/>
              <a:defRPr/>
            </a:pPr>
            <a:endParaRPr lang="en-US" sz="6600" dirty="0"/>
          </a:p>
          <a:p>
            <a:pPr marL="742950" indent="-742950" algn="ctr">
              <a:lnSpc>
                <a:spcPct val="100000"/>
              </a:lnSpc>
              <a:spcBef>
                <a:spcPts val="0"/>
              </a:spcBef>
              <a:buNone/>
              <a:defRPr/>
            </a:pPr>
            <a:r>
              <a:rPr lang="en-US" sz="6600" dirty="0" smtClean="0">
                <a:solidFill>
                  <a:srgbClr val="FF0000"/>
                </a:solidFill>
              </a:rPr>
              <a:t>Distance and time</a:t>
            </a:r>
          </a:p>
          <a:p>
            <a:pPr marL="742950" indent="-742950" algn="ctr">
              <a:lnSpc>
                <a:spcPct val="100000"/>
              </a:lnSpc>
              <a:spcBef>
                <a:spcPts val="0"/>
              </a:spcBef>
              <a:buNone/>
              <a:defRPr/>
            </a:pPr>
            <a:endParaRPr lang="en-US" sz="4400" dirty="0"/>
          </a:p>
        </p:txBody>
      </p:sp>
    </p:spTree>
    <p:extLst>
      <p:ext uri="{BB962C8B-B14F-4D97-AF65-F5344CB8AC3E}">
        <p14:creationId xmlns:p14="http://schemas.microsoft.com/office/powerpoint/2010/main" val="1573126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2057401" y="276226"/>
            <a:ext cx="8153399" cy="1019175"/>
          </a:xfrm>
          <a:prstGeom prst="rect">
            <a:avLst/>
          </a:prstGeom>
          <a:noFill/>
          <a:ln>
            <a:noFill/>
          </a:ln>
        </p:spPr>
        <p:txBody>
          <a:bodyPr vert="horz" lIns="91425" tIns="45700" rIns="91425" bIns="45700" rtlCol="0" anchor="b" anchorCtr="0">
            <a:noAutofit/>
          </a:bodyPr>
          <a:lstStyle/>
          <a:p>
            <a:pPr>
              <a:lnSpc>
                <a:spcPct val="80000"/>
              </a:lnSpc>
              <a:spcBef>
                <a:spcPts val="0"/>
              </a:spcBef>
              <a:buClr>
                <a:schemeClr val="lt2"/>
              </a:buClr>
              <a:buSzPct val="25000"/>
            </a:pPr>
            <a:r>
              <a:rPr lang="en-US" sz="4800" dirty="0">
                <a:solidFill>
                  <a:srgbClr val="FFC000"/>
                </a:solidFill>
                <a:latin typeface="Times New Roman"/>
                <a:ea typeface="Times New Roman"/>
                <a:cs typeface="Times New Roman"/>
                <a:sym typeface="Times New Roman"/>
              </a:rPr>
              <a:t>Recognizing Motion</a:t>
            </a:r>
          </a:p>
        </p:txBody>
      </p:sp>
      <p:sp>
        <p:nvSpPr>
          <p:cNvPr id="106" name="Shape 106"/>
          <p:cNvSpPr txBox="1">
            <a:spLocks noGrp="1"/>
          </p:cNvSpPr>
          <p:nvPr>
            <p:ph type="body" idx="1"/>
          </p:nvPr>
        </p:nvSpPr>
        <p:spPr>
          <a:xfrm>
            <a:off x="2057401" y="1419226"/>
            <a:ext cx="8153399" cy="4676774"/>
          </a:xfrm>
          <a:prstGeom prst="rect">
            <a:avLst/>
          </a:prstGeom>
          <a:noFill/>
          <a:ln>
            <a:noFill/>
          </a:ln>
        </p:spPr>
        <p:txBody>
          <a:bodyPr vert="horz" lIns="91425" tIns="45700" rIns="91425" bIns="45700" rtlCol="0" anchor="t" anchorCtr="0">
            <a:noAutofit/>
          </a:bodyPr>
          <a:lstStyle/>
          <a:p>
            <a:pPr marL="342900" indent="-342900">
              <a:lnSpc>
                <a:spcPct val="100000"/>
              </a:lnSpc>
              <a:spcBef>
                <a:spcPts val="0"/>
              </a:spcBef>
              <a:buClr>
                <a:schemeClr val="accent2"/>
              </a:buClr>
              <a:buSzPct val="75000"/>
              <a:buFont typeface="Noto Symbol"/>
              <a:buChar char="■"/>
            </a:pPr>
            <a:r>
              <a:rPr lang="en-US" sz="4800" dirty="0">
                <a:latin typeface="Arial"/>
                <a:ea typeface="Arial"/>
                <a:cs typeface="Arial"/>
                <a:sym typeface="Arial"/>
              </a:rPr>
              <a:t>An object is in motion when its </a:t>
            </a:r>
            <a:r>
              <a:rPr lang="en-US" sz="4800" i="1" u="sng" dirty="0">
                <a:latin typeface="Arial"/>
                <a:ea typeface="Arial"/>
                <a:cs typeface="Arial"/>
                <a:sym typeface="Arial"/>
              </a:rPr>
              <a:t>distance</a:t>
            </a:r>
            <a:r>
              <a:rPr lang="en-US" sz="4800" dirty="0">
                <a:latin typeface="Arial"/>
                <a:ea typeface="Arial"/>
                <a:cs typeface="Arial"/>
                <a:sym typeface="Arial"/>
              </a:rPr>
              <a:t> from another object is </a:t>
            </a:r>
            <a:r>
              <a:rPr lang="en-US" sz="4800" i="1" u="sng" dirty="0">
                <a:latin typeface="Arial"/>
                <a:ea typeface="Arial"/>
                <a:cs typeface="Arial"/>
                <a:sym typeface="Arial"/>
              </a:rPr>
              <a:t>changing</a:t>
            </a:r>
            <a:r>
              <a:rPr lang="en-US" sz="4800" dirty="0">
                <a:latin typeface="Arial"/>
                <a:ea typeface="Arial"/>
                <a:cs typeface="Arial"/>
                <a:sym typeface="Arial"/>
              </a:rPr>
              <a:t>. </a:t>
            </a:r>
          </a:p>
          <a:p>
            <a:pPr marL="342900" indent="-342900">
              <a:lnSpc>
                <a:spcPct val="100000"/>
              </a:lnSpc>
              <a:spcBef>
                <a:spcPts val="620"/>
              </a:spcBef>
              <a:buClr>
                <a:schemeClr val="accent2"/>
              </a:buClr>
              <a:buSzPct val="75000"/>
              <a:buFont typeface="Noto Symbol"/>
              <a:buChar char="■"/>
            </a:pPr>
            <a:r>
              <a:rPr lang="en-US" sz="4800" dirty="0">
                <a:latin typeface="Arial"/>
                <a:ea typeface="Arial"/>
                <a:cs typeface="Arial"/>
                <a:sym typeface="Arial"/>
              </a:rPr>
              <a:t>Whether an object is moving or not depends on your </a:t>
            </a:r>
            <a:r>
              <a:rPr lang="en-US" sz="4800" i="1" u="sng" dirty="0">
                <a:latin typeface="Arial"/>
                <a:ea typeface="Arial"/>
                <a:cs typeface="Arial"/>
                <a:sym typeface="Arial"/>
              </a:rPr>
              <a:t>point of view</a:t>
            </a:r>
            <a:r>
              <a:rPr lang="en-US" sz="4800" dirty="0">
                <a:latin typeface="Arial"/>
                <a:ea typeface="Arial"/>
                <a:cs typeface="Arial"/>
                <a:sym typeface="Arial"/>
              </a:rPr>
              <a:t>. </a:t>
            </a:r>
          </a:p>
        </p:txBody>
      </p:sp>
      <p:pic>
        <p:nvPicPr>
          <p:cNvPr id="107" name="Shape 107" descr="ANTPLNE"/>
          <p:cNvPicPr preferRelativeResize="0"/>
          <p:nvPr/>
        </p:nvPicPr>
        <p:blipFill rotWithShape="1">
          <a:blip r:embed="rId3">
            <a:alphaModFix/>
          </a:blip>
          <a:srcRect/>
          <a:stretch/>
        </p:blipFill>
        <p:spPr>
          <a:xfrm>
            <a:off x="4071936" y="5867399"/>
            <a:ext cx="4157664" cy="1427163"/>
          </a:xfrm>
          <a:prstGeom prst="rect">
            <a:avLst/>
          </a:prstGeom>
          <a:noFill/>
          <a:ln>
            <a:noFill/>
          </a:ln>
        </p:spPr>
      </p:pic>
      <p:pic>
        <p:nvPicPr>
          <p:cNvPr id="108" name="Shape 108" descr="MMAG00441_0000[1]"/>
          <p:cNvPicPr preferRelativeResize="0"/>
          <p:nvPr/>
        </p:nvPicPr>
        <p:blipFill rotWithShape="1">
          <a:blip r:embed="rId4">
            <a:alphaModFix/>
          </a:blip>
          <a:srcRect/>
          <a:stretch/>
        </p:blipFill>
        <p:spPr>
          <a:xfrm>
            <a:off x="7848600" y="685801"/>
            <a:ext cx="1457324" cy="733425"/>
          </a:xfrm>
          <a:prstGeom prst="rect">
            <a:avLst/>
          </a:prstGeom>
          <a:noFill/>
          <a:ln>
            <a:noFill/>
          </a:ln>
        </p:spPr>
      </p:pic>
    </p:spTree>
    <p:extLst>
      <p:ext uri="{BB962C8B-B14F-4D97-AF65-F5344CB8AC3E}">
        <p14:creationId xmlns:p14="http://schemas.microsoft.com/office/powerpoint/2010/main" val="3878635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2057401" y="304801"/>
            <a:ext cx="8153399" cy="990600"/>
          </a:xfrm>
          <a:prstGeom prst="rect">
            <a:avLst/>
          </a:prstGeom>
          <a:noFill/>
          <a:ln>
            <a:noFill/>
          </a:ln>
        </p:spPr>
        <p:txBody>
          <a:bodyPr vert="horz" lIns="91425" tIns="45700" rIns="91425" bIns="45700" rtlCol="0" anchor="b" anchorCtr="0">
            <a:noAutofit/>
          </a:bodyPr>
          <a:lstStyle/>
          <a:p>
            <a:pPr>
              <a:lnSpc>
                <a:spcPct val="80000"/>
              </a:lnSpc>
              <a:spcBef>
                <a:spcPts val="0"/>
              </a:spcBef>
              <a:buClr>
                <a:schemeClr val="lt2"/>
              </a:buClr>
              <a:buSzPct val="25000"/>
            </a:pPr>
            <a:r>
              <a:rPr lang="en-US" sz="4800" dirty="0">
                <a:solidFill>
                  <a:srgbClr val="FFC000"/>
                </a:solidFill>
                <a:latin typeface="Times New Roman"/>
                <a:ea typeface="Times New Roman"/>
                <a:cs typeface="Times New Roman"/>
                <a:sym typeface="Times New Roman"/>
              </a:rPr>
              <a:t>Motion and Reference Points</a:t>
            </a:r>
          </a:p>
        </p:txBody>
      </p:sp>
      <p:sp>
        <p:nvSpPr>
          <p:cNvPr id="114" name="Shape 114"/>
          <p:cNvSpPr txBox="1">
            <a:spLocks noGrp="1"/>
          </p:cNvSpPr>
          <p:nvPr>
            <p:ph type="body" idx="1"/>
          </p:nvPr>
        </p:nvSpPr>
        <p:spPr>
          <a:xfrm>
            <a:off x="1600200" y="1295402"/>
            <a:ext cx="8915400" cy="5486398"/>
          </a:xfrm>
          <a:prstGeom prst="rect">
            <a:avLst/>
          </a:prstGeom>
          <a:noFill/>
          <a:ln>
            <a:noFill/>
          </a:ln>
        </p:spPr>
        <p:txBody>
          <a:bodyPr vert="horz" lIns="91425" tIns="45700" rIns="91425" bIns="45700" rtlCol="0" anchor="t" anchorCtr="0">
            <a:noAutofit/>
          </a:bodyPr>
          <a:lstStyle/>
          <a:p>
            <a:pPr marL="0" indent="0">
              <a:spcBef>
                <a:spcPts val="0"/>
              </a:spcBef>
              <a:buClr>
                <a:schemeClr val="accent2"/>
              </a:buClr>
              <a:buSzPct val="75000"/>
              <a:buNone/>
            </a:pPr>
            <a:r>
              <a:rPr lang="en-US" sz="4400" dirty="0">
                <a:latin typeface="Arial"/>
                <a:ea typeface="Arial"/>
                <a:cs typeface="Arial"/>
                <a:sym typeface="Arial"/>
              </a:rPr>
              <a:t>An object is in motion if it changes position relative to a </a:t>
            </a:r>
            <a:r>
              <a:rPr lang="en-US" sz="4400" b="1" u="sng" dirty="0">
                <a:latin typeface="Arial"/>
                <a:ea typeface="Arial"/>
                <a:cs typeface="Arial"/>
                <a:sym typeface="Arial"/>
              </a:rPr>
              <a:t>reference point</a:t>
            </a:r>
            <a:r>
              <a:rPr lang="en-US" sz="4400" dirty="0">
                <a:latin typeface="Arial"/>
                <a:ea typeface="Arial"/>
                <a:cs typeface="Arial"/>
                <a:sym typeface="Arial"/>
              </a:rPr>
              <a:t>. </a:t>
            </a:r>
          </a:p>
          <a:p>
            <a:pPr marL="0" indent="0">
              <a:spcBef>
                <a:spcPts val="620"/>
              </a:spcBef>
              <a:buClr>
                <a:schemeClr val="accent2"/>
              </a:buClr>
              <a:buSzPct val="75000"/>
              <a:buNone/>
            </a:pPr>
            <a:endParaRPr sz="3100" dirty="0">
              <a:latin typeface="Arial"/>
              <a:ea typeface="Arial"/>
              <a:cs typeface="Arial"/>
              <a:sym typeface="Arial"/>
            </a:endParaRPr>
          </a:p>
          <a:p>
            <a:pPr marL="0" indent="0">
              <a:spcBef>
                <a:spcPts val="620"/>
              </a:spcBef>
              <a:buClr>
                <a:schemeClr val="accent2"/>
              </a:buClr>
              <a:buSzPct val="75000"/>
              <a:buNone/>
            </a:pPr>
            <a:endParaRPr lang="en-US" sz="4400" dirty="0">
              <a:latin typeface="Arial"/>
              <a:ea typeface="Arial"/>
              <a:cs typeface="Arial"/>
              <a:sym typeface="Arial"/>
            </a:endParaRPr>
          </a:p>
          <a:p>
            <a:pPr marL="0" indent="0">
              <a:spcBef>
                <a:spcPts val="620"/>
              </a:spcBef>
              <a:buClr>
                <a:schemeClr val="accent2"/>
              </a:buClr>
              <a:buSzPct val="75000"/>
              <a:buNone/>
            </a:pPr>
            <a:r>
              <a:rPr lang="en-US" sz="4400" dirty="0">
                <a:latin typeface="Arial"/>
                <a:ea typeface="Arial"/>
                <a:cs typeface="Arial"/>
                <a:sym typeface="Arial"/>
              </a:rPr>
              <a:t>A reference point is a place or object used for comparison to determine if something is in motion </a:t>
            </a:r>
          </a:p>
        </p:txBody>
      </p:sp>
      <p:pic>
        <p:nvPicPr>
          <p:cNvPr id="116" name="Shape 116" descr="MMj02952500000[1]"/>
          <p:cNvPicPr preferRelativeResize="0"/>
          <p:nvPr/>
        </p:nvPicPr>
        <p:blipFill rotWithShape="1">
          <a:blip r:embed="rId3">
            <a:alphaModFix/>
          </a:blip>
          <a:srcRect/>
          <a:stretch/>
        </p:blipFill>
        <p:spPr>
          <a:xfrm>
            <a:off x="3657600" y="3128963"/>
            <a:ext cx="1890712" cy="1285874"/>
          </a:xfrm>
          <a:prstGeom prst="rect">
            <a:avLst/>
          </a:prstGeom>
          <a:noFill/>
          <a:ln>
            <a:noFill/>
          </a:ln>
        </p:spPr>
      </p:pic>
      <p:pic>
        <p:nvPicPr>
          <p:cNvPr id="117" name="Shape 117" descr="MMj02841650000[1]"/>
          <p:cNvPicPr preferRelativeResize="0"/>
          <p:nvPr/>
        </p:nvPicPr>
        <p:blipFill rotWithShape="1">
          <a:blip r:embed="rId4">
            <a:alphaModFix/>
          </a:blip>
          <a:srcRect/>
          <a:stretch/>
        </p:blipFill>
        <p:spPr>
          <a:xfrm>
            <a:off x="7772400" y="3200400"/>
            <a:ext cx="1019174" cy="1143000"/>
          </a:xfrm>
          <a:prstGeom prst="rect">
            <a:avLst/>
          </a:prstGeom>
          <a:noFill/>
          <a:ln>
            <a:noFill/>
          </a:ln>
        </p:spPr>
      </p:pic>
    </p:spTree>
    <p:extLst>
      <p:ext uri="{BB962C8B-B14F-4D97-AF65-F5344CB8AC3E}">
        <p14:creationId xmlns:p14="http://schemas.microsoft.com/office/powerpoint/2010/main" val="5565142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993913" y="762001"/>
            <a:ext cx="10545417" cy="5364163"/>
          </a:xfrm>
        </p:spPr>
        <p:txBody>
          <a:bodyPr>
            <a:normAutofit/>
          </a:bodyPr>
          <a:lstStyle/>
          <a:p>
            <a:pPr marL="0" indent="0" algn="ctr">
              <a:buNone/>
            </a:pPr>
            <a:r>
              <a:rPr lang="en-US" sz="5400" dirty="0"/>
              <a:t>Imagine you are inside a train moving forward at 5 mph and you throw a ball forward at 10 mph. In your own frame of reference, the ball moves forward at 10 mph.</a:t>
            </a:r>
          </a:p>
        </p:txBody>
      </p:sp>
    </p:spTree>
    <p:extLst>
      <p:ext uri="{BB962C8B-B14F-4D97-AF65-F5344CB8AC3E}">
        <p14:creationId xmlns:p14="http://schemas.microsoft.com/office/powerpoint/2010/main" val="15010763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27383" y="274638"/>
            <a:ext cx="11390243" cy="6430962"/>
          </a:xfrm>
        </p:spPr>
        <p:txBody>
          <a:bodyPr>
            <a:noAutofit/>
          </a:bodyPr>
          <a:lstStyle/>
          <a:p>
            <a:pPr marL="0" indent="0" algn="ctr">
              <a:buNone/>
            </a:pPr>
            <a:r>
              <a:rPr lang="en-US" sz="4800" dirty="0"/>
              <a:t>However, from the point of view of an observer standing on the ground, the ball moves forward at the speed of the throw plus the speed of the train. Measured in the reference frame of the bystander, the ball moves forward at 15 mph. Despite the difference in the apparent motion of the ball, both frames of reference are equally valid.</a:t>
            </a:r>
          </a:p>
        </p:txBody>
      </p:sp>
    </p:spTree>
    <p:extLst>
      <p:ext uri="{BB962C8B-B14F-4D97-AF65-F5344CB8AC3E}">
        <p14:creationId xmlns:p14="http://schemas.microsoft.com/office/powerpoint/2010/main" val="20998635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783" y="274638"/>
            <a:ext cx="8296396" cy="6278562"/>
          </a:xfrm>
        </p:spPr>
        <p:txBody>
          <a:bodyPr>
            <a:normAutofit/>
          </a:bodyPr>
          <a:lstStyle/>
          <a:p>
            <a:pPr>
              <a:buNone/>
            </a:pPr>
            <a:r>
              <a:rPr lang="en-US" sz="4700" b="1" dirty="0">
                <a:solidFill>
                  <a:srgbClr val="FF0000"/>
                </a:solidFill>
              </a:rPr>
              <a:t>Motion</a:t>
            </a:r>
            <a:r>
              <a:rPr lang="en-US" sz="4700" dirty="0"/>
              <a:t> is the change of position over time.</a:t>
            </a:r>
          </a:p>
          <a:p>
            <a:pPr>
              <a:buNone/>
            </a:pPr>
            <a:r>
              <a:rPr lang="en-US" sz="4700" b="1" dirty="0">
                <a:solidFill>
                  <a:srgbClr val="FF0000"/>
                </a:solidFill>
              </a:rPr>
              <a:t>Position</a:t>
            </a:r>
            <a:r>
              <a:rPr lang="en-US" sz="4700" dirty="0"/>
              <a:t> is the location or place of an object</a:t>
            </a:r>
          </a:p>
          <a:p>
            <a:pPr>
              <a:buNone/>
            </a:pPr>
            <a:r>
              <a:rPr lang="en-US" sz="4700" b="1" dirty="0">
                <a:solidFill>
                  <a:srgbClr val="FF0000"/>
                </a:solidFill>
              </a:rPr>
              <a:t>Reference</a:t>
            </a:r>
            <a:r>
              <a:rPr lang="en-US" sz="4700" b="1" dirty="0"/>
              <a:t> </a:t>
            </a:r>
            <a:r>
              <a:rPr lang="en-US" sz="4700" b="1" dirty="0">
                <a:solidFill>
                  <a:srgbClr val="FF0000"/>
                </a:solidFill>
              </a:rPr>
              <a:t>Point</a:t>
            </a:r>
            <a:r>
              <a:rPr lang="en-US" sz="4700" b="1" dirty="0"/>
              <a:t> </a:t>
            </a:r>
            <a:r>
              <a:rPr lang="en-US" sz="4700" dirty="0"/>
              <a:t>is a location to which you compare other locations</a:t>
            </a:r>
          </a:p>
          <a:p>
            <a:pPr>
              <a:buNone/>
            </a:pPr>
            <a:r>
              <a:rPr lang="en-US" sz="4600" b="1" dirty="0">
                <a:solidFill>
                  <a:srgbClr val="FF0000"/>
                </a:solidFill>
              </a:rPr>
              <a:t>Point of View </a:t>
            </a:r>
            <a:r>
              <a:rPr lang="en-US" sz="4700" dirty="0"/>
              <a:t>is where the viewer is located</a:t>
            </a:r>
          </a:p>
          <a:p>
            <a:pPr>
              <a:buNone/>
            </a:pPr>
            <a:endParaRPr lang="en-US" dirty="0" smtClean="0"/>
          </a:p>
          <a:p>
            <a:pPr>
              <a:buNone/>
            </a:pPr>
            <a:endParaRPr lang="en-US" dirty="0" smtClean="0"/>
          </a:p>
          <a:p>
            <a:endParaRPr lang="en-US" dirty="0"/>
          </a:p>
        </p:txBody>
      </p:sp>
      <p:sp>
        <p:nvSpPr>
          <p:cNvPr id="3" name="Title 2"/>
          <p:cNvSpPr>
            <a:spLocks noGrp="1"/>
          </p:cNvSpPr>
          <p:nvPr>
            <p:ph type="title"/>
          </p:nvPr>
        </p:nvSpPr>
        <p:spPr>
          <a:xfrm>
            <a:off x="8537712" y="274638"/>
            <a:ext cx="2842591" cy="2544762"/>
          </a:xfrm>
        </p:spPr>
        <p:txBody>
          <a:bodyPr>
            <a:normAutofit/>
          </a:bodyPr>
          <a:lstStyle/>
          <a:p>
            <a:pPr algn="ctr"/>
            <a:r>
              <a:rPr lang="en-US" sz="5400" b="1" dirty="0"/>
              <a:t>Review of Motion</a:t>
            </a:r>
          </a:p>
        </p:txBody>
      </p:sp>
      <p:pic>
        <p:nvPicPr>
          <p:cNvPr id="2051" name="Picture 3" descr="C:\Users\Jodi\AppData\Local\Microsoft\Windows\Temporary Internet Files\Content.IE5\XPB6QOO1\MC900390934[1].wmf"/>
          <p:cNvPicPr>
            <a:picLocks noChangeAspect="1" noChangeArrowheads="1"/>
          </p:cNvPicPr>
          <p:nvPr/>
        </p:nvPicPr>
        <p:blipFill>
          <a:blip r:embed="rId2" cstate="print"/>
          <a:srcRect/>
          <a:stretch>
            <a:fillRect/>
          </a:stretch>
        </p:blipFill>
        <p:spPr bwMode="auto">
          <a:xfrm>
            <a:off x="8495179" y="2819400"/>
            <a:ext cx="2885124" cy="3733800"/>
          </a:xfrm>
          <a:prstGeom prst="rect">
            <a:avLst/>
          </a:prstGeom>
          <a:noFill/>
        </p:spPr>
      </p:pic>
    </p:spTree>
    <p:extLst>
      <p:ext uri="{BB962C8B-B14F-4D97-AF65-F5344CB8AC3E}">
        <p14:creationId xmlns:p14="http://schemas.microsoft.com/office/powerpoint/2010/main" val="660631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92162"/>
          </a:xfrm>
        </p:spPr>
        <p:txBody>
          <a:bodyPr/>
          <a:lstStyle/>
          <a:p>
            <a:pPr algn="ctr"/>
            <a:r>
              <a:rPr lang="en-US" dirty="0" smtClean="0"/>
              <a:t>Today in class</a:t>
            </a:r>
            <a:endParaRPr lang="en-US" dirty="0"/>
          </a:p>
        </p:txBody>
      </p:sp>
      <p:sp>
        <p:nvSpPr>
          <p:cNvPr id="3" name="Content Placeholder 2"/>
          <p:cNvSpPr>
            <a:spLocks noGrp="1"/>
          </p:cNvSpPr>
          <p:nvPr>
            <p:ph idx="1"/>
          </p:nvPr>
        </p:nvSpPr>
        <p:spPr>
          <a:xfrm>
            <a:off x="1600200" y="1371600"/>
            <a:ext cx="9067800" cy="5181600"/>
          </a:xfrm>
        </p:spPr>
        <p:txBody>
          <a:bodyPr>
            <a:normAutofit fontScale="70000" lnSpcReduction="20000"/>
          </a:bodyPr>
          <a:lstStyle/>
          <a:p>
            <a:pPr marL="91440" indent="0">
              <a:lnSpc>
                <a:spcPct val="100000"/>
              </a:lnSpc>
              <a:spcBef>
                <a:spcPts val="0"/>
              </a:spcBef>
              <a:buFontTx/>
              <a:buAutoNum type="arabicPeriod"/>
              <a:defRPr/>
            </a:pPr>
            <a:r>
              <a:rPr lang="en-US" sz="5100" dirty="0"/>
              <a:t>Paste Nerd Word LIST to </a:t>
            </a:r>
            <a:r>
              <a:rPr lang="en-US" sz="5100" i="1" dirty="0">
                <a:solidFill>
                  <a:schemeClr val="accent3">
                    <a:lumMod val="50000"/>
                  </a:schemeClr>
                </a:solidFill>
              </a:rPr>
              <a:t>entry #22 (2 pages)</a:t>
            </a:r>
          </a:p>
          <a:p>
            <a:pPr marL="91440" indent="0">
              <a:spcBef>
                <a:spcPts val="0"/>
              </a:spcBef>
              <a:buFontTx/>
              <a:buAutoNum type="arabicPeriod"/>
              <a:defRPr/>
            </a:pPr>
            <a:r>
              <a:rPr lang="en-US" sz="5100" dirty="0"/>
              <a:t>Write </a:t>
            </a:r>
            <a:r>
              <a:rPr lang="en-US" sz="5100" dirty="0">
                <a:solidFill>
                  <a:srgbClr val="FF0000"/>
                </a:solidFill>
              </a:rPr>
              <a:t>Reflection 8/14 – 8/18 </a:t>
            </a:r>
            <a:r>
              <a:rPr lang="en-US" sz="5100" dirty="0"/>
              <a:t>on </a:t>
            </a:r>
            <a:r>
              <a:rPr lang="en-US" sz="5100" i="1" dirty="0">
                <a:solidFill>
                  <a:schemeClr val="accent3">
                    <a:lumMod val="50000"/>
                  </a:schemeClr>
                </a:solidFill>
              </a:rPr>
              <a:t>entry # 23</a:t>
            </a:r>
          </a:p>
          <a:p>
            <a:pPr marL="91440" indent="0">
              <a:spcBef>
                <a:spcPts val="0"/>
              </a:spcBef>
              <a:buFontTx/>
              <a:buAutoNum type="arabicPeriod"/>
              <a:defRPr/>
            </a:pPr>
            <a:r>
              <a:rPr lang="en-US" sz="5100" dirty="0"/>
              <a:t>Paste Nerd Word tic tac toe to </a:t>
            </a:r>
            <a:r>
              <a:rPr lang="en-US" sz="5100" dirty="0">
                <a:solidFill>
                  <a:srgbClr val="FF0000"/>
                </a:solidFill>
              </a:rPr>
              <a:t>LAST</a:t>
            </a:r>
            <a:r>
              <a:rPr lang="en-US" sz="5100" dirty="0"/>
              <a:t> page of INB</a:t>
            </a:r>
            <a:endParaRPr lang="en-US" sz="5100" i="1" dirty="0">
              <a:solidFill>
                <a:schemeClr val="accent3">
                  <a:lumMod val="50000"/>
                </a:schemeClr>
              </a:solidFill>
            </a:endParaRPr>
          </a:p>
          <a:p>
            <a:pPr marL="91440" indent="0">
              <a:spcBef>
                <a:spcPts val="0"/>
              </a:spcBef>
              <a:buFontTx/>
              <a:buAutoNum type="arabicPeriod"/>
              <a:defRPr/>
            </a:pPr>
            <a:r>
              <a:rPr lang="en-US" sz="5100" dirty="0"/>
              <a:t>Paste Scientific Method as </a:t>
            </a:r>
            <a:r>
              <a:rPr lang="en-US" sz="5100" i="1" dirty="0">
                <a:solidFill>
                  <a:schemeClr val="accent3">
                    <a:lumMod val="50000"/>
                  </a:schemeClr>
                </a:solidFill>
              </a:rPr>
              <a:t>entry #18 </a:t>
            </a:r>
            <a:r>
              <a:rPr lang="en-US" sz="5100" dirty="0"/>
              <a:t>– complete after pretest</a:t>
            </a:r>
            <a:endParaRPr lang="en-US" sz="5100" i="1" dirty="0">
              <a:solidFill>
                <a:schemeClr val="accent3">
                  <a:lumMod val="50000"/>
                </a:schemeClr>
              </a:solidFill>
            </a:endParaRPr>
          </a:p>
          <a:p>
            <a:pPr marL="91440" indent="0">
              <a:lnSpc>
                <a:spcPct val="100000"/>
              </a:lnSpc>
              <a:spcBef>
                <a:spcPts val="0"/>
              </a:spcBef>
              <a:buFontTx/>
              <a:buAutoNum type="arabicPeriod"/>
              <a:defRPr/>
            </a:pPr>
            <a:r>
              <a:rPr lang="en-US" sz="5100" dirty="0"/>
              <a:t>Open INB to Science Thoughts 8/7-8/11</a:t>
            </a:r>
          </a:p>
          <a:p>
            <a:pPr marL="91440" indent="0">
              <a:lnSpc>
                <a:spcPct val="100000"/>
              </a:lnSpc>
              <a:spcBef>
                <a:spcPts val="0"/>
              </a:spcBef>
              <a:buFontTx/>
              <a:buAutoNum type="arabicPeriod"/>
              <a:defRPr/>
            </a:pPr>
            <a:r>
              <a:rPr lang="en-US" sz="5100" dirty="0"/>
              <a:t>Complete the Pre-test </a:t>
            </a:r>
          </a:p>
          <a:p>
            <a:pPr marL="1577340" lvl="2" indent="-685800">
              <a:spcBef>
                <a:spcPts val="0"/>
              </a:spcBef>
              <a:defRPr/>
            </a:pPr>
            <a:r>
              <a:rPr lang="en-US" sz="5100" dirty="0"/>
              <a:t>(paste as </a:t>
            </a:r>
            <a:r>
              <a:rPr lang="en-US" sz="5100" i="1" dirty="0">
                <a:solidFill>
                  <a:schemeClr val="accent3">
                    <a:lumMod val="50000"/>
                  </a:schemeClr>
                </a:solidFill>
              </a:rPr>
              <a:t>entry #24 </a:t>
            </a:r>
            <a:r>
              <a:rPr lang="en-US" sz="5100" dirty="0">
                <a:solidFill>
                  <a:srgbClr val="FF0000"/>
                </a:solidFill>
              </a:rPr>
              <a:t>AFTER</a:t>
            </a:r>
            <a:r>
              <a:rPr lang="en-US" sz="5100" dirty="0"/>
              <a:t> I grade INB)</a:t>
            </a:r>
          </a:p>
          <a:p>
            <a:pPr marL="91440" indent="0">
              <a:lnSpc>
                <a:spcPct val="100000"/>
              </a:lnSpc>
              <a:spcBef>
                <a:spcPts val="0"/>
              </a:spcBef>
              <a:buFontTx/>
              <a:buAutoNum type="arabicPeriod"/>
              <a:defRPr/>
            </a:pPr>
            <a:r>
              <a:rPr lang="en-US" sz="5100" dirty="0"/>
              <a:t>Complete Nerd Word Activity </a:t>
            </a:r>
          </a:p>
          <a:p>
            <a:pPr marL="91440" indent="0">
              <a:lnSpc>
                <a:spcPct val="100000"/>
              </a:lnSpc>
              <a:spcBef>
                <a:spcPts val="0"/>
              </a:spcBef>
              <a:buFontTx/>
              <a:buAutoNum type="arabicPeriod"/>
              <a:defRPr/>
            </a:pPr>
            <a:r>
              <a:rPr lang="en-US" sz="5100" dirty="0"/>
              <a:t>Paste Investigating Motion as </a:t>
            </a:r>
            <a:r>
              <a:rPr lang="en-US" sz="5100" i="1" dirty="0">
                <a:solidFill>
                  <a:schemeClr val="accent3">
                    <a:lumMod val="50000"/>
                  </a:schemeClr>
                </a:solidFill>
              </a:rPr>
              <a:t>entry #25</a:t>
            </a:r>
          </a:p>
        </p:txBody>
      </p:sp>
    </p:spTree>
    <p:extLst>
      <p:ext uri="{BB962C8B-B14F-4D97-AF65-F5344CB8AC3E}">
        <p14:creationId xmlns:p14="http://schemas.microsoft.com/office/powerpoint/2010/main" val="5100372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1066800"/>
          </a:xfrm>
        </p:spPr>
        <p:txBody>
          <a:bodyPr>
            <a:normAutofit/>
          </a:bodyPr>
          <a:lstStyle/>
          <a:p>
            <a:r>
              <a:rPr lang="en-US" dirty="0" smtClean="0"/>
              <a:t>Run!  Lab</a:t>
            </a:r>
            <a:endParaRPr lang="en-US" dirty="0"/>
          </a:p>
        </p:txBody>
      </p:sp>
      <p:sp>
        <p:nvSpPr>
          <p:cNvPr id="3" name="Content Placeholder 2"/>
          <p:cNvSpPr>
            <a:spLocks noGrp="1"/>
          </p:cNvSpPr>
          <p:nvPr>
            <p:ph idx="1"/>
          </p:nvPr>
        </p:nvSpPr>
        <p:spPr>
          <a:xfrm>
            <a:off x="1752600" y="1143000"/>
            <a:ext cx="8763000" cy="5562600"/>
          </a:xfrm>
        </p:spPr>
        <p:txBody>
          <a:bodyPr>
            <a:normAutofit/>
          </a:bodyPr>
          <a:lstStyle/>
          <a:p>
            <a:r>
              <a:rPr lang="en-US" dirty="0" smtClean="0"/>
              <a:t>4 people in each group</a:t>
            </a:r>
            <a:endParaRPr lang="en-US" dirty="0"/>
          </a:p>
          <a:p>
            <a:pPr marL="457200" lvl="1" indent="0">
              <a:buNone/>
            </a:pPr>
            <a:r>
              <a:rPr lang="en-US" dirty="0" smtClean="0"/>
              <a:t>Mover, </a:t>
            </a:r>
            <a:r>
              <a:rPr lang="en-US" dirty="0" smtClean="0"/>
              <a:t>3 timers, recorder</a:t>
            </a:r>
          </a:p>
          <a:p>
            <a:pPr marL="457200" lvl="1" indent="0">
              <a:buNone/>
            </a:pPr>
            <a:r>
              <a:rPr lang="en-US" dirty="0" smtClean="0"/>
              <a:t>3 </a:t>
            </a:r>
            <a:r>
              <a:rPr lang="en-US" dirty="0" smtClean="0"/>
              <a:t>trials </a:t>
            </a:r>
            <a:r>
              <a:rPr lang="en-US" dirty="0" smtClean="0"/>
              <a:t>– walk, run, </a:t>
            </a:r>
            <a:r>
              <a:rPr lang="en-US" dirty="0" smtClean="0"/>
              <a:t>other</a:t>
            </a:r>
            <a:endParaRPr lang="en-US" dirty="0" smtClean="0"/>
          </a:p>
          <a:p>
            <a:pPr marL="400050" lvl="2" indent="0">
              <a:buNone/>
            </a:pPr>
            <a:r>
              <a:rPr lang="en-US" sz="2800" dirty="0"/>
              <a:t>Rotate positions until everyone has data</a:t>
            </a:r>
          </a:p>
          <a:p>
            <a:pPr marL="857250" lvl="2" indent="-457200">
              <a:buFont typeface="Wingdings" panose="05000000000000000000" pitchFamily="2" charset="2"/>
              <a:buChar char="ü"/>
            </a:pPr>
            <a:endParaRPr lang="en-US" sz="2800" dirty="0"/>
          </a:p>
          <a:p>
            <a:pPr marL="857250" lvl="2" indent="-457200">
              <a:buFont typeface="Wingdings" panose="05000000000000000000" pitchFamily="2" charset="2"/>
              <a:buChar char="ü"/>
            </a:pPr>
            <a:r>
              <a:rPr lang="en-US" sz="3300" dirty="0"/>
              <a:t>Go to green rectangles</a:t>
            </a:r>
          </a:p>
          <a:p>
            <a:pPr marL="857250" lvl="2" indent="-457200">
              <a:buFont typeface="Wingdings" panose="05000000000000000000" pitchFamily="2" charset="2"/>
              <a:buChar char="ü"/>
            </a:pPr>
            <a:r>
              <a:rPr lang="en-US" sz="3300" dirty="0"/>
              <a:t>Complete graph, analysis and conclusion</a:t>
            </a:r>
          </a:p>
          <a:p>
            <a:pPr marL="0" lvl="1" indent="0" algn="ctr">
              <a:buNone/>
            </a:pPr>
            <a:r>
              <a:rPr lang="en-US" sz="3200" b="1" dirty="0"/>
              <a:t>THIS WILL BE A LAB GRADE (major)</a:t>
            </a:r>
          </a:p>
        </p:txBody>
      </p:sp>
    </p:spTree>
    <p:extLst>
      <p:ext uri="{BB962C8B-B14F-4D97-AF65-F5344CB8AC3E}">
        <p14:creationId xmlns:p14="http://schemas.microsoft.com/office/powerpoint/2010/main" val="18666299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1828800" y="1219200"/>
            <a:ext cx="8610600" cy="5410200"/>
          </a:xfrm>
        </p:spPr>
        <p:txBody>
          <a:bodyPr>
            <a:normAutofit/>
          </a:bodyPr>
          <a:lstStyle/>
          <a:p>
            <a:pPr marL="0" indent="0" algn="ctr">
              <a:lnSpc>
                <a:spcPct val="100000"/>
              </a:lnSpc>
              <a:spcBef>
                <a:spcPts val="0"/>
              </a:spcBef>
              <a:buNone/>
              <a:defRPr/>
            </a:pPr>
            <a:r>
              <a:rPr lang="en-US" sz="6600" dirty="0"/>
              <a:t>Using the data collected, respond to the questions.  </a:t>
            </a:r>
          </a:p>
          <a:p>
            <a:pPr marL="0" indent="0" algn="ctr">
              <a:lnSpc>
                <a:spcPct val="100000"/>
              </a:lnSpc>
              <a:spcBef>
                <a:spcPts val="0"/>
              </a:spcBef>
              <a:buNone/>
              <a:defRPr/>
            </a:pPr>
            <a:r>
              <a:rPr lang="en-US" sz="6600" dirty="0">
                <a:solidFill>
                  <a:srgbClr val="FF0000"/>
                </a:solidFill>
              </a:rPr>
              <a:t>Remember to use at least 4 colors.</a:t>
            </a:r>
          </a:p>
        </p:txBody>
      </p:sp>
    </p:spTree>
    <p:extLst>
      <p:ext uri="{BB962C8B-B14F-4D97-AF65-F5344CB8AC3E}">
        <p14:creationId xmlns:p14="http://schemas.microsoft.com/office/powerpoint/2010/main" val="2009025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914400"/>
            <a:ext cx="8229600" cy="990600"/>
          </a:xfrm>
        </p:spPr>
        <p:txBody>
          <a:bodyPr/>
          <a:lstStyle/>
          <a:p>
            <a:pPr algn="ctr"/>
            <a:r>
              <a:rPr lang="en-US" dirty="0" smtClean="0"/>
              <a:t>Science Thought 8/15</a:t>
            </a:r>
            <a:endParaRPr lang="en-US" dirty="0"/>
          </a:p>
        </p:txBody>
      </p:sp>
      <p:sp>
        <p:nvSpPr>
          <p:cNvPr id="3" name="Content Placeholder 2"/>
          <p:cNvSpPr>
            <a:spLocks noGrp="1"/>
          </p:cNvSpPr>
          <p:nvPr>
            <p:ph idx="1"/>
          </p:nvPr>
        </p:nvSpPr>
        <p:spPr>
          <a:xfrm>
            <a:off x="1676400" y="1905000"/>
            <a:ext cx="8839200" cy="4800600"/>
          </a:xfrm>
        </p:spPr>
        <p:txBody>
          <a:bodyPr>
            <a:normAutofit lnSpcReduction="10000"/>
          </a:bodyPr>
          <a:lstStyle/>
          <a:p>
            <a:pPr marL="0" indent="0" algn="ctr">
              <a:buNone/>
            </a:pPr>
            <a:r>
              <a:rPr lang="en-US" sz="4800" dirty="0"/>
              <a:t>Imagine that you are seated on a train moving 75 mph. </a:t>
            </a:r>
          </a:p>
          <a:p>
            <a:pPr marL="0" indent="0" algn="ctr">
              <a:buNone/>
            </a:pPr>
            <a:r>
              <a:rPr lang="en-US" sz="4800" dirty="0"/>
              <a:t>Explain how you can be moving and not moving at the same time.</a:t>
            </a:r>
          </a:p>
          <a:p>
            <a:pPr marL="0" indent="0" algn="ctr">
              <a:buNone/>
            </a:pPr>
            <a:r>
              <a:rPr lang="en-US" sz="4800" dirty="0">
                <a:solidFill>
                  <a:srgbClr val="C00000"/>
                </a:solidFill>
              </a:rPr>
              <a:t>Moving if viewed from the street.</a:t>
            </a:r>
          </a:p>
          <a:p>
            <a:pPr marL="0" indent="0" algn="ctr">
              <a:buNone/>
            </a:pPr>
            <a:r>
              <a:rPr lang="en-US" sz="4800" dirty="0">
                <a:solidFill>
                  <a:srgbClr val="C00000"/>
                </a:solidFill>
              </a:rPr>
              <a:t>Not moving if viewed from the train. </a:t>
            </a:r>
            <a:r>
              <a:rPr lang="en-US" b="1" dirty="0"/>
              <a:t> </a:t>
            </a:r>
            <a:endParaRPr lang="en-US" dirty="0"/>
          </a:p>
        </p:txBody>
      </p:sp>
    </p:spTree>
    <p:extLst>
      <p:ext uri="{BB962C8B-B14F-4D97-AF65-F5344CB8AC3E}">
        <p14:creationId xmlns:p14="http://schemas.microsoft.com/office/powerpoint/2010/main" val="1588002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1981200" y="533400"/>
            <a:ext cx="8229600" cy="6096000"/>
          </a:xfrm>
        </p:spPr>
        <p:txBody>
          <a:bodyPr>
            <a:normAutofit/>
          </a:bodyPr>
          <a:lstStyle/>
          <a:p>
            <a:pPr marL="0" indent="0" algn="ctr">
              <a:buNone/>
            </a:pPr>
            <a:r>
              <a:rPr lang="en-US" sz="4800" dirty="0"/>
              <a:t>Imagine two cars that are in adjacent lanes. You are sitting in one car and a friend is in the other. From your point of view, it appears that your friend is moving backward. Can you describe the overall motion of the cars?</a:t>
            </a:r>
          </a:p>
          <a:p>
            <a:pPr marL="0" indent="0">
              <a:buNone/>
            </a:pPr>
            <a:endParaRPr lang="en-US" dirty="0"/>
          </a:p>
        </p:txBody>
      </p:sp>
    </p:spTree>
    <p:extLst>
      <p:ext uri="{BB962C8B-B14F-4D97-AF65-F5344CB8AC3E}">
        <p14:creationId xmlns:p14="http://schemas.microsoft.com/office/powerpoint/2010/main" val="623353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1676400" y="838200"/>
            <a:ext cx="8839200" cy="5867400"/>
          </a:xfrm>
        </p:spPr>
        <p:txBody>
          <a:bodyPr>
            <a:noAutofit/>
          </a:bodyPr>
          <a:lstStyle/>
          <a:p>
            <a:pPr marL="0" indent="0" algn="ctr">
              <a:buNone/>
            </a:pPr>
            <a:r>
              <a:rPr lang="en-US" sz="4800" dirty="0"/>
              <a:t>If you can't see any landmarks, you can't tell which car is moving. Without a frame of reference (the perspective from which motion is observed), you would not be able to describe the motion with certainty. </a:t>
            </a:r>
          </a:p>
        </p:txBody>
      </p:sp>
    </p:spTree>
    <p:extLst>
      <p:ext uri="{BB962C8B-B14F-4D97-AF65-F5344CB8AC3E}">
        <p14:creationId xmlns:p14="http://schemas.microsoft.com/office/powerpoint/2010/main" val="1273582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1676400" y="685800"/>
            <a:ext cx="8991600" cy="6019800"/>
          </a:xfrm>
        </p:spPr>
        <p:txBody>
          <a:bodyPr>
            <a:normAutofit/>
          </a:bodyPr>
          <a:lstStyle/>
          <a:p>
            <a:pPr marL="0" indent="0" algn="ctr">
              <a:buNone/>
            </a:pPr>
            <a:r>
              <a:rPr lang="en-US" sz="4800" dirty="0"/>
              <a:t>For example, your car might be stopped while your friend's car is moving backward, your friend's car might be stopped while your car is moving forward, or perhaps both cars are moving away from each other simultaneously. </a:t>
            </a:r>
            <a:endParaRPr lang="en-US" dirty="0"/>
          </a:p>
        </p:txBody>
      </p:sp>
    </p:spTree>
    <p:extLst>
      <p:ext uri="{BB962C8B-B14F-4D97-AF65-F5344CB8AC3E}">
        <p14:creationId xmlns:p14="http://schemas.microsoft.com/office/powerpoint/2010/main" val="1126391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1981200" y="1417638"/>
            <a:ext cx="8229600" cy="4906962"/>
          </a:xfrm>
        </p:spPr>
        <p:txBody>
          <a:bodyPr/>
          <a:lstStyle/>
          <a:p>
            <a:pPr marL="0" indent="0" algn="ctr">
              <a:buNone/>
            </a:pPr>
            <a:r>
              <a:rPr lang="en-US" sz="4800" dirty="0"/>
              <a:t>However, once you establish the frame of reference, you can clearly describe the motion with respect to that frame.</a:t>
            </a:r>
          </a:p>
          <a:p>
            <a:pPr marL="0" indent="0">
              <a:buNone/>
            </a:pPr>
            <a:endParaRPr lang="en-US" dirty="0"/>
          </a:p>
        </p:txBody>
      </p:sp>
    </p:spTree>
    <p:extLst>
      <p:ext uri="{BB962C8B-B14F-4D97-AF65-F5344CB8AC3E}">
        <p14:creationId xmlns:p14="http://schemas.microsoft.com/office/powerpoint/2010/main" val="11901467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1676400" y="1752600"/>
            <a:ext cx="8991600" cy="4953000"/>
          </a:xfrm>
        </p:spPr>
        <p:txBody>
          <a:bodyPr>
            <a:noAutofit/>
          </a:bodyPr>
          <a:lstStyle/>
          <a:p>
            <a:pPr marL="0" indent="0" algn="ctr">
              <a:buNone/>
            </a:pPr>
            <a:r>
              <a:rPr lang="en-US" sz="4800" dirty="0"/>
              <a:t>Galileo Galilei was the first person to assert the basic principle of relativity, which states that motion is relative to a frame of reference.</a:t>
            </a:r>
          </a:p>
        </p:txBody>
      </p:sp>
    </p:spTree>
    <p:extLst>
      <p:ext uri="{BB962C8B-B14F-4D97-AF65-F5344CB8AC3E}">
        <p14:creationId xmlns:p14="http://schemas.microsoft.com/office/powerpoint/2010/main" val="1133907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92162"/>
          </a:xfrm>
        </p:spPr>
        <p:txBody>
          <a:bodyPr/>
          <a:lstStyle/>
          <a:p>
            <a:pPr algn="ctr"/>
            <a:r>
              <a:rPr lang="en-US" dirty="0" smtClean="0"/>
              <a:t>Today in class</a:t>
            </a:r>
            <a:endParaRPr lang="en-US" dirty="0"/>
          </a:p>
        </p:txBody>
      </p:sp>
      <p:sp>
        <p:nvSpPr>
          <p:cNvPr id="3" name="Content Placeholder 2"/>
          <p:cNvSpPr>
            <a:spLocks noGrp="1"/>
          </p:cNvSpPr>
          <p:nvPr>
            <p:ph idx="1"/>
          </p:nvPr>
        </p:nvSpPr>
        <p:spPr>
          <a:xfrm>
            <a:off x="1676400" y="1066800"/>
            <a:ext cx="8839200" cy="5791200"/>
          </a:xfrm>
        </p:spPr>
        <p:txBody>
          <a:bodyPr>
            <a:noAutofit/>
          </a:bodyPr>
          <a:lstStyle/>
          <a:p>
            <a:pPr marL="742950" indent="-742950">
              <a:buFont typeface="Arial" panose="020B0604020202020204" pitchFamily="34" charset="0"/>
              <a:buAutoNum type="arabicPeriod"/>
            </a:pPr>
            <a:r>
              <a:rPr lang="en-US" sz="4000" dirty="0"/>
              <a:t>We will complete the activities in the hallway. Quiet!</a:t>
            </a:r>
          </a:p>
          <a:p>
            <a:pPr marL="1543050" lvl="2" indent="-742950">
              <a:buAutoNum type="arabicPeriod"/>
            </a:pPr>
            <a:r>
              <a:rPr lang="en-US" sz="3200" dirty="0"/>
              <a:t>green line to green line</a:t>
            </a:r>
          </a:p>
          <a:p>
            <a:pPr marL="1543050" lvl="2" indent="-742950">
              <a:buAutoNum type="arabicPeriod"/>
            </a:pPr>
            <a:r>
              <a:rPr lang="en-US" sz="3200" dirty="0"/>
              <a:t>Time 3 times then draw what you saw</a:t>
            </a:r>
          </a:p>
          <a:p>
            <a:pPr marL="1543050" lvl="2" indent="-742950">
              <a:buAutoNum type="arabicPeriod"/>
            </a:pPr>
            <a:r>
              <a:rPr lang="en-US" sz="3200" dirty="0"/>
              <a:t>rotate</a:t>
            </a:r>
          </a:p>
          <a:p>
            <a:pPr marL="742950" indent="-742950">
              <a:buAutoNum type="arabicPeriod"/>
            </a:pPr>
            <a:r>
              <a:rPr lang="en-US" sz="4000" dirty="0"/>
              <a:t>Complete </a:t>
            </a:r>
            <a:r>
              <a:rPr lang="en-US" sz="4000" dirty="0">
                <a:solidFill>
                  <a:srgbClr val="FF0000"/>
                </a:solidFill>
              </a:rPr>
              <a:t>ONLY</a:t>
            </a:r>
            <a:r>
              <a:rPr lang="en-US" sz="4000" dirty="0"/>
              <a:t> the data tables on lab sheet – then return to classroom</a:t>
            </a:r>
          </a:p>
          <a:p>
            <a:pPr marL="742950" indent="-742950">
              <a:buAutoNum type="arabicPeriod"/>
            </a:pPr>
            <a:r>
              <a:rPr lang="en-US" sz="4000" dirty="0"/>
              <a:t>Review Classwork from last week</a:t>
            </a:r>
          </a:p>
          <a:p>
            <a:pPr marL="742950" indent="-742950">
              <a:buAutoNum type="arabicPeriod"/>
            </a:pPr>
            <a:r>
              <a:rPr lang="en-US" sz="4000" dirty="0"/>
              <a:t>Scientific Method TEST tomorrow</a:t>
            </a:r>
          </a:p>
        </p:txBody>
      </p:sp>
    </p:spTree>
    <p:extLst>
      <p:ext uri="{BB962C8B-B14F-4D97-AF65-F5344CB8AC3E}">
        <p14:creationId xmlns:p14="http://schemas.microsoft.com/office/powerpoint/2010/main" val="8077882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1442</TotalTime>
  <Words>782</Words>
  <Application>Microsoft Office PowerPoint</Application>
  <PresentationFormat>Widescreen</PresentationFormat>
  <Paragraphs>89</Paragraphs>
  <Slides>21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Noto Symbol</vt:lpstr>
      <vt:lpstr>Times New Roman</vt:lpstr>
      <vt:lpstr>Wingdings</vt:lpstr>
      <vt:lpstr>Office Theme</vt:lpstr>
      <vt:lpstr>  Science Thought 8/14</vt:lpstr>
      <vt:lpstr>Today in class</vt:lpstr>
      <vt:lpstr>Science Thought 8/15</vt:lpstr>
      <vt:lpstr> </vt:lpstr>
      <vt:lpstr> </vt:lpstr>
      <vt:lpstr> </vt:lpstr>
      <vt:lpstr> </vt:lpstr>
      <vt:lpstr> </vt:lpstr>
      <vt:lpstr>Today in class</vt:lpstr>
      <vt:lpstr>Science Thoughts 8/16</vt:lpstr>
      <vt:lpstr>Today in class</vt:lpstr>
      <vt:lpstr>Science Thoughts 8/17</vt:lpstr>
      <vt:lpstr>Today in class</vt:lpstr>
      <vt:lpstr>Science Thoughts 8/18</vt:lpstr>
      <vt:lpstr>Recognizing Motion</vt:lpstr>
      <vt:lpstr>Motion and Reference Points</vt:lpstr>
      <vt:lpstr> </vt:lpstr>
      <vt:lpstr> </vt:lpstr>
      <vt:lpstr>Review of Motion</vt:lpstr>
      <vt:lpstr>Run!  Lab</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Science Thought 8/14</dc:title>
  <dc:creator>adrian kuropas</dc:creator>
  <cp:lastModifiedBy>Karin Kuropas</cp:lastModifiedBy>
  <cp:revision>5</cp:revision>
  <dcterms:created xsi:type="dcterms:W3CDTF">2017-08-16T01:05:09Z</dcterms:created>
  <dcterms:modified xsi:type="dcterms:W3CDTF">2017-08-18T11:44:51Z</dcterms:modified>
</cp:coreProperties>
</file>