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handoutMasterIdLst>
    <p:handoutMasterId r:id="rId44"/>
  </p:handoutMasterIdLst>
  <p:sldIdLst>
    <p:sldId id="389" r:id="rId2"/>
    <p:sldId id="403" r:id="rId3"/>
    <p:sldId id="399" r:id="rId4"/>
    <p:sldId id="404" r:id="rId5"/>
    <p:sldId id="383" r:id="rId6"/>
    <p:sldId id="340" r:id="rId7"/>
    <p:sldId id="334" r:id="rId8"/>
    <p:sldId id="405" r:id="rId9"/>
    <p:sldId id="347" r:id="rId10"/>
    <p:sldId id="388" r:id="rId11"/>
    <p:sldId id="387" r:id="rId12"/>
    <p:sldId id="406" r:id="rId13"/>
    <p:sldId id="338" r:id="rId14"/>
    <p:sldId id="341" r:id="rId15"/>
    <p:sldId id="331" r:id="rId16"/>
    <p:sldId id="342" r:id="rId17"/>
    <p:sldId id="343" r:id="rId18"/>
    <p:sldId id="344" r:id="rId19"/>
    <p:sldId id="345" r:id="rId20"/>
    <p:sldId id="349" r:id="rId21"/>
    <p:sldId id="356" r:id="rId22"/>
    <p:sldId id="350" r:id="rId23"/>
    <p:sldId id="407" r:id="rId24"/>
    <p:sldId id="370" r:id="rId25"/>
    <p:sldId id="408" r:id="rId26"/>
    <p:sldId id="327" r:id="rId27"/>
    <p:sldId id="351" r:id="rId28"/>
    <p:sldId id="352" r:id="rId29"/>
    <p:sldId id="353" r:id="rId30"/>
    <p:sldId id="354" r:id="rId31"/>
    <p:sldId id="355" r:id="rId32"/>
    <p:sldId id="409" r:id="rId33"/>
    <p:sldId id="332" r:id="rId34"/>
    <p:sldId id="346" r:id="rId35"/>
    <p:sldId id="386" r:id="rId36"/>
    <p:sldId id="348" r:id="rId37"/>
    <p:sldId id="333" r:id="rId38"/>
    <p:sldId id="335" r:id="rId39"/>
    <p:sldId id="336" r:id="rId40"/>
    <p:sldId id="337" r:id="rId41"/>
    <p:sldId id="377"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828" autoAdjust="0"/>
    <p:restoredTop sz="94643"/>
  </p:normalViewPr>
  <p:slideViewPr>
    <p:cSldViewPr>
      <p:cViewPr varScale="1">
        <p:scale>
          <a:sx n="48" d="100"/>
          <a:sy n="48" d="100"/>
        </p:scale>
        <p:origin x="42" y="486"/>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1CE6EB3-36EC-4A81-8FEB-535A38FC8505}" type="datetimeFigureOut">
              <a:rPr lang="en-US" smtClean="0"/>
              <a:t>8/25/2017</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82DD3BA-C941-44A0-8019-BE06054E53D5}" type="slidenum">
              <a:rPr lang="en-US" smtClean="0"/>
              <a:t>‹#›</a:t>
            </a:fld>
            <a:endParaRPr lang="en-US"/>
          </a:p>
        </p:txBody>
      </p:sp>
    </p:spTree>
    <p:extLst>
      <p:ext uri="{BB962C8B-B14F-4D97-AF65-F5344CB8AC3E}">
        <p14:creationId xmlns:p14="http://schemas.microsoft.com/office/powerpoint/2010/main" val="41261909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461F4C3-5A78-4C45-A799-F37DBAD9EE1A}" type="datetimeFigureOut">
              <a:rPr lang="en-US" smtClean="0"/>
              <a:t>8/25/2017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6635A6E-E275-4865-9803-A09D3815AF25}" type="slidenum">
              <a:rPr lang="en-US" smtClean="0"/>
              <a:t>‹#›</a:t>
            </a:fld>
            <a:endParaRPr lang="en-US"/>
          </a:p>
        </p:txBody>
      </p:sp>
    </p:spTree>
    <p:extLst>
      <p:ext uri="{BB962C8B-B14F-4D97-AF65-F5344CB8AC3E}">
        <p14:creationId xmlns:p14="http://schemas.microsoft.com/office/powerpoint/2010/main" val="21853216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Shape 145"/>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46" name="Shape 14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117394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Shape 119"/>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20" name="Shape 12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537692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Shape 128"/>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29" name="Shape 12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800867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Shape 136"/>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37" name="Shape 13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803523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Shape 151"/>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52" name="Shape 15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004609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Shape 159"/>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60" name="Shape 1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23867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Shape 166"/>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67" name="Shape 16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781940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7D6375F-70A5-4386-BDF9-64CE8286669D}" type="datetimeFigureOut">
              <a:rPr lang="en-US" smtClean="0"/>
              <a:t>8/25/2017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A72CA0-E5CE-4D3D-9362-D1AD4ED54700}" type="slidenum">
              <a:rPr lang="en-US" smtClean="0"/>
              <a:t>‹#›</a:t>
            </a:fld>
            <a:endParaRPr lang="en-US"/>
          </a:p>
        </p:txBody>
      </p:sp>
    </p:spTree>
    <p:extLst>
      <p:ext uri="{BB962C8B-B14F-4D97-AF65-F5344CB8AC3E}">
        <p14:creationId xmlns:p14="http://schemas.microsoft.com/office/powerpoint/2010/main" val="30861307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7D6375F-70A5-4386-BDF9-64CE8286669D}" type="datetimeFigureOut">
              <a:rPr lang="en-US" smtClean="0"/>
              <a:t>8/25/2017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A72CA0-E5CE-4D3D-9362-D1AD4ED54700}" type="slidenum">
              <a:rPr lang="en-US" smtClean="0"/>
              <a:t>‹#›</a:t>
            </a:fld>
            <a:endParaRPr lang="en-US"/>
          </a:p>
        </p:txBody>
      </p:sp>
    </p:spTree>
    <p:extLst>
      <p:ext uri="{BB962C8B-B14F-4D97-AF65-F5344CB8AC3E}">
        <p14:creationId xmlns:p14="http://schemas.microsoft.com/office/powerpoint/2010/main" val="20389310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7D6375F-70A5-4386-BDF9-64CE8286669D}" type="datetimeFigureOut">
              <a:rPr lang="en-US" smtClean="0"/>
              <a:t>8/25/2017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A72CA0-E5CE-4D3D-9362-D1AD4ED54700}" type="slidenum">
              <a:rPr lang="en-US" smtClean="0"/>
              <a:t>‹#›</a:t>
            </a:fld>
            <a:endParaRPr lang="en-US"/>
          </a:p>
        </p:txBody>
      </p:sp>
    </p:spTree>
    <p:extLst>
      <p:ext uri="{BB962C8B-B14F-4D97-AF65-F5344CB8AC3E}">
        <p14:creationId xmlns:p14="http://schemas.microsoft.com/office/powerpoint/2010/main" val="41021086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7D6375F-70A5-4386-BDF9-64CE8286669D}" type="datetimeFigureOut">
              <a:rPr lang="en-US" smtClean="0"/>
              <a:t>8/25/2017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A72CA0-E5CE-4D3D-9362-D1AD4ED54700}" type="slidenum">
              <a:rPr lang="en-US" smtClean="0"/>
              <a:t>‹#›</a:t>
            </a:fld>
            <a:endParaRPr lang="en-US"/>
          </a:p>
        </p:txBody>
      </p:sp>
    </p:spTree>
    <p:extLst>
      <p:ext uri="{BB962C8B-B14F-4D97-AF65-F5344CB8AC3E}">
        <p14:creationId xmlns:p14="http://schemas.microsoft.com/office/powerpoint/2010/main" val="29669716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7D6375F-70A5-4386-BDF9-64CE8286669D}" type="datetimeFigureOut">
              <a:rPr lang="en-US" smtClean="0"/>
              <a:t>8/25/2017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A72CA0-E5CE-4D3D-9362-D1AD4ED54700}" type="slidenum">
              <a:rPr lang="en-US" smtClean="0"/>
              <a:t>‹#›</a:t>
            </a:fld>
            <a:endParaRPr lang="en-US"/>
          </a:p>
        </p:txBody>
      </p:sp>
    </p:spTree>
    <p:extLst>
      <p:ext uri="{BB962C8B-B14F-4D97-AF65-F5344CB8AC3E}">
        <p14:creationId xmlns:p14="http://schemas.microsoft.com/office/powerpoint/2010/main" val="10551427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7D6375F-70A5-4386-BDF9-64CE8286669D}" type="datetimeFigureOut">
              <a:rPr lang="en-US" smtClean="0"/>
              <a:t>8/25/2017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A72CA0-E5CE-4D3D-9362-D1AD4ED54700}" type="slidenum">
              <a:rPr lang="en-US" smtClean="0"/>
              <a:t>‹#›</a:t>
            </a:fld>
            <a:endParaRPr lang="en-US"/>
          </a:p>
        </p:txBody>
      </p:sp>
    </p:spTree>
    <p:extLst>
      <p:ext uri="{BB962C8B-B14F-4D97-AF65-F5344CB8AC3E}">
        <p14:creationId xmlns:p14="http://schemas.microsoft.com/office/powerpoint/2010/main" val="38106160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7D6375F-70A5-4386-BDF9-64CE8286669D}" type="datetimeFigureOut">
              <a:rPr lang="en-US" smtClean="0"/>
              <a:t>8/25/2017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FA72CA0-E5CE-4D3D-9362-D1AD4ED54700}" type="slidenum">
              <a:rPr lang="en-US" smtClean="0"/>
              <a:t>‹#›</a:t>
            </a:fld>
            <a:endParaRPr lang="en-US"/>
          </a:p>
        </p:txBody>
      </p:sp>
    </p:spTree>
    <p:extLst>
      <p:ext uri="{BB962C8B-B14F-4D97-AF65-F5344CB8AC3E}">
        <p14:creationId xmlns:p14="http://schemas.microsoft.com/office/powerpoint/2010/main" val="878470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7D6375F-70A5-4386-BDF9-64CE8286669D}" type="datetimeFigureOut">
              <a:rPr lang="en-US" smtClean="0"/>
              <a:t>8/25/2017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FA72CA0-E5CE-4D3D-9362-D1AD4ED54700}" type="slidenum">
              <a:rPr lang="en-US" smtClean="0"/>
              <a:t>‹#›</a:t>
            </a:fld>
            <a:endParaRPr lang="en-US"/>
          </a:p>
        </p:txBody>
      </p:sp>
    </p:spTree>
    <p:extLst>
      <p:ext uri="{BB962C8B-B14F-4D97-AF65-F5344CB8AC3E}">
        <p14:creationId xmlns:p14="http://schemas.microsoft.com/office/powerpoint/2010/main" val="20478216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D6375F-70A5-4386-BDF9-64CE8286669D}" type="datetimeFigureOut">
              <a:rPr lang="en-US" smtClean="0"/>
              <a:t>8/25/2017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FA72CA0-E5CE-4D3D-9362-D1AD4ED54700}" type="slidenum">
              <a:rPr lang="en-US" smtClean="0"/>
              <a:t>‹#›</a:t>
            </a:fld>
            <a:endParaRPr lang="en-US"/>
          </a:p>
        </p:txBody>
      </p:sp>
    </p:spTree>
    <p:extLst>
      <p:ext uri="{BB962C8B-B14F-4D97-AF65-F5344CB8AC3E}">
        <p14:creationId xmlns:p14="http://schemas.microsoft.com/office/powerpoint/2010/main" val="35983822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7D6375F-70A5-4386-BDF9-64CE8286669D}" type="datetimeFigureOut">
              <a:rPr lang="en-US" smtClean="0"/>
              <a:t>8/25/2017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A72CA0-E5CE-4D3D-9362-D1AD4ED54700}" type="slidenum">
              <a:rPr lang="en-US" smtClean="0"/>
              <a:t>‹#›</a:t>
            </a:fld>
            <a:endParaRPr lang="en-US"/>
          </a:p>
        </p:txBody>
      </p:sp>
    </p:spTree>
    <p:extLst>
      <p:ext uri="{BB962C8B-B14F-4D97-AF65-F5344CB8AC3E}">
        <p14:creationId xmlns:p14="http://schemas.microsoft.com/office/powerpoint/2010/main" val="10194958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7D6375F-70A5-4386-BDF9-64CE8286669D}" type="datetimeFigureOut">
              <a:rPr lang="en-US" smtClean="0"/>
              <a:t>8/25/2017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A72CA0-E5CE-4D3D-9362-D1AD4ED54700}" type="slidenum">
              <a:rPr lang="en-US" smtClean="0"/>
              <a:t>‹#›</a:t>
            </a:fld>
            <a:endParaRPr lang="en-US"/>
          </a:p>
        </p:txBody>
      </p:sp>
    </p:spTree>
    <p:extLst>
      <p:ext uri="{BB962C8B-B14F-4D97-AF65-F5344CB8AC3E}">
        <p14:creationId xmlns:p14="http://schemas.microsoft.com/office/powerpoint/2010/main" val="14932015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D6375F-70A5-4386-BDF9-64CE8286669D}" type="datetimeFigureOut">
              <a:rPr lang="en-US" smtClean="0"/>
              <a:t>8/25/2017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A72CA0-E5CE-4D3D-9362-D1AD4ED54700}" type="slidenum">
              <a:rPr lang="en-US" smtClean="0"/>
              <a:t>‹#›</a:t>
            </a:fld>
            <a:endParaRPr lang="en-US"/>
          </a:p>
        </p:txBody>
      </p:sp>
    </p:spTree>
    <p:extLst>
      <p:ext uri="{BB962C8B-B14F-4D97-AF65-F5344CB8AC3E}">
        <p14:creationId xmlns:p14="http://schemas.microsoft.com/office/powerpoint/2010/main" val="28190435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www.youtube.com/watch?v=l93-BkAJ3UY" TargetMode="Externa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hyperlink" Target="https://www.brainpop.com/math/algebra/distancerateandtime/"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wmf"/><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3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3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Science Thoughts </a:t>
            </a:r>
            <a:r>
              <a:rPr lang="en-US" dirty="0" smtClean="0"/>
              <a:t>8/21</a:t>
            </a:r>
            <a:endParaRPr lang="en-US" dirty="0"/>
          </a:p>
        </p:txBody>
      </p:sp>
      <p:sp>
        <p:nvSpPr>
          <p:cNvPr id="5" name="TextBox 4"/>
          <p:cNvSpPr txBox="1"/>
          <p:nvPr/>
        </p:nvSpPr>
        <p:spPr>
          <a:xfrm>
            <a:off x="457200" y="1295400"/>
            <a:ext cx="8001000" cy="4524315"/>
          </a:xfrm>
          <a:prstGeom prst="rect">
            <a:avLst/>
          </a:prstGeom>
          <a:noFill/>
        </p:spPr>
        <p:txBody>
          <a:bodyPr wrap="square" rtlCol="0">
            <a:spAutoFit/>
          </a:bodyPr>
          <a:lstStyle/>
          <a:p>
            <a:pPr algn="ctr"/>
            <a:r>
              <a:rPr lang="en-US" sz="7200" dirty="0" smtClean="0"/>
              <a:t>What is the equation for speed?</a:t>
            </a:r>
          </a:p>
          <a:p>
            <a:pPr algn="ctr"/>
            <a:endParaRPr lang="en-US" sz="7200" dirty="0"/>
          </a:p>
          <a:p>
            <a:pPr algn="ctr"/>
            <a:r>
              <a:rPr lang="en-US" sz="7200" dirty="0" smtClean="0">
                <a:solidFill>
                  <a:srgbClr val="FF0000"/>
                </a:solidFill>
              </a:rPr>
              <a:t>S=d/t</a:t>
            </a:r>
            <a:endParaRPr lang="en-US" sz="7200" dirty="0">
              <a:solidFill>
                <a:srgbClr val="FF0000"/>
              </a:solidFill>
            </a:endParaRPr>
          </a:p>
        </p:txBody>
      </p:sp>
    </p:spTree>
    <p:extLst>
      <p:ext uri="{BB962C8B-B14F-4D97-AF65-F5344CB8AC3E}">
        <p14:creationId xmlns:p14="http://schemas.microsoft.com/office/powerpoint/2010/main" val="261009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Distance Time Graph</a:t>
            </a:r>
            <a:endParaRPr lang="en-US" dirty="0"/>
          </a:p>
        </p:txBody>
      </p:sp>
      <p:pic>
        <p:nvPicPr>
          <p:cNvPr id="4" name="Content Placeholder 3"/>
          <p:cNvPicPr>
            <a:picLocks noGrp="1" noChangeAspect="1"/>
          </p:cNvPicPr>
          <p:nvPr>
            <p:ph idx="1"/>
          </p:nvPr>
        </p:nvPicPr>
        <p:blipFill>
          <a:blip r:embed="rId2"/>
          <a:stretch>
            <a:fillRect/>
          </a:stretch>
        </p:blipFill>
        <p:spPr>
          <a:xfrm>
            <a:off x="457200" y="1882934"/>
            <a:ext cx="8229600" cy="3960495"/>
          </a:xfrm>
          <a:prstGeom prst="rect">
            <a:avLst/>
          </a:prstGeom>
        </p:spPr>
      </p:pic>
    </p:spTree>
    <p:extLst>
      <p:ext uri="{BB962C8B-B14F-4D97-AF65-F5344CB8AC3E}">
        <p14:creationId xmlns:p14="http://schemas.microsoft.com/office/powerpoint/2010/main" val="21103996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Velocity Time Graph</a:t>
            </a:r>
            <a:endParaRPr lang="en-US" dirty="0"/>
          </a:p>
        </p:txBody>
      </p:sp>
      <p:pic>
        <p:nvPicPr>
          <p:cNvPr id="4" name="Content Placeholder 3"/>
          <p:cNvPicPr>
            <a:picLocks noGrp="1" noChangeAspect="1"/>
          </p:cNvPicPr>
          <p:nvPr>
            <p:ph idx="1"/>
          </p:nvPr>
        </p:nvPicPr>
        <p:blipFill>
          <a:blip r:embed="rId2"/>
          <a:stretch>
            <a:fillRect/>
          </a:stretch>
        </p:blipFill>
        <p:spPr>
          <a:xfrm>
            <a:off x="609600" y="1177132"/>
            <a:ext cx="7848599" cy="5376068"/>
          </a:xfrm>
          <a:prstGeom prst="rect">
            <a:avLst/>
          </a:prstGeom>
        </p:spPr>
      </p:pic>
    </p:spTree>
    <p:extLst>
      <p:ext uri="{BB962C8B-B14F-4D97-AF65-F5344CB8AC3E}">
        <p14:creationId xmlns:p14="http://schemas.microsoft.com/office/powerpoint/2010/main" val="200151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 class today</a:t>
            </a:r>
            <a:endParaRPr lang="en-US" dirty="0"/>
          </a:p>
        </p:txBody>
      </p:sp>
      <p:sp>
        <p:nvSpPr>
          <p:cNvPr id="3" name="Text Placeholder 2"/>
          <p:cNvSpPr>
            <a:spLocks noGrp="1"/>
          </p:cNvSpPr>
          <p:nvPr>
            <p:ph type="body" idx="1"/>
          </p:nvPr>
        </p:nvSpPr>
        <p:spPr>
          <a:xfrm>
            <a:off x="457200" y="1535112"/>
            <a:ext cx="8305800" cy="4713288"/>
          </a:xfrm>
        </p:spPr>
        <p:txBody>
          <a:bodyPr>
            <a:normAutofit/>
          </a:bodyPr>
          <a:lstStyle/>
          <a:p>
            <a:pPr algn="ctr"/>
            <a:r>
              <a:rPr lang="en-US" sz="2600" dirty="0">
                <a:hlinkClick r:id="rId2"/>
              </a:rPr>
              <a:t>https://www.youtube.com/watch?v=l93-BkAJ3UY</a:t>
            </a:r>
            <a:r>
              <a:rPr lang="en-US" sz="2600" dirty="0"/>
              <a:t/>
            </a:r>
            <a:br>
              <a:rPr lang="en-US" sz="2600" dirty="0"/>
            </a:br>
            <a:r>
              <a:rPr lang="en-US" sz="2600" dirty="0"/>
              <a:t>(4:06)</a:t>
            </a:r>
            <a:endParaRPr lang="en-US" sz="2600" b="0" dirty="0" smtClean="0"/>
          </a:p>
          <a:p>
            <a:pPr algn="ctr"/>
            <a:endParaRPr lang="en-US" sz="6600" b="0" dirty="0" smtClean="0"/>
          </a:p>
          <a:p>
            <a:pPr algn="ctr"/>
            <a:r>
              <a:rPr lang="en-US" sz="6600" b="0" dirty="0" smtClean="0"/>
              <a:t>Calculating Speed Using an Equation</a:t>
            </a:r>
            <a:endParaRPr lang="en-US" sz="6600" b="0" dirty="0"/>
          </a:p>
        </p:txBody>
      </p:sp>
    </p:spTree>
    <p:extLst>
      <p:ext uri="{BB962C8B-B14F-4D97-AF65-F5344CB8AC3E}">
        <p14:creationId xmlns:p14="http://schemas.microsoft.com/office/powerpoint/2010/main" val="178865188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267200" y="2130425"/>
            <a:ext cx="4495800" cy="1470025"/>
          </a:xfrm>
        </p:spPr>
        <p:txBody>
          <a:bodyPr>
            <a:normAutofit/>
          </a:bodyPr>
          <a:lstStyle/>
          <a:p>
            <a:r>
              <a:rPr lang="en-US" sz="8800" dirty="0" smtClean="0"/>
              <a:t>Speed</a:t>
            </a:r>
            <a:endParaRPr lang="en-US" sz="8800" dirty="0"/>
          </a:p>
        </p:txBody>
      </p:sp>
      <p:sp>
        <p:nvSpPr>
          <p:cNvPr id="3" name="Subtitle 2"/>
          <p:cNvSpPr>
            <a:spLocks noGrp="1"/>
          </p:cNvSpPr>
          <p:nvPr>
            <p:ph type="subTitle" idx="1"/>
          </p:nvPr>
        </p:nvSpPr>
        <p:spPr>
          <a:xfrm>
            <a:off x="1371600" y="5105400"/>
            <a:ext cx="6400800" cy="533400"/>
          </a:xfrm>
        </p:spPr>
        <p:txBody>
          <a:bodyPr>
            <a:normAutofit lnSpcReduction="10000"/>
          </a:bodyPr>
          <a:lstStyle/>
          <a:p>
            <a:r>
              <a:rPr lang="en-US" dirty="0" smtClean="0"/>
              <a:t> </a:t>
            </a:r>
          </a:p>
          <a:p>
            <a:endParaRPr lang="en-US" dirty="0"/>
          </a:p>
        </p:txBody>
      </p:sp>
      <p:pic>
        <p:nvPicPr>
          <p:cNvPr id="1027" name="Picture 3" descr="C:\Users\Jodi\AppData\Local\Microsoft\Windows\Temporary Internet Files\Content.IE5\X57WLYI0\MC900139349[1].wmf"/>
          <p:cNvPicPr>
            <a:picLocks noChangeAspect="1" noChangeArrowheads="1"/>
          </p:cNvPicPr>
          <p:nvPr/>
        </p:nvPicPr>
        <p:blipFill>
          <a:blip r:embed="rId2" cstate="print"/>
          <a:srcRect/>
          <a:stretch>
            <a:fillRect/>
          </a:stretch>
        </p:blipFill>
        <p:spPr bwMode="auto">
          <a:xfrm>
            <a:off x="457200" y="1295400"/>
            <a:ext cx="4438215" cy="3124200"/>
          </a:xfrm>
          <a:prstGeom prst="rect">
            <a:avLst/>
          </a:prstGeom>
          <a:noFill/>
        </p:spPr>
      </p:pic>
    </p:spTree>
    <p:extLst>
      <p:ext uri="{BB962C8B-B14F-4D97-AF65-F5344CB8AC3E}">
        <p14:creationId xmlns:p14="http://schemas.microsoft.com/office/powerpoint/2010/main" val="109825142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609600"/>
            <a:ext cx="8229600" cy="3886199"/>
          </a:xfrm>
        </p:spPr>
        <p:txBody>
          <a:bodyPr>
            <a:normAutofit/>
          </a:bodyPr>
          <a:lstStyle/>
          <a:p>
            <a:r>
              <a:rPr lang="en-US" sz="4400" dirty="0" smtClean="0"/>
              <a:t>Speed is the rate of distance over a period of time.</a:t>
            </a:r>
          </a:p>
          <a:p>
            <a:r>
              <a:rPr lang="en-US" sz="4400" dirty="0" smtClean="0"/>
              <a:t>Therefore, we can calculate speed using the formula:</a:t>
            </a:r>
          </a:p>
          <a:p>
            <a:endParaRPr lang="en-US" dirty="0" smtClean="0"/>
          </a:p>
          <a:p>
            <a:pPr>
              <a:buNone/>
            </a:pPr>
            <a:endParaRPr lang="en-US" dirty="0"/>
          </a:p>
        </p:txBody>
      </p:sp>
      <p:sp>
        <p:nvSpPr>
          <p:cNvPr id="3" name="Title 2"/>
          <p:cNvSpPr>
            <a:spLocks noGrp="1"/>
          </p:cNvSpPr>
          <p:nvPr>
            <p:ph type="title"/>
          </p:nvPr>
        </p:nvSpPr>
        <p:spPr/>
        <p:txBody>
          <a:bodyPr/>
          <a:lstStyle/>
          <a:p>
            <a:r>
              <a:rPr lang="en-US" dirty="0" smtClean="0"/>
              <a:t> </a:t>
            </a:r>
            <a:endParaRPr lang="en-US" dirty="0"/>
          </a:p>
        </p:txBody>
      </p:sp>
      <p:pic>
        <p:nvPicPr>
          <p:cNvPr id="4" name="Picture 3" descr="speed_formula.jpg"/>
          <p:cNvPicPr>
            <a:picLocks noChangeAspect="1"/>
          </p:cNvPicPr>
          <p:nvPr/>
        </p:nvPicPr>
        <p:blipFill>
          <a:blip r:embed="rId2" cstate="print"/>
          <a:stretch>
            <a:fillRect/>
          </a:stretch>
        </p:blipFill>
        <p:spPr>
          <a:xfrm>
            <a:off x="131192" y="4114800"/>
            <a:ext cx="4669408" cy="1867763"/>
          </a:xfrm>
          <a:prstGeom prst="rect">
            <a:avLst/>
          </a:prstGeom>
        </p:spPr>
      </p:pic>
      <p:sp>
        <p:nvSpPr>
          <p:cNvPr id="6" name="TextBox 5"/>
          <p:cNvSpPr txBox="1"/>
          <p:nvPr/>
        </p:nvSpPr>
        <p:spPr>
          <a:xfrm>
            <a:off x="6248400" y="3886200"/>
            <a:ext cx="2667000" cy="1754326"/>
          </a:xfrm>
          <a:prstGeom prst="rect">
            <a:avLst/>
          </a:prstGeom>
          <a:noFill/>
        </p:spPr>
        <p:txBody>
          <a:bodyPr wrap="square" rtlCol="0">
            <a:spAutoFit/>
          </a:bodyPr>
          <a:lstStyle/>
          <a:p>
            <a:r>
              <a:rPr lang="en-US" sz="3600" dirty="0" smtClean="0"/>
              <a:t>S= Speed</a:t>
            </a:r>
          </a:p>
          <a:p>
            <a:r>
              <a:rPr lang="en-US" sz="3600" dirty="0" smtClean="0"/>
              <a:t>d= Distance</a:t>
            </a:r>
          </a:p>
          <a:p>
            <a:r>
              <a:rPr lang="en-US" sz="3600" dirty="0" smtClean="0"/>
              <a:t>t= T</a:t>
            </a:r>
            <a:r>
              <a:rPr lang="en-US" sz="3600" dirty="0"/>
              <a:t>i</a:t>
            </a:r>
            <a:r>
              <a:rPr lang="en-US" sz="3600" dirty="0" smtClean="0"/>
              <a:t>me</a:t>
            </a:r>
            <a:endParaRPr lang="en-US" sz="3600" dirty="0"/>
          </a:p>
        </p:txBody>
      </p:sp>
    </p:spTree>
    <p:extLst>
      <p:ext uri="{BB962C8B-B14F-4D97-AF65-F5344CB8AC3E}">
        <p14:creationId xmlns:p14="http://schemas.microsoft.com/office/powerpoint/2010/main" val="180019123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Shape 122"/>
          <p:cNvSpPr txBox="1">
            <a:spLocks noGrp="1"/>
          </p:cNvSpPr>
          <p:nvPr>
            <p:ph type="title"/>
          </p:nvPr>
        </p:nvSpPr>
        <p:spPr>
          <a:xfrm>
            <a:off x="533400" y="152401"/>
            <a:ext cx="8153399" cy="761999"/>
          </a:xfrm>
          <a:prstGeom prst="rect">
            <a:avLst/>
          </a:prstGeom>
          <a:noFill/>
          <a:ln>
            <a:noFill/>
          </a:ln>
        </p:spPr>
        <p:txBody>
          <a:bodyPr lIns="91425" tIns="45700" rIns="91425" bIns="45700" anchor="b" anchorCtr="0">
            <a:noAutofit/>
          </a:bodyPr>
          <a:lstStyle/>
          <a:p>
            <a:pPr marL="0" marR="0" lvl="0" indent="0" algn="l" rtl="0">
              <a:lnSpc>
                <a:spcPct val="80000"/>
              </a:lnSpc>
              <a:spcBef>
                <a:spcPts val="0"/>
              </a:spcBef>
              <a:spcAft>
                <a:spcPts val="0"/>
              </a:spcAft>
              <a:buClr>
                <a:schemeClr val="lt2"/>
              </a:buClr>
              <a:buSzPct val="25000"/>
              <a:buFont typeface="Times New Roman"/>
              <a:buNone/>
            </a:pPr>
            <a:r>
              <a:rPr lang="en-US" sz="4400" b="0" i="0" u="none" strike="noStrike" cap="none" dirty="0">
                <a:solidFill>
                  <a:srgbClr val="FFC000"/>
                </a:solidFill>
                <a:latin typeface="Times New Roman"/>
                <a:ea typeface="Times New Roman"/>
                <a:cs typeface="Times New Roman"/>
                <a:sym typeface="Times New Roman"/>
              </a:rPr>
              <a:t>Measuring Motion</a:t>
            </a:r>
          </a:p>
        </p:txBody>
      </p:sp>
      <p:sp>
        <p:nvSpPr>
          <p:cNvPr id="123" name="Shape 123"/>
          <p:cNvSpPr txBox="1">
            <a:spLocks noGrp="1"/>
          </p:cNvSpPr>
          <p:nvPr>
            <p:ph type="body" idx="1"/>
          </p:nvPr>
        </p:nvSpPr>
        <p:spPr>
          <a:xfrm>
            <a:off x="228600" y="1066800"/>
            <a:ext cx="8458199" cy="4800600"/>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accent2"/>
              </a:buClr>
              <a:buSzPct val="75000"/>
              <a:buFont typeface="Noto Symbol"/>
              <a:buChar char="■"/>
            </a:pPr>
            <a:r>
              <a:rPr lang="en-US" sz="3600" b="0" i="0" u="none" strike="noStrike" cap="none" dirty="0">
                <a:latin typeface="Arial"/>
                <a:ea typeface="Arial"/>
                <a:cs typeface="Arial"/>
                <a:sym typeface="Arial"/>
              </a:rPr>
              <a:t>Speed is the distance an object travels per unit of time. </a:t>
            </a:r>
          </a:p>
          <a:p>
            <a:pPr marL="342900" marR="0" lvl="0" indent="-342900" algn="l" rtl="0">
              <a:lnSpc>
                <a:spcPct val="100000"/>
              </a:lnSpc>
              <a:spcBef>
                <a:spcPts val="620"/>
              </a:spcBef>
              <a:spcAft>
                <a:spcPts val="0"/>
              </a:spcAft>
              <a:buClr>
                <a:schemeClr val="accent2"/>
              </a:buClr>
              <a:buSzPct val="75000"/>
              <a:buFont typeface="Noto Symbol"/>
              <a:buChar char="■"/>
            </a:pPr>
            <a:r>
              <a:rPr lang="en-US" sz="3600" b="0" i="0" u="none" strike="noStrike" cap="none" dirty="0">
                <a:latin typeface="Arial"/>
                <a:ea typeface="Arial"/>
                <a:cs typeface="Arial"/>
                <a:sym typeface="Arial"/>
              </a:rPr>
              <a:t>If it takes you 1 hour to drive a total of 60 miles, then how fast were you going?</a:t>
            </a:r>
          </a:p>
          <a:p>
            <a:pPr marL="742950" marR="0" lvl="1" indent="-285750" algn="l" rtl="0">
              <a:lnSpc>
                <a:spcPct val="100000"/>
              </a:lnSpc>
              <a:spcBef>
                <a:spcPts val="520"/>
              </a:spcBef>
              <a:spcAft>
                <a:spcPts val="0"/>
              </a:spcAft>
              <a:buClr>
                <a:schemeClr val="accent1"/>
              </a:buClr>
              <a:buSzPct val="64999"/>
              <a:buFont typeface="Noto Symbol"/>
              <a:buChar char="■"/>
            </a:pPr>
            <a:r>
              <a:rPr lang="en-US" sz="3600" b="0" i="0" u="none" strike="noStrike" cap="none" dirty="0">
                <a:latin typeface="Arial"/>
                <a:ea typeface="Arial"/>
                <a:cs typeface="Arial"/>
                <a:sym typeface="Arial"/>
              </a:rPr>
              <a:t>60 mph (miles per hour)</a:t>
            </a:r>
          </a:p>
          <a:p>
            <a:pPr marL="342900" marR="0" lvl="0" indent="-342900" algn="l" rtl="0">
              <a:lnSpc>
                <a:spcPct val="100000"/>
              </a:lnSpc>
              <a:spcBef>
                <a:spcPts val="620"/>
              </a:spcBef>
              <a:spcAft>
                <a:spcPts val="0"/>
              </a:spcAft>
              <a:buClr>
                <a:schemeClr val="accent2"/>
              </a:buClr>
              <a:buSzPct val="75000"/>
              <a:buFont typeface="Noto Symbol"/>
              <a:buChar char="■"/>
            </a:pPr>
            <a:r>
              <a:rPr lang="en-US" sz="3600" b="0" i="0" u="none" strike="noStrike" cap="none" dirty="0">
                <a:latin typeface="Arial"/>
                <a:ea typeface="Arial"/>
                <a:cs typeface="Arial"/>
                <a:sym typeface="Arial"/>
              </a:rPr>
              <a:t>To calculate speed: </a:t>
            </a:r>
          </a:p>
          <a:p>
            <a:pPr marL="742950" marR="0" lvl="1" indent="-285750" algn="l" rtl="0">
              <a:lnSpc>
                <a:spcPct val="100000"/>
              </a:lnSpc>
              <a:spcBef>
                <a:spcPts val="520"/>
              </a:spcBef>
              <a:spcAft>
                <a:spcPts val="0"/>
              </a:spcAft>
              <a:buClr>
                <a:schemeClr val="accent1"/>
              </a:buClr>
              <a:buSzPct val="64999"/>
              <a:buFont typeface="Noto Symbol"/>
              <a:buChar char="■"/>
            </a:pPr>
            <a:r>
              <a:rPr lang="en-US" sz="3600" b="0" i="0" u="none" strike="noStrike" cap="none" dirty="0">
                <a:latin typeface="Arial"/>
                <a:ea typeface="Arial"/>
                <a:cs typeface="Arial"/>
                <a:sym typeface="Arial"/>
              </a:rPr>
              <a:t>Divide the distance by the time</a:t>
            </a:r>
          </a:p>
        </p:txBody>
      </p:sp>
      <p:pic>
        <p:nvPicPr>
          <p:cNvPr id="124" name="Shape 124" descr="motion_speed_equation"/>
          <p:cNvPicPr preferRelativeResize="0"/>
          <p:nvPr/>
        </p:nvPicPr>
        <p:blipFill rotWithShape="1">
          <a:blip r:embed="rId3">
            <a:alphaModFix/>
          </a:blip>
          <a:srcRect/>
          <a:stretch/>
        </p:blipFill>
        <p:spPr>
          <a:xfrm>
            <a:off x="2286000" y="5796455"/>
            <a:ext cx="4038599" cy="1001711"/>
          </a:xfrm>
          <a:prstGeom prst="rect">
            <a:avLst/>
          </a:prstGeom>
          <a:noFill/>
          <a:ln>
            <a:noFill/>
          </a:ln>
        </p:spPr>
      </p:pic>
      <p:pic>
        <p:nvPicPr>
          <p:cNvPr id="125" name="Shape 125" descr="MMj03365960000[1]"/>
          <p:cNvPicPr preferRelativeResize="0"/>
          <p:nvPr/>
        </p:nvPicPr>
        <p:blipFill rotWithShape="1">
          <a:blip r:embed="rId4">
            <a:alphaModFix/>
          </a:blip>
          <a:srcRect/>
          <a:stretch/>
        </p:blipFill>
        <p:spPr>
          <a:xfrm>
            <a:off x="6553200" y="152401"/>
            <a:ext cx="1828800" cy="1066799"/>
          </a:xfrm>
          <a:prstGeom prst="rect">
            <a:avLst/>
          </a:prstGeom>
          <a:noFill/>
          <a:ln>
            <a:noFill/>
          </a:ln>
        </p:spPr>
      </p:pic>
      <p:pic>
        <p:nvPicPr>
          <p:cNvPr id="126" name="Shape 126" descr="MMj02835670000[1]"/>
          <p:cNvPicPr preferRelativeResize="0"/>
          <p:nvPr/>
        </p:nvPicPr>
        <p:blipFill rotWithShape="1">
          <a:blip r:embed="rId5">
            <a:alphaModFix/>
          </a:blip>
          <a:srcRect/>
          <a:stretch/>
        </p:blipFill>
        <p:spPr>
          <a:xfrm>
            <a:off x="6553200" y="3505200"/>
            <a:ext cx="1828800" cy="1828799"/>
          </a:xfrm>
          <a:prstGeom prst="rect">
            <a:avLst/>
          </a:prstGeom>
          <a:noFill/>
          <a:ln>
            <a:noFill/>
          </a:ln>
        </p:spPr>
      </p:pic>
    </p:spTree>
    <p:extLst>
      <p:ext uri="{BB962C8B-B14F-4D97-AF65-F5344CB8AC3E}">
        <p14:creationId xmlns:p14="http://schemas.microsoft.com/office/powerpoint/2010/main" val="2480191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00200"/>
            <a:ext cx="3962400" cy="4525963"/>
          </a:xfrm>
        </p:spPr>
        <p:txBody>
          <a:bodyPr>
            <a:normAutofit/>
          </a:bodyPr>
          <a:lstStyle/>
          <a:p>
            <a:pPr marL="0" indent="0">
              <a:buNone/>
            </a:pPr>
            <a:r>
              <a:rPr lang="en-US" sz="4400" dirty="0" smtClean="0"/>
              <a:t>Maria walked 2 km in half an hour.  What was her speed during her walk?</a:t>
            </a:r>
            <a:endParaRPr lang="en-US" sz="4400" dirty="0"/>
          </a:p>
        </p:txBody>
      </p:sp>
      <p:sp>
        <p:nvSpPr>
          <p:cNvPr id="3" name="Title 2"/>
          <p:cNvSpPr>
            <a:spLocks noGrp="1"/>
          </p:cNvSpPr>
          <p:nvPr>
            <p:ph type="title"/>
          </p:nvPr>
        </p:nvSpPr>
        <p:spPr/>
        <p:txBody>
          <a:bodyPr/>
          <a:lstStyle/>
          <a:p>
            <a:r>
              <a:rPr lang="en-US" dirty="0" smtClean="0"/>
              <a:t>Sample Problem #1</a:t>
            </a:r>
            <a:endParaRPr lang="en-US" dirty="0"/>
          </a:p>
        </p:txBody>
      </p:sp>
      <p:pic>
        <p:nvPicPr>
          <p:cNvPr id="7170" name="Picture 2" descr="C:\Users\Jodi\AppData\Local\Microsoft\Windows\Temporary Internet Files\Content.IE5\N0TXJ77H\MC900116316[1].wmf"/>
          <p:cNvPicPr>
            <a:picLocks noChangeAspect="1" noChangeArrowheads="1"/>
          </p:cNvPicPr>
          <p:nvPr/>
        </p:nvPicPr>
        <p:blipFill>
          <a:blip r:embed="rId2" cstate="print"/>
          <a:srcRect/>
          <a:stretch>
            <a:fillRect/>
          </a:stretch>
        </p:blipFill>
        <p:spPr bwMode="auto">
          <a:xfrm>
            <a:off x="5029200" y="1828800"/>
            <a:ext cx="2917546" cy="3722322"/>
          </a:xfrm>
          <a:prstGeom prst="rect">
            <a:avLst/>
          </a:prstGeom>
          <a:noFill/>
        </p:spPr>
      </p:pic>
    </p:spTree>
    <p:extLst>
      <p:ext uri="{BB962C8B-B14F-4D97-AF65-F5344CB8AC3E}">
        <p14:creationId xmlns:p14="http://schemas.microsoft.com/office/powerpoint/2010/main" val="206451813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1600200"/>
            <a:ext cx="8839200" cy="4525963"/>
          </a:xfrm>
        </p:spPr>
        <p:txBody>
          <a:bodyPr>
            <a:noAutofit/>
          </a:bodyPr>
          <a:lstStyle/>
          <a:p>
            <a:pPr>
              <a:buNone/>
            </a:pPr>
            <a:r>
              <a:rPr lang="en-US" sz="2800" b="1" dirty="0" smtClean="0">
                <a:solidFill>
                  <a:schemeClr val="accent1"/>
                </a:solidFill>
              </a:rPr>
              <a:t>Formula-  </a:t>
            </a:r>
          </a:p>
          <a:p>
            <a:pPr>
              <a:buNone/>
            </a:pPr>
            <a:endParaRPr lang="en-US" sz="2800" b="1" dirty="0" smtClean="0">
              <a:solidFill>
                <a:schemeClr val="accent1"/>
              </a:solidFill>
            </a:endParaRPr>
          </a:p>
          <a:p>
            <a:pPr>
              <a:buNone/>
            </a:pPr>
            <a:r>
              <a:rPr lang="en-US" sz="2800" b="1" dirty="0" smtClean="0">
                <a:solidFill>
                  <a:schemeClr val="accent1"/>
                </a:solidFill>
              </a:rPr>
              <a:t>Substitute-</a:t>
            </a:r>
          </a:p>
          <a:p>
            <a:pPr>
              <a:buNone/>
            </a:pPr>
            <a:r>
              <a:rPr lang="en-US" sz="2800" dirty="0" smtClean="0"/>
              <a:t>	</a:t>
            </a:r>
            <a:r>
              <a:rPr lang="en-US" sz="4400" dirty="0" smtClean="0"/>
              <a:t>Speed = ? We will use variable S</a:t>
            </a:r>
            <a:br>
              <a:rPr lang="en-US" sz="4400" dirty="0" smtClean="0"/>
            </a:br>
            <a:r>
              <a:rPr lang="en-US" sz="4400" dirty="0" smtClean="0"/>
              <a:t>Distance= 2 km	Time= 0.5 hour</a:t>
            </a:r>
          </a:p>
          <a:p>
            <a:pPr>
              <a:buNone/>
            </a:pPr>
            <a:r>
              <a:rPr lang="en-US" sz="2800" b="1" dirty="0" smtClean="0">
                <a:solidFill>
                  <a:schemeClr val="accent1"/>
                </a:solidFill>
              </a:rPr>
              <a:t>Solve-</a:t>
            </a:r>
          </a:p>
          <a:p>
            <a:pPr>
              <a:buNone/>
            </a:pPr>
            <a:r>
              <a:rPr lang="en-US" sz="2800" b="1" dirty="0" smtClean="0">
                <a:solidFill>
                  <a:schemeClr val="accent1"/>
                </a:solidFill>
              </a:rPr>
              <a:t>				</a:t>
            </a:r>
            <a:r>
              <a:rPr lang="en-US" sz="4400" dirty="0" smtClean="0"/>
              <a:t>S = 2km/ 0.5 hour</a:t>
            </a:r>
            <a:endParaRPr lang="en-US" sz="4400" dirty="0" smtClean="0">
              <a:solidFill>
                <a:schemeClr val="accent1"/>
              </a:solidFill>
            </a:endParaRPr>
          </a:p>
          <a:p>
            <a:pPr>
              <a:buNone/>
            </a:pPr>
            <a:r>
              <a:rPr lang="en-US" sz="2800" b="1" dirty="0" smtClean="0">
                <a:solidFill>
                  <a:schemeClr val="accent1"/>
                </a:solidFill>
              </a:rPr>
              <a:t>Answer-		</a:t>
            </a:r>
            <a:r>
              <a:rPr lang="en-US" sz="4400" dirty="0" smtClean="0"/>
              <a:t>D= 4 km/hour</a:t>
            </a:r>
          </a:p>
          <a:p>
            <a:pPr>
              <a:buNone/>
            </a:pPr>
            <a:r>
              <a:rPr lang="en-US" sz="2800" dirty="0" smtClean="0"/>
              <a:t>	</a:t>
            </a:r>
            <a:endParaRPr lang="en-US" sz="2800" dirty="0"/>
          </a:p>
        </p:txBody>
      </p:sp>
      <p:sp>
        <p:nvSpPr>
          <p:cNvPr id="3" name="Title 2"/>
          <p:cNvSpPr>
            <a:spLocks noGrp="1"/>
          </p:cNvSpPr>
          <p:nvPr>
            <p:ph type="title"/>
          </p:nvPr>
        </p:nvSpPr>
        <p:spPr>
          <a:xfrm>
            <a:off x="609600" y="313307"/>
            <a:ext cx="8229600" cy="1143000"/>
          </a:xfrm>
        </p:spPr>
        <p:txBody>
          <a:bodyPr/>
          <a:lstStyle/>
          <a:p>
            <a:r>
              <a:rPr lang="en-US" dirty="0" smtClean="0"/>
              <a:t>Sample Problem #1</a:t>
            </a:r>
            <a:endParaRPr lang="en-US" dirty="0"/>
          </a:p>
        </p:txBody>
      </p:sp>
      <p:pic>
        <p:nvPicPr>
          <p:cNvPr id="4" name="Picture 3" descr="speed_formula.jpg"/>
          <p:cNvPicPr>
            <a:picLocks noChangeAspect="1"/>
          </p:cNvPicPr>
          <p:nvPr/>
        </p:nvPicPr>
        <p:blipFill>
          <a:blip r:embed="rId2" cstate="print"/>
          <a:stretch>
            <a:fillRect/>
          </a:stretch>
        </p:blipFill>
        <p:spPr>
          <a:xfrm>
            <a:off x="2286000" y="1295400"/>
            <a:ext cx="3048000" cy="962025"/>
          </a:xfrm>
          <a:prstGeom prst="rect">
            <a:avLst/>
          </a:prstGeom>
        </p:spPr>
      </p:pic>
    </p:spTree>
    <p:extLst>
      <p:ext uri="{BB962C8B-B14F-4D97-AF65-F5344CB8AC3E}">
        <p14:creationId xmlns:p14="http://schemas.microsoft.com/office/powerpoint/2010/main" val="1462926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buNone/>
            </a:pPr>
            <a:r>
              <a:rPr lang="en-US" sz="4400" dirty="0" smtClean="0"/>
              <a:t>A wheelchair racer completes a 100- meter course in 20 seconds.  What is his speed?</a:t>
            </a:r>
            <a:endParaRPr lang="en-US" sz="4400" dirty="0"/>
          </a:p>
        </p:txBody>
      </p:sp>
      <p:sp>
        <p:nvSpPr>
          <p:cNvPr id="3" name="Title 2"/>
          <p:cNvSpPr>
            <a:spLocks noGrp="1"/>
          </p:cNvSpPr>
          <p:nvPr>
            <p:ph type="title"/>
          </p:nvPr>
        </p:nvSpPr>
        <p:spPr/>
        <p:txBody>
          <a:bodyPr/>
          <a:lstStyle/>
          <a:p>
            <a:r>
              <a:rPr lang="en-US" dirty="0" smtClean="0"/>
              <a:t>Sample Problem #2</a:t>
            </a:r>
            <a:endParaRPr lang="en-US" dirty="0"/>
          </a:p>
        </p:txBody>
      </p:sp>
      <p:pic>
        <p:nvPicPr>
          <p:cNvPr id="6146" name="Picture 2" descr="C:\Users\Jodi\AppData\Local\Microsoft\Windows\Temporary Internet Files\Content.IE5\MJWIKHA2\MC900090403[1].wmf"/>
          <p:cNvPicPr>
            <a:picLocks noChangeAspect="1" noChangeArrowheads="1"/>
          </p:cNvPicPr>
          <p:nvPr/>
        </p:nvPicPr>
        <p:blipFill>
          <a:blip r:embed="rId2" cstate="print"/>
          <a:srcRect/>
          <a:stretch>
            <a:fillRect/>
          </a:stretch>
        </p:blipFill>
        <p:spPr bwMode="auto">
          <a:xfrm>
            <a:off x="3581400" y="3276600"/>
            <a:ext cx="5384691" cy="3405612"/>
          </a:xfrm>
          <a:prstGeom prst="rect">
            <a:avLst/>
          </a:prstGeom>
          <a:noFill/>
        </p:spPr>
      </p:pic>
    </p:spTree>
    <p:extLst>
      <p:ext uri="{BB962C8B-B14F-4D97-AF65-F5344CB8AC3E}">
        <p14:creationId xmlns:p14="http://schemas.microsoft.com/office/powerpoint/2010/main" val="86257061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1600200"/>
            <a:ext cx="8839200" cy="4525963"/>
          </a:xfrm>
        </p:spPr>
        <p:txBody>
          <a:bodyPr>
            <a:normAutofit fontScale="70000" lnSpcReduction="20000"/>
          </a:bodyPr>
          <a:lstStyle/>
          <a:p>
            <a:pPr>
              <a:buNone/>
            </a:pPr>
            <a:r>
              <a:rPr lang="en-US" b="1" dirty="0" smtClean="0">
                <a:solidFill>
                  <a:schemeClr val="accent1"/>
                </a:solidFill>
              </a:rPr>
              <a:t>Formula-  </a:t>
            </a:r>
          </a:p>
          <a:p>
            <a:endParaRPr lang="en-US" dirty="0" smtClean="0"/>
          </a:p>
          <a:p>
            <a:pPr>
              <a:buNone/>
            </a:pPr>
            <a:r>
              <a:rPr lang="en-US" b="1" dirty="0" smtClean="0">
                <a:solidFill>
                  <a:schemeClr val="accent1"/>
                </a:solidFill>
              </a:rPr>
              <a:t>Substitute-</a:t>
            </a:r>
          </a:p>
          <a:p>
            <a:pPr>
              <a:buNone/>
            </a:pPr>
            <a:r>
              <a:rPr lang="en-US" dirty="0" smtClean="0"/>
              <a:t>	</a:t>
            </a:r>
            <a:r>
              <a:rPr lang="en-US" sz="5200" dirty="0" smtClean="0"/>
              <a:t>Speed = ? We will use variable S</a:t>
            </a:r>
            <a:br>
              <a:rPr lang="en-US" sz="5200" dirty="0" smtClean="0"/>
            </a:br>
            <a:r>
              <a:rPr lang="en-US" sz="5200" dirty="0" smtClean="0"/>
              <a:t>Distance= 100 meters	 Time=  20 seconds</a:t>
            </a:r>
          </a:p>
          <a:p>
            <a:pPr>
              <a:buNone/>
            </a:pPr>
            <a:r>
              <a:rPr lang="en-US" b="1" dirty="0" smtClean="0">
                <a:solidFill>
                  <a:schemeClr val="accent1"/>
                </a:solidFill>
              </a:rPr>
              <a:t>Solve-</a:t>
            </a:r>
          </a:p>
          <a:p>
            <a:pPr>
              <a:buNone/>
            </a:pPr>
            <a:r>
              <a:rPr lang="en-US" dirty="0" smtClean="0"/>
              <a:t>  	</a:t>
            </a:r>
            <a:r>
              <a:rPr lang="en-US" sz="6300" dirty="0" smtClean="0"/>
              <a:t>S = 100 m/20 sec     </a:t>
            </a:r>
          </a:p>
          <a:p>
            <a:pPr>
              <a:buNone/>
            </a:pPr>
            <a:r>
              <a:rPr lang="en-US" b="1" dirty="0" smtClean="0">
                <a:solidFill>
                  <a:schemeClr val="accent1"/>
                </a:solidFill>
              </a:rPr>
              <a:t>Answer-</a:t>
            </a:r>
          </a:p>
          <a:p>
            <a:pPr>
              <a:buNone/>
            </a:pPr>
            <a:r>
              <a:rPr lang="en-US" dirty="0" smtClean="0"/>
              <a:t>	</a:t>
            </a:r>
            <a:r>
              <a:rPr lang="en-US" sz="6300" dirty="0" smtClean="0"/>
              <a:t>S = 5 m/sec</a:t>
            </a:r>
          </a:p>
          <a:p>
            <a:pPr>
              <a:buNone/>
            </a:pPr>
            <a:r>
              <a:rPr lang="en-US" dirty="0" smtClean="0"/>
              <a:t>	</a:t>
            </a:r>
          </a:p>
          <a:p>
            <a:endParaRPr lang="en-US" dirty="0"/>
          </a:p>
        </p:txBody>
      </p:sp>
      <p:sp>
        <p:nvSpPr>
          <p:cNvPr id="3" name="Title 2"/>
          <p:cNvSpPr>
            <a:spLocks noGrp="1"/>
          </p:cNvSpPr>
          <p:nvPr>
            <p:ph type="title"/>
          </p:nvPr>
        </p:nvSpPr>
        <p:spPr/>
        <p:txBody>
          <a:bodyPr/>
          <a:lstStyle/>
          <a:p>
            <a:r>
              <a:rPr lang="en-US" dirty="0" smtClean="0"/>
              <a:t>Sample Problem #2</a:t>
            </a:r>
            <a:endParaRPr lang="en-US" dirty="0"/>
          </a:p>
        </p:txBody>
      </p:sp>
      <p:pic>
        <p:nvPicPr>
          <p:cNvPr id="4" name="Picture 3" descr="speed_formula.jpg"/>
          <p:cNvPicPr>
            <a:picLocks noChangeAspect="1"/>
          </p:cNvPicPr>
          <p:nvPr/>
        </p:nvPicPr>
        <p:blipFill>
          <a:blip r:embed="rId2" cstate="print"/>
          <a:stretch>
            <a:fillRect/>
          </a:stretch>
        </p:blipFill>
        <p:spPr>
          <a:xfrm>
            <a:off x="2286000" y="1143000"/>
            <a:ext cx="3048000" cy="962025"/>
          </a:xfrm>
          <a:prstGeom prst="rect">
            <a:avLst/>
          </a:prstGeom>
        </p:spPr>
      </p:pic>
    </p:spTree>
    <p:extLst>
      <p:ext uri="{BB962C8B-B14F-4D97-AF65-F5344CB8AC3E}">
        <p14:creationId xmlns:p14="http://schemas.microsoft.com/office/powerpoint/2010/main" val="1709692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dirty="0" smtClean="0"/>
              <a:t>Today in Class</a:t>
            </a:r>
            <a:endParaRPr lang="en-US" dirty="0"/>
          </a:p>
        </p:txBody>
      </p:sp>
      <p:sp>
        <p:nvSpPr>
          <p:cNvPr id="3" name="Content Placeholder 2"/>
          <p:cNvSpPr>
            <a:spLocks noGrp="1"/>
          </p:cNvSpPr>
          <p:nvPr>
            <p:ph idx="1"/>
          </p:nvPr>
        </p:nvSpPr>
        <p:spPr>
          <a:xfrm>
            <a:off x="76200" y="1143000"/>
            <a:ext cx="8915400" cy="5562600"/>
          </a:xfrm>
        </p:spPr>
        <p:txBody>
          <a:bodyPr>
            <a:normAutofit lnSpcReduction="10000"/>
          </a:bodyPr>
          <a:lstStyle/>
          <a:p>
            <a:pPr marL="0" indent="0">
              <a:buNone/>
            </a:pPr>
            <a:r>
              <a:rPr lang="en-US" b="1" dirty="0"/>
              <a:t>Table of Contents</a:t>
            </a:r>
            <a:endParaRPr lang="en-US" b="1" dirty="0" smtClean="0"/>
          </a:p>
          <a:p>
            <a:r>
              <a:rPr lang="en-US" dirty="0" smtClean="0"/>
              <a:t>#27 – Run! Lab (3 pages)</a:t>
            </a:r>
          </a:p>
          <a:p>
            <a:r>
              <a:rPr lang="en-US" dirty="0" smtClean="0"/>
              <a:t>#28 – Science Thoughts 8/21 – 8/25</a:t>
            </a:r>
          </a:p>
          <a:p>
            <a:r>
              <a:rPr lang="en-US" dirty="0" smtClean="0"/>
              <a:t>#29 – Nerd Words – Describing Motion 2</a:t>
            </a:r>
          </a:p>
          <a:p>
            <a:r>
              <a:rPr lang="en-US" dirty="0" smtClean="0"/>
              <a:t>#30 – Reflection 8/21 – 8/25</a:t>
            </a:r>
          </a:p>
          <a:p>
            <a:r>
              <a:rPr lang="en-US" dirty="0" smtClean="0"/>
              <a:t>#31 - Frame of Reference Practice</a:t>
            </a:r>
          </a:p>
          <a:p>
            <a:endParaRPr lang="en-US" dirty="0"/>
          </a:p>
          <a:p>
            <a:pPr marL="514350" indent="-514350">
              <a:buFont typeface="+mj-lt"/>
              <a:buAutoNum type="arabicPeriod"/>
            </a:pPr>
            <a:r>
              <a:rPr lang="en-US" dirty="0" smtClean="0"/>
              <a:t>Take Scientific Method Test</a:t>
            </a:r>
          </a:p>
          <a:p>
            <a:pPr marL="514350" indent="-514350">
              <a:buFont typeface="+mj-lt"/>
              <a:buAutoNum type="arabicPeriod"/>
            </a:pPr>
            <a:r>
              <a:rPr lang="en-US" dirty="0" smtClean="0"/>
              <a:t>Complete #31</a:t>
            </a:r>
          </a:p>
          <a:p>
            <a:pPr marL="514350" indent="-514350">
              <a:buFont typeface="+mj-lt"/>
              <a:buAutoNum type="arabicPeriod"/>
            </a:pPr>
            <a:r>
              <a:rPr lang="en-US" dirty="0" smtClean="0"/>
              <a:t>Complete Labs and Book work from last week</a:t>
            </a:r>
            <a:endParaRPr lang="en-US" dirty="0"/>
          </a:p>
        </p:txBody>
      </p:sp>
    </p:spTree>
    <p:extLst>
      <p:ext uri="{BB962C8B-B14F-4D97-AF65-F5344CB8AC3E}">
        <p14:creationId xmlns:p14="http://schemas.microsoft.com/office/powerpoint/2010/main" val="188092708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62001"/>
          </a:xfrm>
        </p:spPr>
        <p:txBody>
          <a:bodyPr/>
          <a:lstStyle/>
          <a:p>
            <a:r>
              <a:rPr lang="en-US" b="1" dirty="0"/>
              <a:t>Calculating Speed</a:t>
            </a:r>
            <a:endParaRPr lang="en-US" dirty="0"/>
          </a:p>
        </p:txBody>
      </p:sp>
      <p:sp>
        <p:nvSpPr>
          <p:cNvPr id="4" name="Text Placeholder 3"/>
          <p:cNvSpPr>
            <a:spLocks noGrp="1"/>
          </p:cNvSpPr>
          <p:nvPr>
            <p:ph type="body" sz="half" idx="3"/>
          </p:nvPr>
        </p:nvSpPr>
        <p:spPr>
          <a:xfrm>
            <a:off x="5333999" y="5451024"/>
            <a:ext cx="3426619" cy="1254575"/>
          </a:xfrm>
        </p:spPr>
        <p:txBody>
          <a:bodyPr>
            <a:normAutofit fontScale="92500" lnSpcReduction="20000"/>
          </a:bodyPr>
          <a:lstStyle/>
          <a:p>
            <a:r>
              <a:rPr lang="en-US" dirty="0" smtClean="0"/>
              <a:t>ALWAYS Show your work, even if you can do it in your head…Always show your UNITS</a:t>
            </a:r>
            <a:endParaRPr lang="en-US" dirty="0"/>
          </a:p>
        </p:txBody>
      </p:sp>
      <p:sp>
        <p:nvSpPr>
          <p:cNvPr id="5" name="Content Placeholder 4"/>
          <p:cNvSpPr>
            <a:spLocks noGrp="1"/>
          </p:cNvSpPr>
          <p:nvPr>
            <p:ph sz="quarter" idx="2"/>
          </p:nvPr>
        </p:nvSpPr>
        <p:spPr>
          <a:xfrm>
            <a:off x="152399" y="914401"/>
            <a:ext cx="5181600" cy="5791200"/>
          </a:xfrm>
        </p:spPr>
        <p:txBody>
          <a:bodyPr>
            <a:noAutofit/>
          </a:bodyPr>
          <a:lstStyle/>
          <a:p>
            <a:pPr marL="0" indent="0">
              <a:buNone/>
            </a:pPr>
            <a:r>
              <a:rPr lang="en-US" sz="1600" b="1" dirty="0" smtClean="0"/>
              <a:t>	</a:t>
            </a:r>
            <a:r>
              <a:rPr lang="en-US" sz="2000" b="1" dirty="0" smtClean="0"/>
              <a:t>	Sample Problem</a:t>
            </a:r>
          </a:p>
          <a:p>
            <a:pPr marL="0" indent="0">
              <a:buNone/>
            </a:pPr>
            <a:r>
              <a:rPr lang="en-US" sz="2000" i="1" dirty="0" smtClean="0"/>
              <a:t>Steve swims 20 m in 10 s.  What is his average speed?</a:t>
            </a:r>
            <a:endParaRPr lang="en-US" sz="2000" dirty="0" smtClean="0"/>
          </a:p>
          <a:p>
            <a:pPr marL="0" indent="0">
              <a:buNone/>
            </a:pPr>
            <a:r>
              <a:rPr lang="en-US" sz="2000" dirty="0" smtClean="0"/>
              <a:t> m=meters	s=seconds</a:t>
            </a:r>
          </a:p>
          <a:p>
            <a:pPr marL="0" indent="0">
              <a:buNone/>
            </a:pPr>
            <a:r>
              <a:rPr lang="en-US" sz="2000" b="1" dirty="0" smtClean="0"/>
              <a:t>What do you know?</a:t>
            </a:r>
            <a:r>
              <a:rPr lang="en-US" sz="2000" dirty="0" smtClean="0"/>
              <a:t>			</a:t>
            </a:r>
            <a:r>
              <a:rPr lang="en-US" sz="2000" i="1" dirty="0" smtClean="0"/>
              <a:t>distance= 20 m, time= 10 s</a:t>
            </a:r>
            <a:endParaRPr lang="en-US" sz="2000" dirty="0" smtClean="0"/>
          </a:p>
          <a:p>
            <a:pPr marL="0" indent="0">
              <a:buNone/>
            </a:pPr>
            <a:r>
              <a:rPr lang="en-US" sz="2000" b="1" dirty="0" smtClean="0"/>
              <a:t>What do you want to find out?</a:t>
            </a:r>
            <a:r>
              <a:rPr lang="en-US" sz="2000" dirty="0" smtClean="0"/>
              <a:t>	</a:t>
            </a:r>
            <a:r>
              <a:rPr lang="en-US" sz="2000" i="1" dirty="0" smtClean="0"/>
              <a:t>Speed</a:t>
            </a:r>
            <a:endParaRPr lang="en-US" sz="2000" dirty="0" smtClean="0"/>
          </a:p>
          <a:p>
            <a:pPr marL="0" indent="0">
              <a:buNone/>
            </a:pPr>
            <a:r>
              <a:rPr lang="en-US" sz="2000" b="1" dirty="0" smtClean="0"/>
              <a:t>Write the formula</a:t>
            </a:r>
            <a:r>
              <a:rPr lang="en-US" sz="2000" dirty="0" smtClean="0"/>
              <a:t>		</a:t>
            </a:r>
            <a:r>
              <a:rPr lang="en-US" sz="2000" i="1" dirty="0" smtClean="0"/>
              <a:t>S=d/t</a:t>
            </a:r>
            <a:endParaRPr lang="en-US" sz="2000" dirty="0" smtClean="0"/>
          </a:p>
          <a:p>
            <a:pPr marL="0" indent="0">
              <a:buNone/>
            </a:pPr>
            <a:r>
              <a:rPr lang="en-US" sz="2000" b="1" dirty="0" smtClean="0"/>
              <a:t>Substitute into the formula</a:t>
            </a:r>
            <a:r>
              <a:rPr lang="en-US" sz="2000" dirty="0" smtClean="0"/>
              <a:t>		</a:t>
            </a:r>
            <a:r>
              <a:rPr lang="en-US" sz="2000" i="1" dirty="0" smtClean="0"/>
              <a:t>S=20m/10s</a:t>
            </a:r>
            <a:endParaRPr lang="en-US" sz="2000" dirty="0" smtClean="0"/>
          </a:p>
          <a:p>
            <a:pPr marL="0" indent="0">
              <a:buNone/>
            </a:pPr>
            <a:r>
              <a:rPr lang="en-US" sz="2000" b="1" dirty="0" smtClean="0"/>
              <a:t>Calculate and simplify</a:t>
            </a:r>
            <a:r>
              <a:rPr lang="en-US" sz="2000" dirty="0" smtClean="0"/>
              <a:t>		</a:t>
            </a:r>
            <a:r>
              <a:rPr lang="en-US" sz="2000" i="1" dirty="0" smtClean="0"/>
              <a:t>S=2m/s</a:t>
            </a:r>
            <a:endParaRPr lang="en-US" sz="2000" dirty="0" smtClean="0"/>
          </a:p>
          <a:p>
            <a:pPr marL="0" indent="0">
              <a:buNone/>
            </a:pPr>
            <a:r>
              <a:rPr lang="en-US" sz="2000" b="1" dirty="0" smtClean="0"/>
              <a:t>Check that your units agree	</a:t>
            </a:r>
            <a:r>
              <a:rPr lang="en-US" sz="2000" dirty="0" smtClean="0"/>
              <a:t>	</a:t>
            </a:r>
            <a:r>
              <a:rPr lang="en-US" sz="2000" i="1" dirty="0" smtClean="0"/>
              <a:t>Unit is m/s</a:t>
            </a:r>
            <a:endParaRPr lang="en-US" sz="2000" dirty="0" smtClean="0"/>
          </a:p>
          <a:p>
            <a:pPr marL="0" indent="0">
              <a:buNone/>
            </a:pPr>
            <a:r>
              <a:rPr lang="en-US" sz="2000" i="1" dirty="0" smtClean="0"/>
              <a:t>	Unit of speed is m/s.  Units agree</a:t>
            </a:r>
            <a:endParaRPr lang="en-US" sz="2000" dirty="0" smtClean="0"/>
          </a:p>
          <a:p>
            <a:pPr marL="0" indent="0">
              <a:buNone/>
            </a:pPr>
            <a:endParaRPr lang="en-US" sz="2000" dirty="0" smtClean="0"/>
          </a:p>
          <a:p>
            <a:pPr marL="0" indent="0">
              <a:buNone/>
            </a:pPr>
            <a:r>
              <a:rPr lang="en-US" sz="2000" b="1" dirty="0" smtClean="0"/>
              <a:t>Answer</a:t>
            </a:r>
            <a:r>
              <a:rPr lang="en-US" sz="2000" dirty="0" smtClean="0"/>
              <a:t>:			</a:t>
            </a:r>
            <a:r>
              <a:rPr lang="en-US" sz="2000" i="1" dirty="0" smtClean="0"/>
              <a:t>Speed=2m/s</a:t>
            </a:r>
            <a:endParaRPr lang="en-US" sz="2000" dirty="0" smtClean="0"/>
          </a:p>
        </p:txBody>
      </p:sp>
      <p:sp>
        <p:nvSpPr>
          <p:cNvPr id="6" name="Content Placeholder 5"/>
          <p:cNvSpPr>
            <a:spLocks noGrp="1"/>
          </p:cNvSpPr>
          <p:nvPr>
            <p:ph sz="quarter" idx="4"/>
          </p:nvPr>
        </p:nvSpPr>
        <p:spPr>
          <a:xfrm>
            <a:off x="5105400" y="1295400"/>
            <a:ext cx="3581400" cy="2285999"/>
          </a:xfrm>
        </p:spPr>
        <p:txBody>
          <a:bodyPr>
            <a:noAutofit/>
          </a:bodyPr>
          <a:lstStyle/>
          <a:p>
            <a:pPr marL="0" indent="0">
              <a:buNone/>
            </a:pPr>
            <a:r>
              <a:rPr lang="en-US" sz="3200" dirty="0" smtClean="0"/>
              <a:t>Your Turn:</a:t>
            </a:r>
          </a:p>
          <a:p>
            <a:pPr>
              <a:buNone/>
            </a:pPr>
            <a:r>
              <a:rPr lang="en-US" sz="3200" dirty="0" smtClean="0"/>
              <a:t>Joe drives 120 miles in 2 hours.  What is his average speed?</a:t>
            </a:r>
          </a:p>
        </p:txBody>
      </p:sp>
      <p:sp>
        <p:nvSpPr>
          <p:cNvPr id="7" name="Text Placeholder 2"/>
          <p:cNvSpPr txBox="1">
            <a:spLocks/>
          </p:cNvSpPr>
          <p:nvPr/>
        </p:nvSpPr>
        <p:spPr>
          <a:xfrm>
            <a:off x="5333999" y="3962398"/>
            <a:ext cx="3500437" cy="1488623"/>
          </a:xfrm>
          <a:prstGeom prst="rect">
            <a:avLst/>
          </a:prstGeom>
        </p:spPr>
        <p:txBody>
          <a:bodyPr vert="horz" lIns="91440" tIns="45720" rIns="91440" bIns="45720" rtlCol="0" anchor="b">
            <a:normAutofit lnSpcReduction="10000"/>
          </a:bodyPr>
          <a:lstStyle>
            <a:lvl1pPr marL="0" indent="0" algn="l" defTabSz="914400" rtl="0" eaLnBrk="1" latinLnBrk="0" hangingPunct="1">
              <a:spcBef>
                <a:spcPct val="20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9pPr>
          </a:lstStyle>
          <a:p>
            <a:r>
              <a:rPr lang="en-US" dirty="0" smtClean="0"/>
              <a:t>Show your work includes:</a:t>
            </a:r>
          </a:p>
          <a:p>
            <a:r>
              <a:rPr lang="en-US" dirty="0" smtClean="0"/>
              <a:t>Writing out the formula, substitution, THEN calculate and simplify</a:t>
            </a:r>
            <a:endParaRPr lang="en-US" dirty="0"/>
          </a:p>
        </p:txBody>
      </p:sp>
    </p:spTree>
    <p:extLst>
      <p:ext uri="{BB962C8B-B14F-4D97-AF65-F5344CB8AC3E}">
        <p14:creationId xmlns:p14="http://schemas.microsoft.com/office/powerpoint/2010/main" val="201216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txEl>
                                              <p:pRg st="11" end="1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P spid="6"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Sample Problems</a:t>
            </a:r>
            <a:endParaRPr lang="en-US" dirty="0"/>
          </a:p>
        </p:txBody>
      </p:sp>
      <p:sp>
        <p:nvSpPr>
          <p:cNvPr id="3" name="Text Placeholder 2"/>
          <p:cNvSpPr>
            <a:spLocks noGrp="1"/>
          </p:cNvSpPr>
          <p:nvPr>
            <p:ph type="body" idx="1"/>
          </p:nvPr>
        </p:nvSpPr>
        <p:spPr/>
        <p:txBody>
          <a:bodyPr/>
          <a:lstStyle/>
          <a:p>
            <a:r>
              <a:rPr lang="en-US" dirty="0" smtClean="0"/>
              <a:t> </a:t>
            </a:r>
            <a:endParaRPr lang="en-US" dirty="0"/>
          </a:p>
        </p:txBody>
      </p:sp>
      <p:sp>
        <p:nvSpPr>
          <p:cNvPr id="4" name="Content Placeholder 3"/>
          <p:cNvSpPr>
            <a:spLocks noGrp="1"/>
          </p:cNvSpPr>
          <p:nvPr>
            <p:ph sz="half" idx="2"/>
          </p:nvPr>
        </p:nvSpPr>
        <p:spPr>
          <a:xfrm>
            <a:off x="457200" y="1535114"/>
            <a:ext cx="4040188" cy="5094286"/>
          </a:xfrm>
        </p:spPr>
        <p:txBody>
          <a:bodyPr>
            <a:normAutofit/>
          </a:bodyPr>
          <a:lstStyle/>
          <a:p>
            <a:pPr marL="0" indent="0">
              <a:buNone/>
            </a:pPr>
            <a:r>
              <a:rPr lang="en-US" sz="3600" dirty="0"/>
              <a:t>Directions: Solve the following speed problems. Use the triangle to help solve the problems. Show all your work. Circle your answer. </a:t>
            </a:r>
          </a:p>
        </p:txBody>
      </p:sp>
      <p:sp>
        <p:nvSpPr>
          <p:cNvPr id="5" name="Text Placeholder 4"/>
          <p:cNvSpPr>
            <a:spLocks noGrp="1"/>
          </p:cNvSpPr>
          <p:nvPr>
            <p:ph type="body" sz="quarter" idx="3"/>
          </p:nvPr>
        </p:nvSpPr>
        <p:spPr>
          <a:xfrm>
            <a:off x="6777037" y="4029670"/>
            <a:ext cx="1147764" cy="1380529"/>
          </a:xfrm>
        </p:spPr>
        <p:txBody>
          <a:bodyPr>
            <a:normAutofit/>
          </a:bodyPr>
          <a:lstStyle/>
          <a:p>
            <a:pPr algn="ctr"/>
            <a:r>
              <a:rPr lang="en-US" sz="6600" b="0" dirty="0" smtClean="0"/>
              <a:t> T</a:t>
            </a:r>
            <a:endParaRPr lang="en-US" sz="6600" b="0" dirty="0"/>
          </a:p>
        </p:txBody>
      </p:sp>
      <p:sp>
        <p:nvSpPr>
          <p:cNvPr id="6" name="Content Placeholder 5"/>
          <p:cNvSpPr>
            <a:spLocks noGrp="1"/>
          </p:cNvSpPr>
          <p:nvPr>
            <p:ph sz="quarter" idx="4"/>
          </p:nvPr>
        </p:nvSpPr>
        <p:spPr>
          <a:xfrm>
            <a:off x="5257800" y="4297363"/>
            <a:ext cx="1331912" cy="1300163"/>
          </a:xfrm>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dirty="0"/>
              <a:t> </a:t>
            </a:r>
            <a:r>
              <a:rPr lang="en-US" sz="6600" dirty="0" smtClean="0"/>
              <a:t>S</a:t>
            </a:r>
            <a:endParaRPr lang="en-US" sz="6600" dirty="0"/>
          </a:p>
        </p:txBody>
      </p:sp>
      <p:sp>
        <p:nvSpPr>
          <p:cNvPr id="7" name="Triangle 6"/>
          <p:cNvSpPr/>
          <p:nvPr/>
        </p:nvSpPr>
        <p:spPr>
          <a:xfrm>
            <a:off x="4645025" y="1828800"/>
            <a:ext cx="3889375" cy="3886200"/>
          </a:xfrm>
          <a:prstGeom prst="triangl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p:cNvCxnSpPr/>
          <p:nvPr/>
        </p:nvCxnSpPr>
        <p:spPr>
          <a:xfrm>
            <a:off x="5562600" y="3886200"/>
            <a:ext cx="2057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a:endCxn id="7" idx="3"/>
          </p:cNvCxnSpPr>
          <p:nvPr/>
        </p:nvCxnSpPr>
        <p:spPr>
          <a:xfrm flipH="1">
            <a:off x="6589713" y="3886200"/>
            <a:ext cx="39687" cy="1828800"/>
          </a:xfrm>
          <a:prstGeom prst="line">
            <a:avLst/>
          </a:prstGeom>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6096000" y="2819400"/>
            <a:ext cx="990600" cy="923330"/>
          </a:xfrm>
          <a:prstGeom prst="rect">
            <a:avLst/>
          </a:prstGeom>
          <a:noFill/>
        </p:spPr>
        <p:txBody>
          <a:bodyPr wrap="square" rtlCol="0">
            <a:spAutoFit/>
          </a:bodyPr>
          <a:lstStyle/>
          <a:p>
            <a:pPr algn="ctr"/>
            <a:r>
              <a:rPr lang="en-US" sz="5400" dirty="0" smtClean="0"/>
              <a:t>D</a:t>
            </a:r>
            <a:endParaRPr lang="en-US" sz="5400" dirty="0"/>
          </a:p>
        </p:txBody>
      </p:sp>
    </p:spTree>
    <p:extLst>
      <p:ext uri="{BB962C8B-B14F-4D97-AF65-F5344CB8AC3E}">
        <p14:creationId xmlns:p14="http://schemas.microsoft.com/office/powerpoint/2010/main" val="60724098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a:bodyPr>
          <a:lstStyle/>
          <a:p>
            <a:pPr algn="ctr"/>
            <a:r>
              <a:rPr lang="en-US" dirty="0" smtClean="0"/>
              <a:t>Science Thoughts 8/24</a:t>
            </a:r>
            <a:endParaRPr lang="en-US" dirty="0"/>
          </a:p>
        </p:txBody>
      </p:sp>
      <p:sp>
        <p:nvSpPr>
          <p:cNvPr id="3" name="Text Placeholder 2"/>
          <p:cNvSpPr>
            <a:spLocks noGrp="1"/>
          </p:cNvSpPr>
          <p:nvPr>
            <p:ph type="body" idx="1"/>
          </p:nvPr>
        </p:nvSpPr>
        <p:spPr/>
        <p:txBody>
          <a:bodyPr/>
          <a:lstStyle/>
          <a:p>
            <a:r>
              <a:rPr lang="en-US" dirty="0" smtClean="0"/>
              <a:t> </a:t>
            </a:r>
            <a:endParaRPr lang="en-US" dirty="0"/>
          </a:p>
        </p:txBody>
      </p:sp>
      <p:sp>
        <p:nvSpPr>
          <p:cNvPr id="4" name="Text Placeholder 3"/>
          <p:cNvSpPr>
            <a:spLocks noGrp="1"/>
          </p:cNvSpPr>
          <p:nvPr>
            <p:ph type="body" sz="half" idx="3"/>
          </p:nvPr>
        </p:nvSpPr>
        <p:spPr/>
        <p:txBody>
          <a:bodyPr/>
          <a:lstStyle/>
          <a:p>
            <a:r>
              <a:rPr lang="en-US" dirty="0" smtClean="0"/>
              <a:t> </a:t>
            </a:r>
            <a:endParaRPr lang="en-US" dirty="0"/>
          </a:p>
        </p:txBody>
      </p:sp>
      <p:sp>
        <p:nvSpPr>
          <p:cNvPr id="5" name="Content Placeholder 4"/>
          <p:cNvSpPr>
            <a:spLocks noGrp="1"/>
          </p:cNvSpPr>
          <p:nvPr>
            <p:ph sz="quarter" idx="2"/>
          </p:nvPr>
        </p:nvSpPr>
        <p:spPr>
          <a:xfrm>
            <a:off x="152400" y="1752600"/>
            <a:ext cx="4114800" cy="4953000"/>
          </a:xfrm>
        </p:spPr>
        <p:txBody>
          <a:bodyPr>
            <a:normAutofit/>
          </a:bodyPr>
          <a:lstStyle/>
          <a:p>
            <a:pPr marL="109728" indent="0" algn="ctr">
              <a:buNone/>
            </a:pPr>
            <a:r>
              <a:rPr lang="en-US" sz="4800" dirty="0" smtClean="0"/>
              <a:t>1. Find the speed of a long-distance runner who runs 30 miles in 6 hours.</a:t>
            </a:r>
          </a:p>
          <a:p>
            <a:endParaRPr lang="en-US" dirty="0" smtClean="0"/>
          </a:p>
        </p:txBody>
      </p:sp>
      <p:sp>
        <p:nvSpPr>
          <p:cNvPr id="6" name="Content Placeholder 5"/>
          <p:cNvSpPr>
            <a:spLocks noGrp="1"/>
          </p:cNvSpPr>
          <p:nvPr>
            <p:ph sz="quarter" idx="4"/>
          </p:nvPr>
        </p:nvSpPr>
        <p:spPr>
          <a:xfrm>
            <a:off x="4802188" y="1752600"/>
            <a:ext cx="4189412" cy="4953000"/>
          </a:xfrm>
        </p:spPr>
        <p:txBody>
          <a:bodyPr>
            <a:noAutofit/>
          </a:bodyPr>
          <a:lstStyle/>
          <a:p>
            <a:pPr marL="109728" indent="0">
              <a:buNone/>
            </a:pPr>
            <a:r>
              <a:rPr lang="en-US" sz="4800" dirty="0" smtClean="0"/>
              <a:t>2. </a:t>
            </a:r>
            <a:r>
              <a:rPr lang="en-US" sz="4800" dirty="0"/>
              <a:t>A train travels at 60km/h for 20 hours. Find its distance.</a:t>
            </a:r>
          </a:p>
          <a:p>
            <a:pPr marL="109728" indent="0">
              <a:buNone/>
            </a:pPr>
            <a:endParaRPr lang="en-US" sz="3600" dirty="0" smtClean="0"/>
          </a:p>
        </p:txBody>
      </p:sp>
      <p:pic>
        <p:nvPicPr>
          <p:cNvPr id="1026" name="Picture 2" descr="C:\Documents and Settings\hplemmons\Local Settings\Temporary Internet Files\Content.IE5\OA6HFY2S\MC900191733[1].wmf"/>
          <p:cNvPicPr>
            <a:picLocks noChangeAspect="1" noChangeArrowheads="1"/>
          </p:cNvPicPr>
          <p:nvPr/>
        </p:nvPicPr>
        <p:blipFill>
          <a:blip r:embed="rId2" cstate="print"/>
          <a:srcRect/>
          <a:stretch>
            <a:fillRect/>
          </a:stretch>
        </p:blipFill>
        <p:spPr bwMode="auto">
          <a:xfrm>
            <a:off x="3845812" y="5262091"/>
            <a:ext cx="1072965" cy="978699"/>
          </a:xfrm>
          <a:prstGeom prst="rect">
            <a:avLst/>
          </a:prstGeom>
          <a:noFill/>
        </p:spPr>
      </p:pic>
    </p:spTree>
    <p:extLst>
      <p:ext uri="{BB962C8B-B14F-4D97-AF65-F5344CB8AC3E}">
        <p14:creationId xmlns:p14="http://schemas.microsoft.com/office/powerpoint/2010/main" val="170072393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Sample Problems</a:t>
            </a:r>
            <a:endParaRPr lang="en-US" dirty="0"/>
          </a:p>
        </p:txBody>
      </p:sp>
      <p:sp>
        <p:nvSpPr>
          <p:cNvPr id="3" name="Text Placeholder 2"/>
          <p:cNvSpPr>
            <a:spLocks noGrp="1"/>
          </p:cNvSpPr>
          <p:nvPr>
            <p:ph type="body" idx="1"/>
          </p:nvPr>
        </p:nvSpPr>
        <p:spPr/>
        <p:txBody>
          <a:bodyPr/>
          <a:lstStyle/>
          <a:p>
            <a:r>
              <a:rPr lang="en-US" dirty="0" smtClean="0"/>
              <a:t> </a:t>
            </a:r>
            <a:endParaRPr lang="en-US" dirty="0"/>
          </a:p>
        </p:txBody>
      </p:sp>
      <p:sp>
        <p:nvSpPr>
          <p:cNvPr id="4" name="Content Placeholder 3"/>
          <p:cNvSpPr>
            <a:spLocks noGrp="1"/>
          </p:cNvSpPr>
          <p:nvPr>
            <p:ph sz="half" idx="2"/>
          </p:nvPr>
        </p:nvSpPr>
        <p:spPr>
          <a:xfrm>
            <a:off x="457200" y="1535114"/>
            <a:ext cx="4040188" cy="5094286"/>
          </a:xfrm>
        </p:spPr>
        <p:txBody>
          <a:bodyPr>
            <a:normAutofit/>
          </a:bodyPr>
          <a:lstStyle/>
          <a:p>
            <a:pPr marL="0" indent="0">
              <a:buNone/>
            </a:pPr>
            <a:r>
              <a:rPr lang="en-US" sz="3600" dirty="0"/>
              <a:t>Directions: Solve the following speed problems. Use the triangle to help solve the problems. Show all your work. Circle your answer. </a:t>
            </a:r>
          </a:p>
        </p:txBody>
      </p:sp>
      <p:sp>
        <p:nvSpPr>
          <p:cNvPr id="5" name="Text Placeholder 4"/>
          <p:cNvSpPr>
            <a:spLocks noGrp="1"/>
          </p:cNvSpPr>
          <p:nvPr>
            <p:ph type="body" sz="quarter" idx="3"/>
          </p:nvPr>
        </p:nvSpPr>
        <p:spPr>
          <a:xfrm>
            <a:off x="6777037" y="4029670"/>
            <a:ext cx="1147764" cy="1380529"/>
          </a:xfrm>
        </p:spPr>
        <p:txBody>
          <a:bodyPr>
            <a:normAutofit/>
          </a:bodyPr>
          <a:lstStyle/>
          <a:p>
            <a:pPr algn="ctr"/>
            <a:r>
              <a:rPr lang="en-US" sz="6600" b="0" dirty="0" smtClean="0"/>
              <a:t> T</a:t>
            </a:r>
            <a:endParaRPr lang="en-US" sz="6600" b="0" dirty="0"/>
          </a:p>
        </p:txBody>
      </p:sp>
      <p:sp>
        <p:nvSpPr>
          <p:cNvPr id="6" name="Content Placeholder 5"/>
          <p:cNvSpPr>
            <a:spLocks noGrp="1"/>
          </p:cNvSpPr>
          <p:nvPr>
            <p:ph sz="quarter" idx="4"/>
          </p:nvPr>
        </p:nvSpPr>
        <p:spPr>
          <a:xfrm>
            <a:off x="5257800" y="4297363"/>
            <a:ext cx="1331912" cy="1300163"/>
          </a:xfrm>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dirty="0"/>
              <a:t> </a:t>
            </a:r>
            <a:r>
              <a:rPr lang="en-US" sz="6600" dirty="0" smtClean="0"/>
              <a:t>S</a:t>
            </a:r>
            <a:endParaRPr lang="en-US" sz="6600" dirty="0"/>
          </a:p>
        </p:txBody>
      </p:sp>
      <p:sp>
        <p:nvSpPr>
          <p:cNvPr id="7" name="Triangle 6"/>
          <p:cNvSpPr/>
          <p:nvPr/>
        </p:nvSpPr>
        <p:spPr>
          <a:xfrm>
            <a:off x="4645025" y="1828800"/>
            <a:ext cx="3889375" cy="3886200"/>
          </a:xfrm>
          <a:prstGeom prst="triangl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p:cNvCxnSpPr/>
          <p:nvPr/>
        </p:nvCxnSpPr>
        <p:spPr>
          <a:xfrm>
            <a:off x="5562600" y="3886200"/>
            <a:ext cx="2057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a:endCxn id="7" idx="3"/>
          </p:cNvCxnSpPr>
          <p:nvPr/>
        </p:nvCxnSpPr>
        <p:spPr>
          <a:xfrm flipH="1">
            <a:off x="6589713" y="3886200"/>
            <a:ext cx="39687" cy="1828800"/>
          </a:xfrm>
          <a:prstGeom prst="line">
            <a:avLst/>
          </a:prstGeom>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6096000" y="2819400"/>
            <a:ext cx="990600" cy="923330"/>
          </a:xfrm>
          <a:prstGeom prst="rect">
            <a:avLst/>
          </a:prstGeom>
          <a:noFill/>
        </p:spPr>
        <p:txBody>
          <a:bodyPr wrap="square" rtlCol="0">
            <a:spAutoFit/>
          </a:bodyPr>
          <a:lstStyle/>
          <a:p>
            <a:pPr algn="ctr"/>
            <a:r>
              <a:rPr lang="en-US" sz="5400" dirty="0" smtClean="0"/>
              <a:t>D</a:t>
            </a:r>
            <a:endParaRPr lang="en-US" sz="5400" dirty="0"/>
          </a:p>
        </p:txBody>
      </p:sp>
    </p:spTree>
    <p:extLst>
      <p:ext uri="{BB962C8B-B14F-4D97-AF65-F5344CB8AC3E}">
        <p14:creationId xmlns:p14="http://schemas.microsoft.com/office/powerpoint/2010/main" val="379297886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3" name="Text Placeholder 2"/>
          <p:cNvSpPr>
            <a:spLocks noGrp="1"/>
          </p:cNvSpPr>
          <p:nvPr>
            <p:ph type="body" idx="1"/>
          </p:nvPr>
        </p:nvSpPr>
        <p:spPr/>
        <p:txBody>
          <a:bodyPr/>
          <a:lstStyle/>
          <a:p>
            <a:r>
              <a:rPr lang="en-US" dirty="0" smtClean="0"/>
              <a:t> </a:t>
            </a:r>
            <a:endParaRPr lang="en-US" dirty="0"/>
          </a:p>
        </p:txBody>
      </p:sp>
      <p:sp>
        <p:nvSpPr>
          <p:cNvPr id="4" name="Content Placeholder 3"/>
          <p:cNvSpPr>
            <a:spLocks noGrp="1"/>
          </p:cNvSpPr>
          <p:nvPr>
            <p:ph sz="half" idx="2"/>
          </p:nvPr>
        </p:nvSpPr>
        <p:spPr>
          <a:xfrm>
            <a:off x="115888" y="381000"/>
            <a:ext cx="3698876" cy="6172200"/>
          </a:xfrm>
        </p:spPr>
        <p:txBody>
          <a:bodyPr>
            <a:normAutofit/>
          </a:bodyPr>
          <a:lstStyle/>
          <a:p>
            <a:pPr marL="109728" indent="0">
              <a:buNone/>
            </a:pPr>
            <a:r>
              <a:rPr lang="en-US" sz="4800" dirty="0" smtClean="0"/>
              <a:t>3. </a:t>
            </a:r>
            <a:r>
              <a:rPr lang="en-US" sz="4800" dirty="0"/>
              <a:t>The speed of a runner is 10 m/s, over a distance of 1000m. What is his time?</a:t>
            </a:r>
          </a:p>
          <a:p>
            <a:endParaRPr lang="en-US" dirty="0"/>
          </a:p>
        </p:txBody>
      </p:sp>
      <p:sp>
        <p:nvSpPr>
          <p:cNvPr id="5" name="Text Placeholder 4"/>
          <p:cNvSpPr>
            <a:spLocks noGrp="1"/>
          </p:cNvSpPr>
          <p:nvPr>
            <p:ph type="body" sz="quarter" idx="3"/>
          </p:nvPr>
        </p:nvSpPr>
        <p:spPr/>
        <p:txBody>
          <a:bodyPr/>
          <a:lstStyle/>
          <a:p>
            <a:r>
              <a:rPr lang="en-US" dirty="0" smtClean="0"/>
              <a:t> </a:t>
            </a:r>
            <a:endParaRPr lang="en-US" dirty="0"/>
          </a:p>
        </p:txBody>
      </p:sp>
      <p:sp>
        <p:nvSpPr>
          <p:cNvPr id="6" name="Content Placeholder 5"/>
          <p:cNvSpPr>
            <a:spLocks noGrp="1"/>
          </p:cNvSpPr>
          <p:nvPr>
            <p:ph sz="quarter" idx="4"/>
          </p:nvPr>
        </p:nvSpPr>
        <p:spPr>
          <a:xfrm>
            <a:off x="3814764" y="274638"/>
            <a:ext cx="5213349" cy="6049962"/>
          </a:xfrm>
        </p:spPr>
        <p:txBody>
          <a:bodyPr>
            <a:noAutofit/>
          </a:bodyPr>
          <a:lstStyle/>
          <a:p>
            <a:pPr marL="109728" indent="0">
              <a:buNone/>
            </a:pPr>
            <a:r>
              <a:rPr lang="en-US" sz="4800" dirty="0"/>
              <a:t>4. What is the speed of a jet airplane flying from St. Louis, Missouri, to Phoenix, Arizona, in 3 hours. The distance is 1,500 miles. </a:t>
            </a:r>
          </a:p>
        </p:txBody>
      </p:sp>
      <p:pic>
        <p:nvPicPr>
          <p:cNvPr id="7" name="Picture 4" descr="C:\Documents and Settings\hplemmons\Local Settings\Temporary Internet Files\Content.IE5\RNZUPIKI\MC900441707[1].png"/>
          <p:cNvPicPr>
            <a:picLocks noChangeAspect="1" noChangeArrowheads="1"/>
          </p:cNvPicPr>
          <p:nvPr/>
        </p:nvPicPr>
        <p:blipFill>
          <a:blip r:embed="rId2" cstate="print"/>
          <a:srcRect/>
          <a:stretch>
            <a:fillRect/>
          </a:stretch>
        </p:blipFill>
        <p:spPr bwMode="auto">
          <a:xfrm>
            <a:off x="7620000" y="546101"/>
            <a:ext cx="1408112" cy="1408112"/>
          </a:xfrm>
          <a:prstGeom prst="rect">
            <a:avLst/>
          </a:prstGeom>
          <a:noFill/>
        </p:spPr>
      </p:pic>
    </p:spTree>
    <p:extLst>
      <p:ext uri="{BB962C8B-B14F-4D97-AF65-F5344CB8AC3E}">
        <p14:creationId xmlns:p14="http://schemas.microsoft.com/office/powerpoint/2010/main" val="152179112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 class today</a:t>
            </a:r>
            <a:endParaRPr lang="en-US" dirty="0"/>
          </a:p>
        </p:txBody>
      </p:sp>
      <p:sp>
        <p:nvSpPr>
          <p:cNvPr id="4" name="Content Placeholder 3"/>
          <p:cNvSpPr>
            <a:spLocks noGrp="1"/>
          </p:cNvSpPr>
          <p:nvPr>
            <p:ph sz="half" idx="2"/>
          </p:nvPr>
        </p:nvSpPr>
        <p:spPr>
          <a:xfrm>
            <a:off x="152400" y="1417638"/>
            <a:ext cx="8839200" cy="4708525"/>
          </a:xfrm>
        </p:spPr>
        <p:txBody>
          <a:bodyPr>
            <a:noAutofit/>
          </a:bodyPr>
          <a:lstStyle/>
          <a:p>
            <a:pPr marL="457200" indent="-457200">
              <a:buFont typeface="+mj-lt"/>
              <a:buAutoNum type="arabicPeriod"/>
            </a:pPr>
            <a:r>
              <a:rPr lang="en-US" sz="5400" dirty="0" smtClean="0"/>
              <a:t>Stations</a:t>
            </a:r>
          </a:p>
          <a:p>
            <a:pPr marL="1085850" lvl="1" indent="-685800"/>
            <a:r>
              <a:rPr lang="en-US" sz="5000" dirty="0" smtClean="0"/>
              <a:t>Make grid for 12 answers</a:t>
            </a:r>
          </a:p>
          <a:p>
            <a:pPr marL="1085850" lvl="1" indent="-685800"/>
            <a:r>
              <a:rPr lang="en-US" sz="5000" dirty="0" smtClean="0"/>
              <a:t>Complete all speed problems</a:t>
            </a:r>
          </a:p>
          <a:p>
            <a:pPr marL="457200" indent="-457200">
              <a:buFont typeface="+mj-lt"/>
              <a:buAutoNum type="arabicPeriod"/>
            </a:pPr>
            <a:r>
              <a:rPr lang="en-US" sz="5400" dirty="0" smtClean="0"/>
              <a:t>Finish 1.1 – 1.3 Bookwork</a:t>
            </a:r>
          </a:p>
          <a:p>
            <a:pPr marL="457200" indent="-457200">
              <a:buFont typeface="+mj-lt"/>
              <a:buAutoNum type="arabicPeriod"/>
            </a:pPr>
            <a:r>
              <a:rPr lang="en-US" sz="5400" dirty="0" smtClean="0"/>
              <a:t>Finish Labs</a:t>
            </a:r>
            <a:endParaRPr lang="en-US" sz="5400" dirty="0"/>
          </a:p>
        </p:txBody>
      </p:sp>
    </p:spTree>
    <p:extLst>
      <p:ext uri="{BB962C8B-B14F-4D97-AF65-F5344CB8AC3E}">
        <p14:creationId xmlns:p14="http://schemas.microsoft.com/office/powerpoint/2010/main" val="247414007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838200"/>
          </a:xfrm>
        </p:spPr>
        <p:txBody>
          <a:bodyPr/>
          <a:lstStyle/>
          <a:p>
            <a:r>
              <a:rPr lang="en-US" dirty="0" smtClean="0"/>
              <a:t>Your Turn</a:t>
            </a:r>
            <a:endParaRPr lang="en-US" dirty="0"/>
          </a:p>
        </p:txBody>
      </p:sp>
      <p:sp>
        <p:nvSpPr>
          <p:cNvPr id="3" name="Content Placeholder 2"/>
          <p:cNvSpPr>
            <a:spLocks noGrp="1"/>
          </p:cNvSpPr>
          <p:nvPr>
            <p:ph idx="1"/>
          </p:nvPr>
        </p:nvSpPr>
        <p:spPr>
          <a:xfrm>
            <a:off x="152400" y="1066800"/>
            <a:ext cx="8991600" cy="5791200"/>
          </a:xfrm>
        </p:spPr>
        <p:txBody>
          <a:bodyPr>
            <a:noAutofit/>
          </a:bodyPr>
          <a:lstStyle/>
          <a:p>
            <a:pPr marL="0" indent="0">
              <a:buNone/>
            </a:pPr>
            <a:r>
              <a:rPr lang="en-US" sz="4000" dirty="0"/>
              <a:t>1. Calculate the speed for a car that went a distance of 125 kilometers in 2 hours time</a:t>
            </a:r>
            <a:r>
              <a:rPr lang="en-US" sz="4000" dirty="0" smtClean="0"/>
              <a:t>.</a:t>
            </a:r>
          </a:p>
          <a:p>
            <a:pPr marL="0" indent="0">
              <a:buNone/>
            </a:pPr>
            <a:r>
              <a:rPr lang="en-US" sz="4000" dirty="0"/>
              <a:t>2. A baseball is thrown a distance of 20 meters. What is its speed if it takes 0.5 seconds to cover the distance</a:t>
            </a:r>
            <a:r>
              <a:rPr lang="en-US" sz="4000" dirty="0" smtClean="0"/>
              <a:t>?</a:t>
            </a:r>
          </a:p>
          <a:p>
            <a:pPr marL="0" indent="0">
              <a:buNone/>
            </a:pPr>
            <a:r>
              <a:rPr lang="en-US" sz="4000" dirty="0"/>
              <a:t>3. How much time does it take for a bird flying at a speed of 45 kilometers per hour to travel a distance of 1,800 kilometers?</a:t>
            </a:r>
          </a:p>
        </p:txBody>
      </p:sp>
    </p:spTree>
    <p:extLst>
      <p:ext uri="{BB962C8B-B14F-4D97-AF65-F5344CB8AC3E}">
        <p14:creationId xmlns:p14="http://schemas.microsoft.com/office/powerpoint/2010/main" val="358519925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3" name="Content Placeholder 2"/>
          <p:cNvSpPr>
            <a:spLocks noGrp="1"/>
          </p:cNvSpPr>
          <p:nvPr>
            <p:ph idx="1"/>
          </p:nvPr>
        </p:nvSpPr>
        <p:spPr>
          <a:xfrm>
            <a:off x="457200" y="533400"/>
            <a:ext cx="8229600" cy="6096000"/>
          </a:xfrm>
        </p:spPr>
        <p:txBody>
          <a:bodyPr>
            <a:noAutofit/>
          </a:bodyPr>
          <a:lstStyle/>
          <a:p>
            <a:pPr marL="0" indent="0">
              <a:buNone/>
            </a:pPr>
            <a:r>
              <a:rPr lang="en-US" sz="4000" dirty="0"/>
              <a:t>4. A comet is cruising through the solar system at a speed of 50,000 kilometers per hour for 4 hours time. What is the total distance traveled by the comet during this time?  </a:t>
            </a:r>
            <a:endParaRPr lang="en-US" sz="4000" dirty="0" smtClean="0"/>
          </a:p>
          <a:p>
            <a:pPr marL="0" indent="0">
              <a:buNone/>
            </a:pPr>
            <a:r>
              <a:rPr lang="en-US" sz="4000" dirty="0" smtClean="0"/>
              <a:t>5</a:t>
            </a:r>
            <a:r>
              <a:rPr lang="en-US" sz="4000" dirty="0"/>
              <a:t>. If Steve throws the football </a:t>
            </a:r>
            <a:r>
              <a:rPr lang="en-US" sz="4000" dirty="0" smtClean="0"/>
              <a:t>60 </a:t>
            </a:r>
            <a:r>
              <a:rPr lang="en-US" sz="4000" dirty="0"/>
              <a:t>meters in 3 seconds, what is the average speed </a:t>
            </a:r>
            <a:r>
              <a:rPr lang="en-US" sz="4000" dirty="0" smtClean="0"/>
              <a:t>of </a:t>
            </a:r>
            <a:r>
              <a:rPr lang="en-US" sz="4000" dirty="0"/>
              <a:t>the football?</a:t>
            </a:r>
          </a:p>
        </p:txBody>
      </p:sp>
    </p:spTree>
    <p:extLst>
      <p:ext uri="{BB962C8B-B14F-4D97-AF65-F5344CB8AC3E}">
        <p14:creationId xmlns:p14="http://schemas.microsoft.com/office/powerpoint/2010/main" val="122423421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3" name="Content Placeholder 2"/>
          <p:cNvSpPr>
            <a:spLocks noGrp="1"/>
          </p:cNvSpPr>
          <p:nvPr>
            <p:ph idx="1"/>
          </p:nvPr>
        </p:nvSpPr>
        <p:spPr>
          <a:xfrm>
            <a:off x="457200" y="457200"/>
            <a:ext cx="8229600" cy="6096000"/>
          </a:xfrm>
        </p:spPr>
        <p:txBody>
          <a:bodyPr>
            <a:noAutofit/>
          </a:bodyPr>
          <a:lstStyle/>
          <a:p>
            <a:pPr marL="0" indent="0">
              <a:buNone/>
            </a:pPr>
            <a:r>
              <a:rPr lang="en-US" sz="4000" dirty="0"/>
              <a:t>6. If it takes Ashley 3 seconds to run from the batters box to first base at an average speed </a:t>
            </a:r>
            <a:r>
              <a:rPr lang="en-US" sz="4000" dirty="0" smtClean="0"/>
              <a:t>of </a:t>
            </a:r>
            <a:r>
              <a:rPr lang="en-US" sz="4000" dirty="0"/>
              <a:t>6.5 meters per second, what is the distance she covers in that time? </a:t>
            </a:r>
            <a:endParaRPr lang="en-US" sz="4000" dirty="0" smtClean="0"/>
          </a:p>
          <a:p>
            <a:pPr marL="0" indent="0">
              <a:buNone/>
            </a:pPr>
            <a:r>
              <a:rPr lang="en-US" sz="4000" dirty="0" smtClean="0"/>
              <a:t>7</a:t>
            </a:r>
            <a:r>
              <a:rPr lang="en-US" sz="4000" dirty="0"/>
              <a:t>. Bart ran </a:t>
            </a:r>
            <a:r>
              <a:rPr lang="en-US" sz="4000" dirty="0" smtClean="0"/>
              <a:t>2160 </a:t>
            </a:r>
            <a:r>
              <a:rPr lang="en-US" sz="4000" dirty="0"/>
              <a:t>meters from the cops and an average speed </a:t>
            </a:r>
            <a:r>
              <a:rPr lang="en-US" sz="4000" dirty="0" smtClean="0"/>
              <a:t>of </a:t>
            </a:r>
            <a:r>
              <a:rPr lang="en-US" sz="4000" dirty="0"/>
              <a:t>6 meters/ second before he got caught. How long did he run?</a:t>
            </a:r>
          </a:p>
        </p:txBody>
      </p:sp>
    </p:spTree>
    <p:extLst>
      <p:ext uri="{BB962C8B-B14F-4D97-AF65-F5344CB8AC3E}">
        <p14:creationId xmlns:p14="http://schemas.microsoft.com/office/powerpoint/2010/main" val="174007471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3" name="Content Placeholder 2"/>
          <p:cNvSpPr>
            <a:spLocks noGrp="1"/>
          </p:cNvSpPr>
          <p:nvPr>
            <p:ph idx="1"/>
          </p:nvPr>
        </p:nvSpPr>
        <p:spPr>
          <a:xfrm>
            <a:off x="0" y="381000"/>
            <a:ext cx="9067800" cy="6430962"/>
          </a:xfrm>
        </p:spPr>
        <p:txBody>
          <a:bodyPr>
            <a:noAutofit/>
          </a:bodyPr>
          <a:lstStyle/>
          <a:p>
            <a:pPr marL="0" indent="0">
              <a:buNone/>
            </a:pPr>
            <a:r>
              <a:rPr lang="en-US" sz="4000" dirty="0"/>
              <a:t>8. If Justin races his Chevy S-10 down Highway 37 for 2560 meters in 60 seconds, what is his average </a:t>
            </a:r>
            <a:r>
              <a:rPr lang="en-US" sz="4000" dirty="0" smtClean="0"/>
              <a:t>speed?</a:t>
            </a:r>
          </a:p>
          <a:p>
            <a:pPr marL="0" indent="0">
              <a:buNone/>
            </a:pPr>
            <a:r>
              <a:rPr lang="en-US" sz="4000" dirty="0" smtClean="0"/>
              <a:t>9</a:t>
            </a:r>
            <a:r>
              <a:rPr lang="en-US" sz="4000" dirty="0"/>
              <a:t>. Mike rides his motorcycle at an average speed </a:t>
            </a:r>
            <a:r>
              <a:rPr lang="en-US" sz="4000" dirty="0" smtClean="0"/>
              <a:t>of 2 </a:t>
            </a:r>
            <a:r>
              <a:rPr lang="en-US" sz="4000" dirty="0"/>
              <a:t>meters/second for 500 seconds, how far did he ride? </a:t>
            </a:r>
            <a:endParaRPr lang="en-US" sz="4000" dirty="0" smtClean="0"/>
          </a:p>
          <a:p>
            <a:pPr marL="0" indent="0">
              <a:buNone/>
            </a:pPr>
            <a:r>
              <a:rPr lang="en-US" sz="4000" dirty="0" smtClean="0"/>
              <a:t>10</a:t>
            </a:r>
            <a:r>
              <a:rPr lang="en-US" sz="4000" dirty="0"/>
              <a:t>. Sarah backstrokes at an average speed of </a:t>
            </a:r>
            <a:r>
              <a:rPr lang="en-US" sz="4000" dirty="0" smtClean="0"/>
              <a:t>4 </a:t>
            </a:r>
            <a:r>
              <a:rPr lang="en-US" sz="4000" dirty="0"/>
              <a:t>meters per second, how long will it take her to complete the race of 200 meters length?</a:t>
            </a:r>
          </a:p>
        </p:txBody>
      </p:sp>
    </p:spTree>
    <p:extLst>
      <p:ext uri="{BB962C8B-B14F-4D97-AF65-F5344CB8AC3E}">
        <p14:creationId xmlns:p14="http://schemas.microsoft.com/office/powerpoint/2010/main" val="11097342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Science Thoughts </a:t>
            </a:r>
            <a:r>
              <a:rPr lang="en-US" dirty="0" smtClean="0"/>
              <a:t>8/22</a:t>
            </a:r>
            <a:endParaRPr lang="en-US" dirty="0"/>
          </a:p>
        </p:txBody>
      </p:sp>
      <p:sp>
        <p:nvSpPr>
          <p:cNvPr id="3" name="Content Placeholder 2"/>
          <p:cNvSpPr>
            <a:spLocks noGrp="1"/>
          </p:cNvSpPr>
          <p:nvPr>
            <p:ph idx="1"/>
          </p:nvPr>
        </p:nvSpPr>
        <p:spPr>
          <a:xfrm>
            <a:off x="685800" y="1600200"/>
            <a:ext cx="8001000" cy="4525963"/>
          </a:xfrm>
        </p:spPr>
        <p:txBody>
          <a:bodyPr>
            <a:normAutofit lnSpcReduction="10000"/>
          </a:bodyPr>
          <a:lstStyle/>
          <a:p>
            <a:pPr marL="0" indent="0" algn="ctr">
              <a:buNone/>
            </a:pPr>
            <a:r>
              <a:rPr lang="en-US" sz="4800" dirty="0"/>
              <a:t>What is the speed of a runner on a track who runs 800 meters in 2 minutes?</a:t>
            </a:r>
          </a:p>
          <a:p>
            <a:pPr marL="0" indent="0" algn="ctr">
              <a:buNone/>
            </a:pPr>
            <a:r>
              <a:rPr lang="en-US" sz="4800" dirty="0">
                <a:solidFill>
                  <a:srgbClr val="FF0000"/>
                </a:solidFill>
              </a:rPr>
              <a:t>S=D/T</a:t>
            </a:r>
          </a:p>
          <a:p>
            <a:pPr marL="0" indent="0" algn="ctr">
              <a:buNone/>
            </a:pPr>
            <a:r>
              <a:rPr lang="en-US" sz="4800" dirty="0">
                <a:solidFill>
                  <a:srgbClr val="FF0000"/>
                </a:solidFill>
              </a:rPr>
              <a:t>S=800m/2min</a:t>
            </a:r>
          </a:p>
          <a:p>
            <a:pPr marL="0" indent="0" algn="ctr">
              <a:buNone/>
            </a:pPr>
            <a:r>
              <a:rPr lang="en-US" sz="4800" dirty="0">
                <a:solidFill>
                  <a:srgbClr val="FF0000"/>
                </a:solidFill>
              </a:rPr>
              <a:t>S=400m/min</a:t>
            </a:r>
          </a:p>
          <a:p>
            <a:endParaRPr lang="en-US" dirty="0"/>
          </a:p>
        </p:txBody>
      </p:sp>
    </p:spTree>
    <p:extLst>
      <p:ext uri="{BB962C8B-B14F-4D97-AF65-F5344CB8AC3E}">
        <p14:creationId xmlns:p14="http://schemas.microsoft.com/office/powerpoint/2010/main" val="1504133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3" name="Content Placeholder 2"/>
          <p:cNvSpPr>
            <a:spLocks noGrp="1"/>
          </p:cNvSpPr>
          <p:nvPr>
            <p:ph idx="1"/>
          </p:nvPr>
        </p:nvSpPr>
        <p:spPr>
          <a:xfrm>
            <a:off x="152400" y="152400"/>
            <a:ext cx="8839200" cy="6553200"/>
          </a:xfrm>
        </p:spPr>
        <p:txBody>
          <a:bodyPr>
            <a:noAutofit/>
          </a:bodyPr>
          <a:lstStyle/>
          <a:p>
            <a:pPr marL="0" indent="0">
              <a:buNone/>
            </a:pPr>
            <a:r>
              <a:rPr lang="en-US" sz="4000" dirty="0"/>
              <a:t>11. Lauren’s SUV was detected exceeding the posted speed limit of 60 kilometers per hour, how many kilometers per hour would she have been traveling over the limit if she had covered the a distance of 10 kilometers in 5 minutes? </a:t>
            </a:r>
            <a:endParaRPr lang="en-US" sz="4000" dirty="0" smtClean="0"/>
          </a:p>
          <a:p>
            <a:pPr marL="0" indent="0">
              <a:buNone/>
            </a:pPr>
            <a:r>
              <a:rPr lang="en-US" sz="4000" dirty="0" smtClean="0"/>
              <a:t>12</a:t>
            </a:r>
            <a:r>
              <a:rPr lang="en-US" sz="4000" dirty="0"/>
              <a:t>. Tina’s calculations of the tarantula found that the spider was able to cover 20 centimeters in 5 seconds, what was the average speed of the spider?</a:t>
            </a:r>
          </a:p>
        </p:txBody>
      </p:sp>
    </p:spTree>
    <p:extLst>
      <p:ext uri="{BB962C8B-B14F-4D97-AF65-F5344CB8AC3E}">
        <p14:creationId xmlns:p14="http://schemas.microsoft.com/office/powerpoint/2010/main" val="34888930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Science Thought 8/25 </a:t>
            </a:r>
            <a:endParaRPr lang="en-US" dirty="0"/>
          </a:p>
        </p:txBody>
      </p:sp>
      <p:sp>
        <p:nvSpPr>
          <p:cNvPr id="3" name="Content Placeholder 2"/>
          <p:cNvSpPr>
            <a:spLocks noGrp="1"/>
          </p:cNvSpPr>
          <p:nvPr>
            <p:ph idx="1"/>
          </p:nvPr>
        </p:nvSpPr>
        <p:spPr>
          <a:xfrm>
            <a:off x="457200" y="1417638"/>
            <a:ext cx="8229600" cy="5211762"/>
          </a:xfrm>
        </p:spPr>
        <p:txBody>
          <a:bodyPr>
            <a:noAutofit/>
          </a:bodyPr>
          <a:lstStyle/>
          <a:p>
            <a:pPr marL="0" indent="0">
              <a:buNone/>
            </a:pPr>
            <a:r>
              <a:rPr lang="en-US" sz="4400" dirty="0" smtClean="0"/>
              <a:t>A </a:t>
            </a:r>
            <a:r>
              <a:rPr lang="en-US" sz="4400" dirty="0"/>
              <a:t>coach wants to find out the speed of the runners on a track team. Tell what simple equipment the coach needs in order to do this and explain how it should be done. </a:t>
            </a:r>
            <a:endParaRPr lang="en-US" sz="4400" dirty="0" smtClean="0"/>
          </a:p>
          <a:p>
            <a:pPr marL="0" indent="0" algn="ctr">
              <a:buNone/>
            </a:pPr>
            <a:r>
              <a:rPr lang="en-US" sz="4400" dirty="0" smtClean="0"/>
              <a:t>Equipment </a:t>
            </a:r>
            <a:r>
              <a:rPr lang="en-US" sz="4400" dirty="0"/>
              <a:t>needed: </a:t>
            </a:r>
            <a:endParaRPr lang="en-US" sz="4400" dirty="0" smtClean="0"/>
          </a:p>
          <a:p>
            <a:pPr marL="0" indent="0" algn="ctr">
              <a:buNone/>
            </a:pPr>
            <a:r>
              <a:rPr lang="en-US" sz="4400" dirty="0" smtClean="0"/>
              <a:t>What </a:t>
            </a:r>
            <a:r>
              <a:rPr lang="en-US" sz="4400" dirty="0"/>
              <a:t>should be done:</a:t>
            </a:r>
          </a:p>
        </p:txBody>
      </p:sp>
    </p:spTree>
    <p:extLst>
      <p:ext uri="{BB962C8B-B14F-4D97-AF65-F5344CB8AC3E}">
        <p14:creationId xmlns:p14="http://schemas.microsoft.com/office/powerpoint/2010/main" val="131921897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Today in class</a:t>
            </a:r>
            <a:endParaRPr lang="en-US" dirty="0"/>
          </a:p>
        </p:txBody>
      </p:sp>
      <p:sp>
        <p:nvSpPr>
          <p:cNvPr id="3" name="Content Placeholder 2"/>
          <p:cNvSpPr>
            <a:spLocks noGrp="1"/>
          </p:cNvSpPr>
          <p:nvPr>
            <p:ph idx="1"/>
          </p:nvPr>
        </p:nvSpPr>
        <p:spPr/>
        <p:txBody>
          <a:bodyPr>
            <a:normAutofit/>
          </a:bodyPr>
          <a:lstStyle/>
          <a:p>
            <a:pPr marL="514350" indent="-514350">
              <a:buFont typeface="+mj-lt"/>
              <a:buAutoNum type="arabicPeriod"/>
            </a:pPr>
            <a:r>
              <a:rPr lang="en-US" sz="4400" dirty="0"/>
              <a:t>Finish Describing Motion Notes</a:t>
            </a:r>
          </a:p>
          <a:p>
            <a:pPr lvl="1"/>
            <a:r>
              <a:rPr lang="en-US" sz="4400" dirty="0"/>
              <a:t>Velocity</a:t>
            </a:r>
          </a:p>
          <a:p>
            <a:pPr lvl="1"/>
            <a:r>
              <a:rPr lang="en-US" sz="4400" dirty="0"/>
              <a:t>Acceleration</a:t>
            </a:r>
          </a:p>
          <a:p>
            <a:pPr marL="514350" indent="-514350">
              <a:buFont typeface="+mj-lt"/>
              <a:buAutoNum type="arabicPeriod"/>
            </a:pPr>
            <a:r>
              <a:rPr lang="en-US" sz="4400" dirty="0"/>
              <a:t>Complete Study Guide </a:t>
            </a:r>
          </a:p>
        </p:txBody>
      </p:sp>
    </p:spTree>
    <p:extLst>
      <p:ext uri="{BB962C8B-B14F-4D97-AF65-F5344CB8AC3E}">
        <p14:creationId xmlns:p14="http://schemas.microsoft.com/office/powerpoint/2010/main" val="293743739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Shape 131"/>
          <p:cNvSpPr txBox="1">
            <a:spLocks noGrp="1"/>
          </p:cNvSpPr>
          <p:nvPr>
            <p:ph type="title"/>
          </p:nvPr>
        </p:nvSpPr>
        <p:spPr>
          <a:xfrm>
            <a:off x="533400" y="152401"/>
            <a:ext cx="8153399" cy="838200"/>
          </a:xfrm>
          <a:prstGeom prst="rect">
            <a:avLst/>
          </a:prstGeom>
          <a:noFill/>
          <a:ln>
            <a:noFill/>
          </a:ln>
        </p:spPr>
        <p:txBody>
          <a:bodyPr lIns="91425" tIns="45700" rIns="91425" bIns="45700" anchor="b" anchorCtr="0">
            <a:noAutofit/>
          </a:bodyPr>
          <a:lstStyle/>
          <a:p>
            <a:pPr marL="0" marR="0" lvl="0" indent="0" algn="l" rtl="0">
              <a:lnSpc>
                <a:spcPct val="80000"/>
              </a:lnSpc>
              <a:spcBef>
                <a:spcPts val="0"/>
              </a:spcBef>
              <a:spcAft>
                <a:spcPts val="0"/>
              </a:spcAft>
              <a:buClr>
                <a:schemeClr val="lt2"/>
              </a:buClr>
              <a:buSzPct val="25000"/>
              <a:buFont typeface="Times New Roman"/>
              <a:buNone/>
            </a:pPr>
            <a:r>
              <a:rPr lang="en-US" sz="4400" b="0" i="0" u="none" strike="noStrike" cap="none" dirty="0">
                <a:solidFill>
                  <a:srgbClr val="FFC000"/>
                </a:solidFill>
                <a:latin typeface="Times New Roman"/>
                <a:ea typeface="Times New Roman"/>
                <a:cs typeface="Times New Roman"/>
                <a:sym typeface="Times New Roman"/>
              </a:rPr>
              <a:t>Average Speed</a:t>
            </a:r>
          </a:p>
        </p:txBody>
      </p:sp>
      <p:sp>
        <p:nvSpPr>
          <p:cNvPr id="132" name="Shape 132"/>
          <p:cNvSpPr txBox="1">
            <a:spLocks noGrp="1"/>
          </p:cNvSpPr>
          <p:nvPr>
            <p:ph type="body" idx="1"/>
          </p:nvPr>
        </p:nvSpPr>
        <p:spPr>
          <a:xfrm>
            <a:off x="152400" y="1524000"/>
            <a:ext cx="8915400" cy="4343399"/>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accent2"/>
              </a:buClr>
              <a:buSzPct val="75000"/>
              <a:buFont typeface="Noto Symbol"/>
              <a:buChar char="■"/>
            </a:pPr>
            <a:r>
              <a:rPr lang="en-US" sz="3600" b="0" i="0" u="none" strike="noStrike" cap="none" dirty="0">
                <a:latin typeface="Arial"/>
                <a:ea typeface="Arial"/>
                <a:cs typeface="Arial"/>
                <a:sym typeface="Arial"/>
              </a:rPr>
              <a:t>Most objects do not move at constant speeds for very long. </a:t>
            </a:r>
          </a:p>
          <a:p>
            <a:pPr marL="342900" marR="0" lvl="0" indent="-342900" algn="l" rtl="0">
              <a:lnSpc>
                <a:spcPct val="100000"/>
              </a:lnSpc>
              <a:spcBef>
                <a:spcPts val="620"/>
              </a:spcBef>
              <a:spcAft>
                <a:spcPts val="0"/>
              </a:spcAft>
              <a:buClr>
                <a:schemeClr val="accent2"/>
              </a:buClr>
              <a:buSzPct val="75000"/>
              <a:buFont typeface="Noto Symbol"/>
              <a:buChar char="■"/>
            </a:pPr>
            <a:r>
              <a:rPr lang="en-US" sz="3600" b="0" i="0" u="none" strike="noStrike" cap="none" dirty="0">
                <a:latin typeface="Arial"/>
                <a:ea typeface="Arial"/>
                <a:cs typeface="Arial"/>
                <a:sym typeface="Arial"/>
              </a:rPr>
              <a:t>Think about how many stops you have to make on your way to school each day.</a:t>
            </a:r>
          </a:p>
          <a:p>
            <a:pPr marL="342900" marR="0" lvl="0" indent="-342900" algn="l" rtl="0">
              <a:lnSpc>
                <a:spcPct val="100000"/>
              </a:lnSpc>
              <a:spcBef>
                <a:spcPts val="620"/>
              </a:spcBef>
              <a:spcAft>
                <a:spcPts val="0"/>
              </a:spcAft>
              <a:buClr>
                <a:schemeClr val="accent2"/>
              </a:buClr>
              <a:buSzPct val="75000"/>
              <a:buFont typeface="Noto Symbol"/>
              <a:buChar char="■"/>
            </a:pPr>
            <a:r>
              <a:rPr lang="en-US" sz="3600" b="0" i="0" u="none" strike="noStrike" cap="none" dirty="0">
                <a:latin typeface="Arial"/>
                <a:ea typeface="Arial"/>
                <a:cs typeface="Arial"/>
                <a:sym typeface="Arial"/>
              </a:rPr>
              <a:t>To calculate average speed, is the total distance divided by the total time. </a:t>
            </a:r>
          </a:p>
        </p:txBody>
      </p:sp>
      <p:pic>
        <p:nvPicPr>
          <p:cNvPr id="133" name="Shape 133" descr="time and speed"/>
          <p:cNvPicPr preferRelativeResize="0"/>
          <p:nvPr/>
        </p:nvPicPr>
        <p:blipFill rotWithShape="1">
          <a:blip r:embed="rId3">
            <a:alphaModFix/>
          </a:blip>
          <a:srcRect/>
          <a:stretch/>
        </p:blipFill>
        <p:spPr>
          <a:xfrm>
            <a:off x="1600200" y="5059362"/>
            <a:ext cx="6096000" cy="1798636"/>
          </a:xfrm>
          <a:prstGeom prst="rect">
            <a:avLst/>
          </a:prstGeom>
          <a:noFill/>
          <a:ln>
            <a:noFill/>
          </a:ln>
        </p:spPr>
      </p:pic>
      <p:pic>
        <p:nvPicPr>
          <p:cNvPr id="134" name="Shape 134" descr="U1L1d1"/>
          <p:cNvPicPr preferRelativeResize="0"/>
          <p:nvPr/>
        </p:nvPicPr>
        <p:blipFill rotWithShape="1">
          <a:blip r:embed="rId4">
            <a:alphaModFix/>
          </a:blip>
          <a:srcRect/>
          <a:stretch/>
        </p:blipFill>
        <p:spPr>
          <a:xfrm>
            <a:off x="4572000" y="381000"/>
            <a:ext cx="4229100" cy="1143000"/>
          </a:xfrm>
          <a:prstGeom prst="rect">
            <a:avLst/>
          </a:prstGeom>
          <a:noFill/>
          <a:ln>
            <a:noFill/>
          </a:ln>
        </p:spPr>
      </p:pic>
    </p:spTree>
    <p:extLst>
      <p:ext uri="{BB962C8B-B14F-4D97-AF65-F5344CB8AC3E}">
        <p14:creationId xmlns:p14="http://schemas.microsoft.com/office/powerpoint/2010/main" val="134639265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00200"/>
            <a:ext cx="8229600" cy="5105400"/>
          </a:xfrm>
        </p:spPr>
        <p:txBody>
          <a:bodyPr>
            <a:noAutofit/>
          </a:bodyPr>
          <a:lstStyle/>
          <a:p>
            <a:r>
              <a:rPr lang="en-US" sz="4400" dirty="0" smtClean="0"/>
              <a:t>Speed is not constant.  </a:t>
            </a:r>
          </a:p>
          <a:p>
            <a:r>
              <a:rPr lang="en-US" sz="4400" dirty="0" smtClean="0"/>
              <a:t>For example, if you are running…</a:t>
            </a:r>
          </a:p>
          <a:p>
            <a:pPr lvl="1"/>
            <a:r>
              <a:rPr lang="en-US" sz="4400" dirty="0" smtClean="0"/>
              <a:t>Sometimes you will speed up</a:t>
            </a:r>
          </a:p>
          <a:p>
            <a:pPr lvl="1"/>
            <a:r>
              <a:rPr lang="en-US" sz="4400" dirty="0" smtClean="0"/>
              <a:t>Sometimes you will slow down</a:t>
            </a:r>
          </a:p>
          <a:p>
            <a:pPr lvl="1"/>
            <a:r>
              <a:rPr lang="en-US" sz="4400" dirty="0" smtClean="0"/>
              <a:t>Average Speed = </a:t>
            </a:r>
            <a:r>
              <a:rPr lang="en-US" sz="4400" u="sng" dirty="0" smtClean="0"/>
              <a:t>Total Distance</a:t>
            </a:r>
          </a:p>
          <a:p>
            <a:pPr lvl="8">
              <a:buNone/>
            </a:pPr>
            <a:r>
              <a:rPr lang="en-US" sz="4400" dirty="0" smtClean="0"/>
              <a:t>		    Total Time</a:t>
            </a:r>
            <a:endParaRPr lang="en-US" sz="4400" dirty="0"/>
          </a:p>
        </p:txBody>
      </p:sp>
      <p:sp>
        <p:nvSpPr>
          <p:cNvPr id="3" name="Title 2"/>
          <p:cNvSpPr>
            <a:spLocks noGrp="1"/>
          </p:cNvSpPr>
          <p:nvPr>
            <p:ph type="title"/>
          </p:nvPr>
        </p:nvSpPr>
        <p:spPr/>
        <p:txBody>
          <a:bodyPr/>
          <a:lstStyle/>
          <a:p>
            <a:r>
              <a:rPr lang="en-US" dirty="0" smtClean="0"/>
              <a:t>What is average speed?</a:t>
            </a:r>
            <a:endParaRPr lang="en-US" dirty="0"/>
          </a:p>
        </p:txBody>
      </p:sp>
    </p:spTree>
    <p:extLst>
      <p:ext uri="{BB962C8B-B14F-4D97-AF65-F5344CB8AC3E}">
        <p14:creationId xmlns:p14="http://schemas.microsoft.com/office/powerpoint/2010/main" val="146641527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Distance = rate * time</a:t>
            </a:r>
            <a:endParaRPr lang="en-US" dirty="0"/>
          </a:p>
        </p:txBody>
      </p:sp>
      <p:sp>
        <p:nvSpPr>
          <p:cNvPr id="3" name="Content Placeholder 2"/>
          <p:cNvSpPr>
            <a:spLocks noGrp="1"/>
          </p:cNvSpPr>
          <p:nvPr>
            <p:ph idx="1"/>
          </p:nvPr>
        </p:nvSpPr>
        <p:spPr/>
        <p:txBody>
          <a:bodyPr>
            <a:normAutofit/>
          </a:bodyPr>
          <a:lstStyle/>
          <a:p>
            <a:pPr marL="0" indent="0">
              <a:buNone/>
            </a:pPr>
            <a:endParaRPr lang="en-US" dirty="0">
              <a:hlinkClick r:id="rId2"/>
            </a:endParaRPr>
          </a:p>
          <a:p>
            <a:r>
              <a:rPr lang="en-US" dirty="0" smtClean="0">
                <a:hlinkClick r:id="rId2"/>
              </a:rPr>
              <a:t>https</a:t>
            </a:r>
            <a:r>
              <a:rPr lang="en-US" dirty="0">
                <a:hlinkClick r:id="rId2"/>
              </a:rPr>
              <a:t>://www.brainpop.com/math/algebra/distancerateandtime</a:t>
            </a:r>
            <a:r>
              <a:rPr lang="en-US" dirty="0" smtClean="0">
                <a:hlinkClick r:id="rId2"/>
              </a:rPr>
              <a:t>/</a:t>
            </a:r>
            <a:endParaRPr lang="en-US" dirty="0" smtClean="0"/>
          </a:p>
          <a:p>
            <a:r>
              <a:rPr lang="en-US" dirty="0" smtClean="0"/>
              <a:t>(3:36)</a:t>
            </a:r>
          </a:p>
          <a:p>
            <a:endParaRPr lang="en-US" dirty="0"/>
          </a:p>
          <a:p>
            <a:r>
              <a:rPr lang="en-US" dirty="0" smtClean="0"/>
              <a:t>This video is more complicated than what we are doing but gives you an idea of how this could be used.</a:t>
            </a:r>
            <a:endParaRPr lang="en-US" dirty="0"/>
          </a:p>
        </p:txBody>
      </p:sp>
    </p:spTree>
    <p:extLst>
      <p:ext uri="{BB962C8B-B14F-4D97-AF65-F5344CB8AC3E}">
        <p14:creationId xmlns:p14="http://schemas.microsoft.com/office/powerpoint/2010/main" val="42921100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DON’T FORGET</a:t>
            </a:r>
            <a:endParaRPr lang="en-US" dirty="0"/>
          </a:p>
        </p:txBody>
      </p:sp>
      <p:sp>
        <p:nvSpPr>
          <p:cNvPr id="3" name="Text Placeholder 2"/>
          <p:cNvSpPr>
            <a:spLocks noGrp="1"/>
          </p:cNvSpPr>
          <p:nvPr>
            <p:ph type="body" idx="1"/>
          </p:nvPr>
        </p:nvSpPr>
        <p:spPr/>
        <p:txBody>
          <a:bodyPr/>
          <a:lstStyle/>
          <a:p>
            <a:r>
              <a:rPr lang="en-US" dirty="0" smtClean="0"/>
              <a:t> </a:t>
            </a:r>
            <a:endParaRPr lang="en-US" dirty="0"/>
          </a:p>
        </p:txBody>
      </p:sp>
      <p:sp>
        <p:nvSpPr>
          <p:cNvPr id="4" name="Text Placeholder 3"/>
          <p:cNvSpPr>
            <a:spLocks noGrp="1"/>
          </p:cNvSpPr>
          <p:nvPr>
            <p:ph type="body" sz="half" idx="3"/>
          </p:nvPr>
        </p:nvSpPr>
        <p:spPr/>
        <p:txBody>
          <a:bodyPr/>
          <a:lstStyle/>
          <a:p>
            <a:r>
              <a:rPr lang="en-US" dirty="0" smtClean="0"/>
              <a:t> </a:t>
            </a:r>
            <a:endParaRPr lang="en-US" dirty="0"/>
          </a:p>
        </p:txBody>
      </p:sp>
      <p:sp>
        <p:nvSpPr>
          <p:cNvPr id="5" name="Content Placeholder 4"/>
          <p:cNvSpPr>
            <a:spLocks noGrp="1"/>
          </p:cNvSpPr>
          <p:nvPr>
            <p:ph sz="quarter" idx="2"/>
          </p:nvPr>
        </p:nvSpPr>
        <p:spPr>
          <a:xfrm>
            <a:off x="76200" y="1143001"/>
            <a:ext cx="5369442" cy="5562599"/>
          </a:xfrm>
        </p:spPr>
        <p:txBody>
          <a:bodyPr>
            <a:noAutofit/>
          </a:bodyPr>
          <a:lstStyle/>
          <a:p>
            <a:pPr algn="ctr">
              <a:buNone/>
            </a:pPr>
            <a:r>
              <a:rPr lang="en-US" sz="2800" dirty="0" smtClean="0"/>
              <a:t>Motion is something that is part of your everyday life. </a:t>
            </a:r>
            <a:r>
              <a:rPr lang="en-US" sz="2800" b="1" dirty="0" smtClean="0"/>
              <a:t>Motion refers to bodies moving</a:t>
            </a:r>
            <a:r>
              <a:rPr lang="en-US" sz="2800" dirty="0" smtClean="0"/>
              <a:t>. Automobiles, the earth, people, and many other things are in motion. To understand motion, the meaning of the terms </a:t>
            </a:r>
            <a:r>
              <a:rPr lang="en-US" sz="2800" b="1" dirty="0" smtClean="0"/>
              <a:t>speed, velocity,</a:t>
            </a:r>
            <a:r>
              <a:rPr lang="en-US" sz="2800" dirty="0" smtClean="0"/>
              <a:t> and </a:t>
            </a:r>
            <a:r>
              <a:rPr lang="en-US" sz="2800" b="1" dirty="0" smtClean="0"/>
              <a:t>acceleration</a:t>
            </a:r>
            <a:r>
              <a:rPr lang="en-US" sz="2800" dirty="0" smtClean="0"/>
              <a:t> must be understood. </a:t>
            </a:r>
            <a:r>
              <a:rPr lang="en-US" sz="2800" b="1" dirty="0" smtClean="0"/>
              <a:t>Speed is the distance traveled by a moving object in a given time.</a:t>
            </a:r>
            <a:r>
              <a:rPr lang="en-US" sz="2800" dirty="0" smtClean="0"/>
              <a:t> To determine speed, the distance traveled is divided by time. </a:t>
            </a:r>
          </a:p>
        </p:txBody>
      </p:sp>
      <p:sp>
        <p:nvSpPr>
          <p:cNvPr id="6" name="Content Placeholder 5"/>
          <p:cNvSpPr>
            <a:spLocks noGrp="1"/>
          </p:cNvSpPr>
          <p:nvPr>
            <p:ph sz="quarter" idx="4"/>
          </p:nvPr>
        </p:nvSpPr>
        <p:spPr>
          <a:xfrm>
            <a:off x="5593279" y="1219200"/>
            <a:ext cx="3322121" cy="4906963"/>
          </a:xfrm>
        </p:spPr>
        <p:txBody>
          <a:bodyPr>
            <a:normAutofit fontScale="77500" lnSpcReduction="20000"/>
          </a:bodyPr>
          <a:lstStyle/>
          <a:p>
            <a:pPr>
              <a:buNone/>
            </a:pPr>
            <a:endParaRPr lang="en-US" dirty="0" smtClean="0"/>
          </a:p>
          <a:p>
            <a:pPr>
              <a:buNone/>
            </a:pPr>
            <a:endParaRPr lang="en-US" dirty="0" smtClean="0"/>
          </a:p>
          <a:p>
            <a:pPr>
              <a:buNone/>
            </a:pPr>
            <a:r>
              <a:rPr lang="en-US" sz="6600" dirty="0" smtClean="0"/>
              <a:t>The formula is </a:t>
            </a:r>
            <a:endParaRPr lang="en-US" sz="6600" b="1" dirty="0" smtClean="0"/>
          </a:p>
          <a:p>
            <a:pPr>
              <a:buNone/>
            </a:pPr>
            <a:r>
              <a:rPr lang="en-US" sz="6600" b="1" dirty="0" smtClean="0"/>
              <a:t>speed = distance / time</a:t>
            </a:r>
            <a:endParaRPr lang="en-US" sz="6600" dirty="0" smtClean="0"/>
          </a:p>
          <a:p>
            <a:pPr>
              <a:buNone/>
            </a:pPr>
            <a:endParaRPr lang="en-US" dirty="0"/>
          </a:p>
        </p:txBody>
      </p:sp>
      <p:pic>
        <p:nvPicPr>
          <p:cNvPr id="2050" name="Picture 2" descr="C:\Documents and Settings\hplemmons\Local Settings\Temporary Internet Files\Content.IE5\OA6HFY2S\MC900356149[1].wmf"/>
          <p:cNvPicPr>
            <a:picLocks noChangeAspect="1" noChangeArrowheads="1"/>
          </p:cNvPicPr>
          <p:nvPr/>
        </p:nvPicPr>
        <p:blipFill>
          <a:blip r:embed="rId2" cstate="print"/>
          <a:srcRect/>
          <a:stretch>
            <a:fillRect/>
          </a:stretch>
        </p:blipFill>
        <p:spPr bwMode="auto">
          <a:xfrm>
            <a:off x="5625808" y="5486400"/>
            <a:ext cx="3114708" cy="1097280"/>
          </a:xfrm>
          <a:prstGeom prst="rect">
            <a:avLst/>
          </a:prstGeom>
          <a:noFill/>
        </p:spPr>
      </p:pic>
      <p:pic>
        <p:nvPicPr>
          <p:cNvPr id="2051" name="Picture 3" descr="C:\Documents and Settings\hplemmons\Local Settings\Temporary Internet Files\Content.IE5\OA6HFY2S\MC900440347[1].png"/>
          <p:cNvPicPr>
            <a:picLocks noChangeAspect="1" noChangeArrowheads="1"/>
          </p:cNvPicPr>
          <p:nvPr/>
        </p:nvPicPr>
        <p:blipFill>
          <a:blip r:embed="rId3" cstate="print"/>
          <a:srcRect/>
          <a:stretch>
            <a:fillRect/>
          </a:stretch>
        </p:blipFill>
        <p:spPr bwMode="auto">
          <a:xfrm>
            <a:off x="6289615" y="179499"/>
            <a:ext cx="2742743" cy="1333278"/>
          </a:xfrm>
          <a:prstGeom prst="rect">
            <a:avLst/>
          </a:prstGeom>
          <a:noFill/>
        </p:spPr>
      </p:pic>
    </p:spTree>
    <p:extLst>
      <p:ext uri="{BB962C8B-B14F-4D97-AF65-F5344CB8AC3E}">
        <p14:creationId xmlns:p14="http://schemas.microsoft.com/office/powerpoint/2010/main" val="194216413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Shape 139"/>
          <p:cNvSpPr txBox="1">
            <a:spLocks noGrp="1"/>
          </p:cNvSpPr>
          <p:nvPr>
            <p:ph type="title"/>
          </p:nvPr>
        </p:nvSpPr>
        <p:spPr>
          <a:xfrm>
            <a:off x="533400" y="228601"/>
            <a:ext cx="8153399" cy="914400"/>
          </a:xfrm>
          <a:prstGeom prst="rect">
            <a:avLst/>
          </a:prstGeom>
          <a:noFill/>
          <a:ln>
            <a:noFill/>
          </a:ln>
        </p:spPr>
        <p:txBody>
          <a:bodyPr lIns="91425" tIns="45700" rIns="91425" bIns="45700" anchor="b" anchorCtr="0">
            <a:noAutofit/>
          </a:bodyPr>
          <a:lstStyle/>
          <a:p>
            <a:pPr marL="0" marR="0" lvl="0" indent="0" algn="l" rtl="0">
              <a:lnSpc>
                <a:spcPct val="80000"/>
              </a:lnSpc>
              <a:spcBef>
                <a:spcPts val="0"/>
              </a:spcBef>
              <a:spcAft>
                <a:spcPts val="0"/>
              </a:spcAft>
              <a:buClr>
                <a:schemeClr val="lt2"/>
              </a:buClr>
              <a:buSzPct val="25000"/>
              <a:buFont typeface="Times New Roman"/>
              <a:buNone/>
            </a:pPr>
            <a:r>
              <a:rPr lang="en-US" sz="4400" b="0" i="0" u="none" strike="noStrike" cap="none" dirty="0">
                <a:solidFill>
                  <a:srgbClr val="FFC000"/>
                </a:solidFill>
                <a:latin typeface="Times New Roman"/>
                <a:ea typeface="Times New Roman"/>
                <a:cs typeface="Times New Roman"/>
                <a:sym typeface="Times New Roman"/>
              </a:rPr>
              <a:t>Velocity</a:t>
            </a:r>
          </a:p>
        </p:txBody>
      </p:sp>
      <p:sp>
        <p:nvSpPr>
          <p:cNvPr id="140" name="Shape 140"/>
          <p:cNvSpPr txBox="1">
            <a:spLocks noGrp="1"/>
          </p:cNvSpPr>
          <p:nvPr>
            <p:ph type="body" idx="1"/>
          </p:nvPr>
        </p:nvSpPr>
        <p:spPr>
          <a:xfrm>
            <a:off x="228600" y="1066800"/>
            <a:ext cx="6858000" cy="5181600"/>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accent2"/>
              </a:buClr>
              <a:buSzPct val="75000"/>
              <a:buFont typeface="Noto Symbol"/>
              <a:buChar char="■"/>
            </a:pPr>
            <a:r>
              <a:rPr lang="en-US" sz="3600" b="0" i="0" u="none" strike="noStrike" cap="none" dirty="0">
                <a:latin typeface="Arial"/>
                <a:ea typeface="Arial"/>
                <a:cs typeface="Arial"/>
                <a:sym typeface="Arial"/>
              </a:rPr>
              <a:t>Knowing the speed of an object will not tell you everything about its motion. </a:t>
            </a:r>
          </a:p>
          <a:p>
            <a:pPr marL="342900" marR="0" lvl="0" indent="-342900" algn="l" rtl="0">
              <a:lnSpc>
                <a:spcPct val="100000"/>
              </a:lnSpc>
              <a:spcBef>
                <a:spcPts val="580"/>
              </a:spcBef>
              <a:spcAft>
                <a:spcPts val="0"/>
              </a:spcAft>
              <a:buClr>
                <a:schemeClr val="accent2"/>
              </a:buClr>
              <a:buSzPct val="75000"/>
              <a:buFont typeface="Noto Symbol"/>
              <a:buChar char="■"/>
            </a:pPr>
            <a:r>
              <a:rPr lang="en-US" sz="3600" b="0" i="0" u="none" strike="noStrike" cap="none" dirty="0">
                <a:latin typeface="Arial"/>
                <a:ea typeface="Arial"/>
                <a:cs typeface="Arial"/>
                <a:sym typeface="Arial"/>
              </a:rPr>
              <a:t>Velocity is the </a:t>
            </a:r>
            <a:r>
              <a:rPr lang="en-US" sz="3600" b="0" i="0" u="sng" strike="noStrike" cap="none" dirty="0">
                <a:latin typeface="Arial"/>
                <a:ea typeface="Arial"/>
                <a:cs typeface="Arial"/>
                <a:sym typeface="Arial"/>
              </a:rPr>
              <a:t>SPEED &amp; DIRECTION</a:t>
            </a:r>
            <a:r>
              <a:rPr lang="en-US" sz="3600" b="0" i="0" u="none" strike="noStrike" cap="none" dirty="0">
                <a:latin typeface="Arial"/>
                <a:ea typeface="Arial"/>
                <a:cs typeface="Arial"/>
                <a:sym typeface="Arial"/>
              </a:rPr>
              <a:t> of and object.</a:t>
            </a:r>
          </a:p>
          <a:p>
            <a:pPr marL="342900" marR="0" lvl="0" indent="-342900" algn="l" rtl="0">
              <a:lnSpc>
                <a:spcPct val="100000"/>
              </a:lnSpc>
              <a:spcBef>
                <a:spcPts val="580"/>
              </a:spcBef>
              <a:spcAft>
                <a:spcPts val="0"/>
              </a:spcAft>
              <a:buClr>
                <a:schemeClr val="accent2"/>
              </a:buClr>
              <a:buSzPct val="75000"/>
              <a:buFont typeface="Noto Symbol"/>
              <a:buChar char="■"/>
            </a:pPr>
            <a:r>
              <a:rPr lang="en-US" sz="3600" b="0" i="0" u="none" strike="noStrike" cap="none" dirty="0">
                <a:latin typeface="Arial"/>
                <a:ea typeface="Arial"/>
                <a:cs typeface="Arial"/>
                <a:sym typeface="Arial"/>
              </a:rPr>
              <a:t>Velocity changes if </a:t>
            </a:r>
            <a:r>
              <a:rPr lang="en-US" sz="3600" b="0" i="1" u="none" strike="noStrike" cap="none" dirty="0">
                <a:latin typeface="Arial"/>
                <a:ea typeface="Arial"/>
                <a:cs typeface="Arial"/>
                <a:sym typeface="Arial"/>
              </a:rPr>
              <a:t>either</a:t>
            </a:r>
            <a:r>
              <a:rPr lang="en-US" sz="3600" b="0" i="0" u="none" strike="noStrike" cap="none" dirty="0">
                <a:latin typeface="Arial"/>
                <a:ea typeface="Arial"/>
                <a:cs typeface="Arial"/>
                <a:sym typeface="Arial"/>
              </a:rPr>
              <a:t> speed or direction changes.</a:t>
            </a:r>
          </a:p>
          <a:p>
            <a:pPr marL="342900" marR="0" lvl="0" indent="-342900" algn="l" rtl="0">
              <a:lnSpc>
                <a:spcPct val="100000"/>
              </a:lnSpc>
              <a:spcBef>
                <a:spcPts val="580"/>
              </a:spcBef>
              <a:spcAft>
                <a:spcPts val="0"/>
              </a:spcAft>
              <a:buClr>
                <a:schemeClr val="accent2"/>
              </a:buClr>
              <a:buSzPct val="75000"/>
              <a:buFont typeface="Noto Symbol"/>
              <a:buChar char="■"/>
            </a:pPr>
            <a:r>
              <a:rPr lang="en-US" sz="3600" b="0" i="0" u="none" strike="noStrike" cap="none" dirty="0">
                <a:latin typeface="Arial"/>
                <a:ea typeface="Arial"/>
                <a:cs typeface="Arial"/>
                <a:sym typeface="Arial"/>
              </a:rPr>
              <a:t>With storms, you need to know the velocity of its motion !</a:t>
            </a:r>
          </a:p>
        </p:txBody>
      </p:sp>
      <p:pic>
        <p:nvPicPr>
          <p:cNvPr id="141" name="Shape 141" descr="MMAG00436_0000[1]"/>
          <p:cNvPicPr preferRelativeResize="0"/>
          <p:nvPr/>
        </p:nvPicPr>
        <p:blipFill rotWithShape="1">
          <a:blip r:embed="rId3">
            <a:alphaModFix/>
          </a:blip>
          <a:srcRect/>
          <a:stretch/>
        </p:blipFill>
        <p:spPr>
          <a:xfrm flipH="1">
            <a:off x="7057697" y="5029200"/>
            <a:ext cx="2368770" cy="1480346"/>
          </a:xfrm>
          <a:prstGeom prst="rect">
            <a:avLst/>
          </a:prstGeom>
          <a:noFill/>
          <a:ln>
            <a:noFill/>
          </a:ln>
        </p:spPr>
      </p:pic>
      <p:pic>
        <p:nvPicPr>
          <p:cNvPr id="142" name="Shape 142" descr="MMj03098210000[1]"/>
          <p:cNvPicPr preferRelativeResize="0"/>
          <p:nvPr/>
        </p:nvPicPr>
        <p:blipFill rotWithShape="1">
          <a:blip r:embed="rId4">
            <a:alphaModFix/>
          </a:blip>
          <a:srcRect/>
          <a:stretch/>
        </p:blipFill>
        <p:spPr>
          <a:xfrm>
            <a:off x="6096000" y="457200"/>
            <a:ext cx="2666999" cy="1812924"/>
          </a:xfrm>
          <a:prstGeom prst="rect">
            <a:avLst/>
          </a:prstGeom>
          <a:noFill/>
          <a:ln>
            <a:noFill/>
          </a:ln>
        </p:spPr>
      </p:pic>
      <p:pic>
        <p:nvPicPr>
          <p:cNvPr id="143" name="Shape 143" descr="MMj01883470000[1]"/>
          <p:cNvPicPr preferRelativeResize="0"/>
          <p:nvPr/>
        </p:nvPicPr>
        <p:blipFill rotWithShape="1">
          <a:blip r:embed="rId5">
            <a:alphaModFix/>
          </a:blip>
          <a:srcRect/>
          <a:stretch/>
        </p:blipFill>
        <p:spPr>
          <a:xfrm>
            <a:off x="6934200" y="2721768"/>
            <a:ext cx="2009775" cy="1697832"/>
          </a:xfrm>
          <a:prstGeom prst="rect">
            <a:avLst/>
          </a:prstGeom>
          <a:noFill/>
          <a:ln>
            <a:noFill/>
          </a:ln>
        </p:spPr>
      </p:pic>
    </p:spTree>
    <p:extLst>
      <p:ext uri="{BB962C8B-B14F-4D97-AF65-F5344CB8AC3E}">
        <p14:creationId xmlns:p14="http://schemas.microsoft.com/office/powerpoint/2010/main" val="63849999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Shape 154"/>
          <p:cNvSpPr txBox="1">
            <a:spLocks noGrp="1"/>
          </p:cNvSpPr>
          <p:nvPr>
            <p:ph type="title"/>
          </p:nvPr>
        </p:nvSpPr>
        <p:spPr>
          <a:xfrm>
            <a:off x="533400" y="304801"/>
            <a:ext cx="8153399" cy="762000"/>
          </a:xfrm>
          <a:prstGeom prst="rect">
            <a:avLst/>
          </a:prstGeom>
          <a:noFill/>
          <a:ln>
            <a:noFill/>
          </a:ln>
        </p:spPr>
        <p:txBody>
          <a:bodyPr lIns="91425" tIns="45700" rIns="91425" bIns="45700" anchor="b" anchorCtr="0">
            <a:noAutofit/>
          </a:bodyPr>
          <a:lstStyle/>
          <a:p>
            <a:pPr marL="0" marR="0" lvl="0" indent="0" algn="l" rtl="0">
              <a:lnSpc>
                <a:spcPct val="80000"/>
              </a:lnSpc>
              <a:spcBef>
                <a:spcPts val="0"/>
              </a:spcBef>
              <a:spcAft>
                <a:spcPts val="0"/>
              </a:spcAft>
              <a:buClr>
                <a:schemeClr val="lt2"/>
              </a:buClr>
              <a:buSzPct val="25000"/>
              <a:buFont typeface="Times New Roman"/>
              <a:buNone/>
            </a:pPr>
            <a:r>
              <a:rPr lang="en-US" sz="4400" b="0" i="0" u="none" strike="noStrike" cap="none" dirty="0">
                <a:solidFill>
                  <a:srgbClr val="FFC000"/>
                </a:solidFill>
                <a:latin typeface="Times New Roman"/>
                <a:ea typeface="Times New Roman"/>
                <a:cs typeface="Times New Roman"/>
                <a:sym typeface="Times New Roman"/>
              </a:rPr>
              <a:t>Acceleration</a:t>
            </a:r>
          </a:p>
        </p:txBody>
      </p:sp>
      <p:sp>
        <p:nvSpPr>
          <p:cNvPr id="155" name="Shape 155"/>
          <p:cNvSpPr txBox="1">
            <a:spLocks noGrp="1"/>
          </p:cNvSpPr>
          <p:nvPr>
            <p:ph type="body" idx="1"/>
          </p:nvPr>
        </p:nvSpPr>
        <p:spPr>
          <a:xfrm>
            <a:off x="152400" y="1066802"/>
            <a:ext cx="8534399" cy="4800598"/>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accent2"/>
              </a:buClr>
              <a:buSzPct val="75000"/>
              <a:buFont typeface="Noto Symbol"/>
              <a:buChar char="■"/>
            </a:pPr>
            <a:r>
              <a:rPr lang="en-US" sz="4000" b="0" i="0" u="none" strike="noStrike" cap="none" dirty="0">
                <a:latin typeface="Arial"/>
                <a:ea typeface="Arial"/>
                <a:cs typeface="Arial"/>
                <a:sym typeface="Arial"/>
              </a:rPr>
              <a:t>Acceleration is the rate at which velocity changes.</a:t>
            </a:r>
          </a:p>
          <a:p>
            <a:pPr marL="342900" marR="0" lvl="0" indent="-342900" algn="l" rtl="0">
              <a:lnSpc>
                <a:spcPct val="100000"/>
              </a:lnSpc>
              <a:spcBef>
                <a:spcPts val="620"/>
              </a:spcBef>
              <a:spcAft>
                <a:spcPts val="0"/>
              </a:spcAft>
              <a:buClr>
                <a:schemeClr val="accent2"/>
              </a:buClr>
              <a:buSzPct val="75000"/>
              <a:buFont typeface="Noto Symbol"/>
              <a:buChar char="■"/>
            </a:pPr>
            <a:r>
              <a:rPr lang="en-US" sz="4000" b="0" i="0" u="none" strike="noStrike" cap="none" dirty="0">
                <a:latin typeface="Arial"/>
                <a:ea typeface="Arial"/>
                <a:cs typeface="Arial"/>
                <a:sym typeface="Arial"/>
              </a:rPr>
              <a:t>It refers to </a:t>
            </a:r>
            <a:r>
              <a:rPr lang="en-US" sz="4000" b="0" i="0" u="sng" strike="noStrike" cap="none" dirty="0">
                <a:latin typeface="Arial"/>
                <a:ea typeface="Arial"/>
                <a:cs typeface="Arial"/>
                <a:sym typeface="Arial"/>
              </a:rPr>
              <a:t>increasing speed</a:t>
            </a:r>
            <a:r>
              <a:rPr lang="en-US" sz="4000" b="0" i="0" u="none" strike="noStrike" cap="none" dirty="0">
                <a:latin typeface="Arial"/>
                <a:ea typeface="Arial"/>
                <a:cs typeface="Arial"/>
                <a:sym typeface="Arial"/>
              </a:rPr>
              <a:t> (of course), </a:t>
            </a:r>
            <a:r>
              <a:rPr lang="en-US" sz="4000" b="0" i="0" u="sng" strike="noStrike" cap="none" dirty="0">
                <a:latin typeface="Arial"/>
                <a:ea typeface="Arial"/>
                <a:cs typeface="Arial"/>
                <a:sym typeface="Arial"/>
              </a:rPr>
              <a:t>decreasing</a:t>
            </a:r>
            <a:r>
              <a:rPr lang="en-US" sz="4000" b="0" i="0" u="none" strike="noStrike" cap="none" dirty="0">
                <a:latin typeface="Arial"/>
                <a:ea typeface="Arial"/>
                <a:cs typeface="Arial"/>
                <a:sym typeface="Arial"/>
              </a:rPr>
              <a:t> speed (deceleration), or </a:t>
            </a:r>
            <a:r>
              <a:rPr lang="en-US" sz="4000" b="0" i="0" u="sng" strike="noStrike" cap="none" dirty="0">
                <a:latin typeface="Arial"/>
                <a:ea typeface="Arial"/>
                <a:cs typeface="Arial"/>
                <a:sym typeface="Arial"/>
              </a:rPr>
              <a:t>changing direction</a:t>
            </a:r>
            <a:r>
              <a:rPr lang="en-US" sz="4000" b="0" i="0" u="none" strike="noStrike" cap="none" dirty="0">
                <a:latin typeface="Arial"/>
                <a:ea typeface="Arial"/>
                <a:cs typeface="Arial"/>
                <a:sym typeface="Arial"/>
              </a:rPr>
              <a:t>. </a:t>
            </a:r>
          </a:p>
        </p:txBody>
      </p:sp>
      <p:pic>
        <p:nvPicPr>
          <p:cNvPr id="156" name="Shape 156" descr="MMj03957700000[1]"/>
          <p:cNvPicPr preferRelativeResize="0"/>
          <p:nvPr/>
        </p:nvPicPr>
        <p:blipFill rotWithShape="1">
          <a:blip r:embed="rId3">
            <a:alphaModFix/>
          </a:blip>
          <a:srcRect/>
          <a:stretch/>
        </p:blipFill>
        <p:spPr>
          <a:xfrm>
            <a:off x="6429376" y="304802"/>
            <a:ext cx="2181224" cy="1581148"/>
          </a:xfrm>
          <a:prstGeom prst="rect">
            <a:avLst/>
          </a:prstGeom>
          <a:noFill/>
          <a:ln>
            <a:noFill/>
          </a:ln>
        </p:spPr>
      </p:pic>
      <p:pic>
        <p:nvPicPr>
          <p:cNvPr id="157" name="Shape 157" descr="Anim'n of a car w/a and v vectors drawn"/>
          <p:cNvPicPr preferRelativeResize="0"/>
          <p:nvPr/>
        </p:nvPicPr>
        <p:blipFill rotWithShape="1">
          <a:blip r:embed="rId4">
            <a:alphaModFix/>
          </a:blip>
          <a:srcRect/>
          <a:stretch/>
        </p:blipFill>
        <p:spPr>
          <a:xfrm>
            <a:off x="3910013" y="4495800"/>
            <a:ext cx="3609975" cy="2181224"/>
          </a:xfrm>
          <a:prstGeom prst="rect">
            <a:avLst/>
          </a:prstGeom>
          <a:noFill/>
          <a:ln>
            <a:noFill/>
          </a:ln>
        </p:spPr>
      </p:pic>
    </p:spTree>
    <p:extLst>
      <p:ext uri="{BB962C8B-B14F-4D97-AF65-F5344CB8AC3E}">
        <p14:creationId xmlns:p14="http://schemas.microsoft.com/office/powerpoint/2010/main" val="271057435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Shape 162"/>
          <p:cNvSpPr txBox="1">
            <a:spLocks noGrp="1"/>
          </p:cNvSpPr>
          <p:nvPr>
            <p:ph type="title"/>
          </p:nvPr>
        </p:nvSpPr>
        <p:spPr>
          <a:xfrm>
            <a:off x="533400" y="228601"/>
            <a:ext cx="8153399" cy="876298"/>
          </a:xfrm>
          <a:prstGeom prst="rect">
            <a:avLst/>
          </a:prstGeom>
          <a:noFill/>
          <a:ln>
            <a:noFill/>
          </a:ln>
        </p:spPr>
        <p:txBody>
          <a:bodyPr lIns="91425" tIns="45700" rIns="91425" bIns="45700" anchor="b" anchorCtr="0">
            <a:noAutofit/>
          </a:bodyPr>
          <a:lstStyle/>
          <a:p>
            <a:pPr marL="0" marR="0" lvl="0" indent="0" algn="l" rtl="0">
              <a:lnSpc>
                <a:spcPct val="80000"/>
              </a:lnSpc>
              <a:spcBef>
                <a:spcPts val="0"/>
              </a:spcBef>
              <a:spcAft>
                <a:spcPts val="0"/>
              </a:spcAft>
              <a:buClr>
                <a:schemeClr val="lt2"/>
              </a:buClr>
              <a:buSzPct val="25000"/>
              <a:buFont typeface="Times New Roman"/>
              <a:buNone/>
            </a:pPr>
            <a:r>
              <a:rPr lang="en-US" sz="4400" b="0" i="0" u="none" strike="noStrike" cap="none" dirty="0">
                <a:solidFill>
                  <a:srgbClr val="FFC000"/>
                </a:solidFill>
                <a:latin typeface="Times New Roman"/>
                <a:ea typeface="Times New Roman"/>
                <a:cs typeface="Times New Roman"/>
                <a:sym typeface="Times New Roman"/>
              </a:rPr>
              <a:t>Calculating Acceleration</a:t>
            </a:r>
          </a:p>
        </p:txBody>
      </p:sp>
      <p:sp>
        <p:nvSpPr>
          <p:cNvPr id="163" name="Shape 163"/>
          <p:cNvSpPr txBox="1">
            <a:spLocks noGrp="1"/>
          </p:cNvSpPr>
          <p:nvPr>
            <p:ph type="body" idx="1"/>
          </p:nvPr>
        </p:nvSpPr>
        <p:spPr>
          <a:xfrm>
            <a:off x="152400" y="1295400"/>
            <a:ext cx="8763000" cy="4571999"/>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accent2"/>
              </a:buClr>
              <a:buSzPct val="75000"/>
              <a:buFont typeface="Noto Symbol"/>
              <a:buChar char="■"/>
            </a:pPr>
            <a:r>
              <a:rPr lang="en-US" sz="4000" b="0" i="0" u="none" strike="noStrike" cap="none" dirty="0">
                <a:latin typeface="Arial"/>
                <a:ea typeface="Arial"/>
                <a:cs typeface="Arial"/>
                <a:sym typeface="Arial"/>
              </a:rPr>
              <a:t>To determine the acceleration of an object, you must calculate the change in velocity during each unit of time. </a:t>
            </a:r>
          </a:p>
          <a:p>
            <a:pPr marL="342900" marR="0" lvl="0" indent="-342900" algn="l" rtl="0">
              <a:lnSpc>
                <a:spcPct val="100000"/>
              </a:lnSpc>
              <a:spcBef>
                <a:spcPts val="620"/>
              </a:spcBef>
              <a:spcAft>
                <a:spcPts val="0"/>
              </a:spcAft>
              <a:buClr>
                <a:schemeClr val="accent2"/>
              </a:buClr>
              <a:buSzPct val="75000"/>
              <a:buFont typeface="Noto Symbol"/>
              <a:buChar char="■"/>
            </a:pPr>
            <a:r>
              <a:rPr lang="en-US" sz="4000" b="0" i="0" u="none" strike="noStrike" cap="none" dirty="0">
                <a:latin typeface="Arial"/>
                <a:ea typeface="Arial"/>
                <a:cs typeface="Arial"/>
                <a:sym typeface="Arial"/>
              </a:rPr>
              <a:t>The formula for this is: </a:t>
            </a:r>
          </a:p>
          <a:p>
            <a:pPr marL="742950" marR="0" lvl="1" indent="-285750" algn="l" rtl="0">
              <a:lnSpc>
                <a:spcPct val="100000"/>
              </a:lnSpc>
              <a:spcBef>
                <a:spcPts val="520"/>
              </a:spcBef>
              <a:spcAft>
                <a:spcPts val="0"/>
              </a:spcAft>
              <a:buClr>
                <a:schemeClr val="accent1"/>
              </a:buClr>
              <a:buSzPct val="64999"/>
              <a:buFont typeface="Noto Symbol"/>
              <a:buChar char="■"/>
            </a:pPr>
            <a:r>
              <a:rPr lang="en-US" b="0" i="0" u="none" strike="noStrike" cap="none" dirty="0">
                <a:latin typeface="Arial"/>
                <a:ea typeface="Arial"/>
                <a:cs typeface="Arial"/>
                <a:sym typeface="Arial"/>
              </a:rPr>
              <a:t>Acceleration = Final velocity –Initial velocity/Time</a:t>
            </a:r>
          </a:p>
        </p:txBody>
      </p:sp>
      <p:pic>
        <p:nvPicPr>
          <p:cNvPr id="164" name="Shape 164" descr="Acceleration%20Formula"/>
          <p:cNvPicPr preferRelativeResize="0"/>
          <p:nvPr/>
        </p:nvPicPr>
        <p:blipFill rotWithShape="1">
          <a:blip r:embed="rId3">
            <a:alphaModFix/>
          </a:blip>
          <a:srcRect/>
          <a:stretch/>
        </p:blipFill>
        <p:spPr>
          <a:xfrm>
            <a:off x="533400" y="5353049"/>
            <a:ext cx="7848599" cy="1028700"/>
          </a:xfrm>
          <a:prstGeom prst="rect">
            <a:avLst/>
          </a:prstGeom>
          <a:noFill/>
          <a:ln>
            <a:noFill/>
          </a:ln>
        </p:spPr>
      </p:pic>
    </p:spTree>
    <p:extLst>
      <p:ext uri="{BB962C8B-B14F-4D97-AF65-F5344CB8AC3E}">
        <p14:creationId xmlns:p14="http://schemas.microsoft.com/office/powerpoint/2010/main" val="33058337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Today in Class</a:t>
            </a:r>
            <a:endParaRPr lang="en-US" dirty="0"/>
          </a:p>
        </p:txBody>
      </p:sp>
      <p:sp>
        <p:nvSpPr>
          <p:cNvPr id="3" name="Content Placeholder 2"/>
          <p:cNvSpPr>
            <a:spLocks noGrp="1"/>
          </p:cNvSpPr>
          <p:nvPr>
            <p:ph idx="1"/>
          </p:nvPr>
        </p:nvSpPr>
        <p:spPr>
          <a:xfrm>
            <a:off x="152400" y="1600200"/>
            <a:ext cx="8915400" cy="5105400"/>
          </a:xfrm>
        </p:spPr>
        <p:txBody>
          <a:bodyPr>
            <a:normAutofit fontScale="92500" lnSpcReduction="10000"/>
          </a:bodyPr>
          <a:lstStyle/>
          <a:p>
            <a:pPr marL="914400" indent="-914400">
              <a:buFont typeface="+mj-lt"/>
              <a:buAutoNum type="arabicPeriod"/>
            </a:pPr>
            <a:r>
              <a:rPr lang="en-US" sz="5400" dirty="0" smtClean="0"/>
              <a:t>#27 Review Graphing</a:t>
            </a:r>
          </a:p>
          <a:p>
            <a:pPr marL="914400" indent="-914400">
              <a:buFont typeface="+mj-lt"/>
              <a:buAutoNum type="arabicPeriod"/>
            </a:pPr>
            <a:r>
              <a:rPr lang="en-US" sz="5400" dirty="0"/>
              <a:t>INB check #</a:t>
            </a:r>
            <a:r>
              <a:rPr lang="en-US" sz="5400" dirty="0" smtClean="0"/>
              <a:t>3</a:t>
            </a:r>
            <a:endParaRPr lang="en-US" sz="5400" dirty="0"/>
          </a:p>
          <a:p>
            <a:pPr marL="914400" indent="-914400">
              <a:buFont typeface="+mj-lt"/>
              <a:buAutoNum type="arabicPeriod"/>
            </a:pPr>
            <a:r>
              <a:rPr lang="en-US" sz="5400" dirty="0" smtClean="0"/>
              <a:t>#32 </a:t>
            </a:r>
            <a:r>
              <a:rPr lang="en-US" sz="5400" dirty="0"/>
              <a:t>Distance Time </a:t>
            </a:r>
            <a:r>
              <a:rPr lang="en-US" sz="5400" dirty="0" smtClean="0"/>
              <a:t>Graph</a:t>
            </a:r>
          </a:p>
          <a:p>
            <a:pPr marL="914400" indent="-914400">
              <a:buFont typeface="+mj-lt"/>
              <a:buAutoNum type="arabicPeriod"/>
            </a:pPr>
            <a:r>
              <a:rPr lang="en-US" sz="5400" dirty="0" smtClean="0"/>
              <a:t>#33 A Speedy Journey </a:t>
            </a:r>
          </a:p>
          <a:p>
            <a:pPr marL="914400" indent="-914400">
              <a:buFont typeface="+mj-lt"/>
              <a:buAutoNum type="arabicPeriod"/>
            </a:pPr>
            <a:r>
              <a:rPr lang="en-US" sz="5400" dirty="0" smtClean="0"/>
              <a:t>#27 Run</a:t>
            </a:r>
            <a:r>
              <a:rPr lang="en-US" sz="5400" dirty="0"/>
              <a:t>! </a:t>
            </a:r>
            <a:r>
              <a:rPr lang="en-US" sz="5400" dirty="0" smtClean="0"/>
              <a:t>Lab</a:t>
            </a:r>
          </a:p>
          <a:p>
            <a:pPr marL="914400" indent="-914400">
              <a:buFont typeface="+mj-lt"/>
              <a:buAutoNum type="arabicPeriod"/>
            </a:pPr>
            <a:r>
              <a:rPr lang="en-US" sz="5400" dirty="0" smtClean="0"/>
              <a:t>#34 Speed Time Graph</a:t>
            </a:r>
            <a:endParaRPr lang="en-US" sz="5400" dirty="0"/>
          </a:p>
        </p:txBody>
      </p:sp>
    </p:spTree>
    <p:extLst>
      <p:ext uri="{BB962C8B-B14F-4D97-AF65-F5344CB8AC3E}">
        <p14:creationId xmlns:p14="http://schemas.microsoft.com/office/powerpoint/2010/main" val="128398570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Shape 169"/>
          <p:cNvSpPr txBox="1">
            <a:spLocks noGrp="1"/>
          </p:cNvSpPr>
          <p:nvPr>
            <p:ph type="title"/>
          </p:nvPr>
        </p:nvSpPr>
        <p:spPr>
          <a:xfrm>
            <a:off x="533400" y="473075"/>
            <a:ext cx="8153399" cy="835026"/>
          </a:xfrm>
          <a:prstGeom prst="rect">
            <a:avLst/>
          </a:prstGeom>
          <a:noFill/>
          <a:ln>
            <a:noFill/>
          </a:ln>
        </p:spPr>
        <p:txBody>
          <a:bodyPr lIns="91425" tIns="45700" rIns="91425" bIns="45700" anchor="b" anchorCtr="0">
            <a:noAutofit/>
          </a:bodyPr>
          <a:lstStyle/>
          <a:p>
            <a:pPr marL="0" marR="0" lvl="0" indent="0" algn="l" rtl="0">
              <a:lnSpc>
                <a:spcPct val="80000"/>
              </a:lnSpc>
              <a:spcBef>
                <a:spcPts val="0"/>
              </a:spcBef>
              <a:spcAft>
                <a:spcPts val="0"/>
              </a:spcAft>
              <a:buClr>
                <a:schemeClr val="lt2"/>
              </a:buClr>
              <a:buSzPct val="25000"/>
              <a:buFont typeface="Times New Roman"/>
              <a:buNone/>
            </a:pPr>
            <a:r>
              <a:rPr lang="en-US" sz="4400" b="0" i="0" u="none" strike="noStrike" cap="none" dirty="0">
                <a:solidFill>
                  <a:srgbClr val="FFC000"/>
                </a:solidFill>
                <a:latin typeface="Times New Roman"/>
                <a:ea typeface="Times New Roman"/>
                <a:cs typeface="Times New Roman"/>
                <a:sym typeface="Times New Roman"/>
              </a:rPr>
              <a:t>Calculating Acceleration</a:t>
            </a:r>
          </a:p>
        </p:txBody>
      </p:sp>
      <p:sp>
        <p:nvSpPr>
          <p:cNvPr id="170" name="Shape 170"/>
          <p:cNvSpPr txBox="1">
            <a:spLocks noGrp="1"/>
          </p:cNvSpPr>
          <p:nvPr>
            <p:ph type="body" idx="1"/>
          </p:nvPr>
        </p:nvSpPr>
        <p:spPr>
          <a:xfrm>
            <a:off x="304800" y="1400175"/>
            <a:ext cx="8610599" cy="5292723"/>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accent2"/>
              </a:buClr>
              <a:buSzPct val="75000"/>
              <a:buFont typeface="Noto Symbol"/>
              <a:buChar char="■"/>
            </a:pPr>
            <a:r>
              <a:rPr lang="en-US" sz="3600" b="0" i="0" u="none" strike="noStrike" cap="none" dirty="0">
                <a:latin typeface="Arial"/>
                <a:ea typeface="Arial"/>
                <a:cs typeface="Arial"/>
                <a:sym typeface="Arial"/>
              </a:rPr>
              <a:t>Lets Try: </a:t>
            </a:r>
          </a:p>
          <a:p>
            <a:pPr marL="742950" marR="0" lvl="1" indent="-285750" algn="l" rtl="0">
              <a:lnSpc>
                <a:spcPct val="100000"/>
              </a:lnSpc>
              <a:spcBef>
                <a:spcPts val="520"/>
              </a:spcBef>
              <a:spcAft>
                <a:spcPts val="0"/>
              </a:spcAft>
              <a:buClr>
                <a:schemeClr val="accent1"/>
              </a:buClr>
              <a:buSzPct val="64999"/>
              <a:buFont typeface="Noto Symbol"/>
              <a:buChar char="■"/>
            </a:pPr>
            <a:r>
              <a:rPr lang="en-US" sz="3600" b="0" i="0" u="none" strike="noStrike" cap="none" dirty="0">
                <a:latin typeface="Arial"/>
                <a:ea typeface="Arial"/>
                <a:cs typeface="Arial"/>
                <a:sym typeface="Arial"/>
              </a:rPr>
              <a:t>A car advertisement states that a certain car can accelerate from rest to 90 km/h in 9 seconds. Find the car’s average acceleration</a:t>
            </a:r>
            <a:r>
              <a:rPr lang="en-US" sz="3600" b="0" i="0" u="none" strike="noStrike" cap="none" dirty="0" smtClean="0">
                <a:latin typeface="Arial"/>
                <a:ea typeface="Arial"/>
                <a:cs typeface="Arial"/>
                <a:sym typeface="Arial"/>
              </a:rPr>
              <a:t>.</a:t>
            </a:r>
            <a:endParaRPr sz="3600" b="0" i="0" u="none" strike="noStrike" cap="none" dirty="0">
              <a:latin typeface="Arial"/>
              <a:ea typeface="Arial"/>
              <a:cs typeface="Arial"/>
              <a:sym typeface="Arial"/>
            </a:endParaRPr>
          </a:p>
          <a:p>
            <a:pPr marL="742950" marR="0" lvl="1" indent="-285750" algn="l" rtl="0">
              <a:lnSpc>
                <a:spcPct val="100000"/>
              </a:lnSpc>
              <a:spcBef>
                <a:spcPts val="520"/>
              </a:spcBef>
              <a:spcAft>
                <a:spcPts val="0"/>
              </a:spcAft>
              <a:buClr>
                <a:schemeClr val="accent1"/>
              </a:buClr>
              <a:buSzPct val="64999"/>
              <a:buFont typeface="Noto Symbol"/>
              <a:buNone/>
            </a:pPr>
            <a:endParaRPr sz="3600" b="0" i="0" u="none" strike="noStrike" cap="none" dirty="0">
              <a:latin typeface="Arial"/>
              <a:ea typeface="Arial"/>
              <a:cs typeface="Arial"/>
              <a:sym typeface="Arial"/>
            </a:endParaRPr>
          </a:p>
          <a:p>
            <a:pPr marL="742950" marR="0" lvl="1" indent="-285750" algn="l" rtl="0">
              <a:lnSpc>
                <a:spcPct val="100000"/>
              </a:lnSpc>
              <a:spcBef>
                <a:spcPts val="520"/>
              </a:spcBef>
              <a:spcAft>
                <a:spcPts val="0"/>
              </a:spcAft>
              <a:buClr>
                <a:schemeClr val="accent1"/>
              </a:buClr>
              <a:buSzPct val="64999"/>
              <a:buFont typeface="Noto Symbol"/>
              <a:buChar char="■"/>
            </a:pPr>
            <a:r>
              <a:rPr lang="en-US" sz="3600" b="0" i="0" u="none" strike="noStrike" cap="none" dirty="0">
                <a:latin typeface="Arial"/>
                <a:ea typeface="Arial"/>
                <a:cs typeface="Arial"/>
                <a:sym typeface="Arial"/>
              </a:rPr>
              <a:t>An bird accelerates from 15 m/s to </a:t>
            </a:r>
            <a:r>
              <a:rPr lang="en-US" sz="3600" b="0" i="0" u="none" strike="noStrike" cap="none" dirty="0" smtClean="0">
                <a:latin typeface="Arial"/>
                <a:ea typeface="Arial"/>
                <a:cs typeface="Arial"/>
                <a:sym typeface="Arial"/>
              </a:rPr>
              <a:t>23 </a:t>
            </a:r>
            <a:r>
              <a:rPr lang="en-US" sz="3600" b="0" i="0" u="none" strike="noStrike" cap="none" dirty="0">
                <a:latin typeface="Arial"/>
                <a:ea typeface="Arial"/>
                <a:cs typeface="Arial"/>
                <a:sym typeface="Arial"/>
              </a:rPr>
              <a:t>m/s in 4 seconds. What is the eagle’s average acceleration?</a:t>
            </a:r>
          </a:p>
          <a:p>
            <a:pPr marL="342900" marR="0" lvl="0" indent="-342900" algn="l" rtl="0">
              <a:spcBef>
                <a:spcPts val="520"/>
              </a:spcBef>
              <a:spcAft>
                <a:spcPts val="0"/>
              </a:spcAft>
              <a:buClr>
                <a:schemeClr val="accent2"/>
              </a:buClr>
              <a:buSzPct val="75000"/>
              <a:buFont typeface="Noto Symbol"/>
              <a:buNone/>
            </a:pPr>
            <a:endParaRPr sz="2600" b="0" i="0" u="none" strike="noStrike" cap="none" dirty="0">
              <a:solidFill>
                <a:schemeClr val="lt1"/>
              </a:solidFill>
              <a:latin typeface="Arial"/>
              <a:ea typeface="Arial"/>
              <a:cs typeface="Arial"/>
              <a:sym typeface="Arial"/>
            </a:endParaRPr>
          </a:p>
        </p:txBody>
      </p:sp>
      <p:pic>
        <p:nvPicPr>
          <p:cNvPr id="171" name="Shape 171" descr="MMj02837340000[1]"/>
          <p:cNvPicPr preferRelativeResize="0"/>
          <p:nvPr/>
        </p:nvPicPr>
        <p:blipFill rotWithShape="1">
          <a:blip r:embed="rId3">
            <a:alphaModFix/>
          </a:blip>
          <a:srcRect/>
          <a:stretch/>
        </p:blipFill>
        <p:spPr>
          <a:xfrm>
            <a:off x="6477000" y="3208336"/>
            <a:ext cx="3137665" cy="1676400"/>
          </a:xfrm>
          <a:prstGeom prst="rect">
            <a:avLst/>
          </a:prstGeom>
          <a:noFill/>
          <a:ln>
            <a:noFill/>
          </a:ln>
        </p:spPr>
      </p:pic>
      <p:pic>
        <p:nvPicPr>
          <p:cNvPr id="172" name="Shape 172" descr="MMj03547410000[1]"/>
          <p:cNvPicPr preferRelativeResize="0"/>
          <p:nvPr/>
        </p:nvPicPr>
        <p:blipFill rotWithShape="1">
          <a:blip r:embed="rId4">
            <a:alphaModFix/>
          </a:blip>
          <a:srcRect/>
          <a:stretch/>
        </p:blipFill>
        <p:spPr>
          <a:xfrm>
            <a:off x="6172200" y="5867400"/>
            <a:ext cx="1390650" cy="1130299"/>
          </a:xfrm>
          <a:prstGeom prst="rect">
            <a:avLst/>
          </a:prstGeom>
          <a:noFill/>
          <a:ln>
            <a:noFill/>
          </a:ln>
        </p:spPr>
      </p:pic>
      <p:pic>
        <p:nvPicPr>
          <p:cNvPr id="173" name="Shape 173" descr="MMj03368070000[1]"/>
          <p:cNvPicPr preferRelativeResize="0"/>
          <p:nvPr/>
        </p:nvPicPr>
        <p:blipFill rotWithShape="1">
          <a:blip r:embed="rId5">
            <a:alphaModFix/>
          </a:blip>
          <a:srcRect/>
          <a:stretch/>
        </p:blipFill>
        <p:spPr>
          <a:xfrm>
            <a:off x="7391400" y="381000"/>
            <a:ext cx="1333499" cy="1274762"/>
          </a:xfrm>
          <a:prstGeom prst="rect">
            <a:avLst/>
          </a:prstGeom>
          <a:noFill/>
          <a:ln>
            <a:noFill/>
          </a:ln>
        </p:spPr>
      </p:pic>
    </p:spTree>
    <p:extLst>
      <p:ext uri="{BB962C8B-B14F-4D97-AF65-F5344CB8AC3E}">
        <p14:creationId xmlns:p14="http://schemas.microsoft.com/office/powerpoint/2010/main" val="1439624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14400"/>
          </a:xfrm>
        </p:spPr>
        <p:txBody>
          <a:bodyPr/>
          <a:lstStyle/>
          <a:p>
            <a:endParaRPr lang="en-US" dirty="0"/>
          </a:p>
        </p:txBody>
      </p:sp>
      <p:sp>
        <p:nvSpPr>
          <p:cNvPr id="3" name="Content Placeholder 2"/>
          <p:cNvSpPr>
            <a:spLocks noGrp="1"/>
          </p:cNvSpPr>
          <p:nvPr>
            <p:ph idx="1"/>
          </p:nvPr>
        </p:nvSpPr>
        <p:spPr>
          <a:xfrm>
            <a:off x="228600" y="1066800"/>
            <a:ext cx="8763000" cy="5638800"/>
          </a:xfrm>
        </p:spPr>
        <p:txBody>
          <a:bodyPr>
            <a:normAutofit/>
          </a:bodyPr>
          <a:lstStyle/>
          <a:p>
            <a:pPr marL="0" indent="0" algn="ctr">
              <a:buNone/>
            </a:pPr>
            <a:r>
              <a:rPr lang="en-US" sz="5400" dirty="0" smtClean="0"/>
              <a:t>What is the difference between speed and velocity?</a:t>
            </a:r>
          </a:p>
          <a:p>
            <a:pPr marL="0" indent="0" algn="ctr">
              <a:buNone/>
            </a:pPr>
            <a:endParaRPr lang="en-US" sz="5400" dirty="0"/>
          </a:p>
          <a:p>
            <a:pPr marL="0" indent="0" algn="ctr">
              <a:buNone/>
            </a:pPr>
            <a:r>
              <a:rPr lang="en-US" sz="5400" dirty="0" smtClean="0">
                <a:solidFill>
                  <a:srgbClr val="FF0000"/>
                </a:solidFill>
              </a:rPr>
              <a:t>Speed is distance over time</a:t>
            </a:r>
          </a:p>
          <a:p>
            <a:pPr marL="0" indent="0" algn="ctr">
              <a:buNone/>
            </a:pPr>
            <a:r>
              <a:rPr lang="en-US" sz="5400" dirty="0" smtClean="0">
                <a:solidFill>
                  <a:srgbClr val="FF0000"/>
                </a:solidFill>
              </a:rPr>
              <a:t>Velocity is speed in a direction</a:t>
            </a:r>
            <a:endParaRPr lang="en-US" sz="5400" dirty="0">
              <a:solidFill>
                <a:srgbClr val="FF0000"/>
              </a:solidFill>
            </a:endParaRPr>
          </a:p>
        </p:txBody>
      </p:sp>
    </p:spTree>
    <p:extLst>
      <p:ext uri="{BB962C8B-B14F-4D97-AF65-F5344CB8AC3E}">
        <p14:creationId xmlns:p14="http://schemas.microsoft.com/office/powerpoint/2010/main" val="1793732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 Graphing</a:t>
            </a:r>
            <a:endParaRPr lang="en-US" dirty="0"/>
          </a:p>
        </p:txBody>
      </p:sp>
      <p:sp>
        <p:nvSpPr>
          <p:cNvPr id="3" name="Content Placeholder 2"/>
          <p:cNvSpPr>
            <a:spLocks noGrp="1"/>
          </p:cNvSpPr>
          <p:nvPr>
            <p:ph idx="1"/>
          </p:nvPr>
        </p:nvSpPr>
        <p:spPr>
          <a:xfrm>
            <a:off x="304800" y="1295400"/>
            <a:ext cx="8534400" cy="5181600"/>
          </a:xfrm>
        </p:spPr>
        <p:txBody>
          <a:bodyPr>
            <a:noAutofit/>
          </a:bodyPr>
          <a:lstStyle/>
          <a:p>
            <a:pPr marL="0" indent="0" algn="ctr">
              <a:buNone/>
            </a:pPr>
            <a:r>
              <a:rPr lang="en-US" sz="4800" dirty="0" smtClean="0"/>
              <a:t>Graph the growth of the seedling.</a:t>
            </a:r>
          </a:p>
          <a:p>
            <a:pPr marL="0" indent="0" algn="ctr">
              <a:buNone/>
            </a:pPr>
            <a:r>
              <a:rPr lang="en-US" sz="4800" dirty="0" smtClean="0"/>
              <a:t>Notice </a:t>
            </a:r>
          </a:p>
          <a:p>
            <a:pPr marL="0" indent="0" algn="ctr">
              <a:buNone/>
            </a:pPr>
            <a:r>
              <a:rPr lang="en-US" sz="4800" dirty="0" smtClean="0"/>
              <a:t>X-axis – DAY 1 through 12</a:t>
            </a:r>
          </a:p>
          <a:p>
            <a:pPr marL="0" indent="0" algn="ctr">
              <a:buNone/>
            </a:pPr>
            <a:r>
              <a:rPr lang="en-US" sz="4800" dirty="0" smtClean="0"/>
              <a:t>Y-axis – growth 0 to 9 by ½ cm (.5,1,1.5,2,…)</a:t>
            </a:r>
            <a:endParaRPr lang="en-US" sz="4800" dirty="0"/>
          </a:p>
        </p:txBody>
      </p:sp>
    </p:spTree>
    <p:extLst>
      <p:ext uri="{BB962C8B-B14F-4D97-AF65-F5344CB8AC3E}">
        <p14:creationId xmlns:p14="http://schemas.microsoft.com/office/powerpoint/2010/main" val="8094096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1417638"/>
            <a:ext cx="4876800" cy="5287962"/>
          </a:xfrm>
        </p:spPr>
        <p:txBody>
          <a:bodyPr>
            <a:normAutofit/>
          </a:bodyPr>
          <a:lstStyle/>
          <a:p>
            <a:pPr marL="0" indent="0" algn="ctr">
              <a:buNone/>
            </a:pPr>
            <a:r>
              <a:rPr lang="en-US" sz="4400" dirty="0" smtClean="0"/>
              <a:t>Speed is the measure of how fast something moves or the distance it moves in a given amount of time.</a:t>
            </a:r>
          </a:p>
        </p:txBody>
      </p:sp>
      <p:sp>
        <p:nvSpPr>
          <p:cNvPr id="3" name="Title 2"/>
          <p:cNvSpPr>
            <a:spLocks noGrp="1"/>
          </p:cNvSpPr>
          <p:nvPr>
            <p:ph type="title"/>
          </p:nvPr>
        </p:nvSpPr>
        <p:spPr/>
        <p:txBody>
          <a:bodyPr/>
          <a:lstStyle/>
          <a:p>
            <a:r>
              <a:rPr lang="en-US" dirty="0" smtClean="0"/>
              <a:t>What is Speed?</a:t>
            </a:r>
            <a:endParaRPr lang="en-US" dirty="0"/>
          </a:p>
        </p:txBody>
      </p:sp>
      <p:pic>
        <p:nvPicPr>
          <p:cNvPr id="3074" name="Picture 2" descr="C:\Users\Jodi\AppData\Local\Microsoft\Windows\Temporary Internet Files\Content.IE5\N0TXJ77H\MC900389122[1].wmf"/>
          <p:cNvPicPr>
            <a:picLocks noChangeAspect="1" noChangeArrowheads="1"/>
          </p:cNvPicPr>
          <p:nvPr/>
        </p:nvPicPr>
        <p:blipFill>
          <a:blip r:embed="rId2" cstate="print"/>
          <a:srcRect/>
          <a:stretch>
            <a:fillRect/>
          </a:stretch>
        </p:blipFill>
        <p:spPr bwMode="auto">
          <a:xfrm>
            <a:off x="5029200" y="2536990"/>
            <a:ext cx="3774079" cy="2852776"/>
          </a:xfrm>
          <a:prstGeom prst="rect">
            <a:avLst/>
          </a:prstGeom>
          <a:noFill/>
        </p:spPr>
      </p:pic>
    </p:spTree>
    <p:extLst>
      <p:ext uri="{BB962C8B-B14F-4D97-AF65-F5344CB8AC3E}">
        <p14:creationId xmlns:p14="http://schemas.microsoft.com/office/powerpoint/2010/main" val="5789195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Shape 148"/>
          <p:cNvSpPr txBox="1">
            <a:spLocks noGrp="1"/>
          </p:cNvSpPr>
          <p:nvPr>
            <p:ph type="title"/>
          </p:nvPr>
        </p:nvSpPr>
        <p:spPr>
          <a:xfrm>
            <a:off x="533400" y="473075"/>
            <a:ext cx="8153399" cy="822325"/>
          </a:xfrm>
          <a:prstGeom prst="rect">
            <a:avLst/>
          </a:prstGeom>
          <a:noFill/>
          <a:ln>
            <a:noFill/>
          </a:ln>
        </p:spPr>
        <p:txBody>
          <a:bodyPr lIns="91425" tIns="45700" rIns="91425" bIns="45700" anchor="b" anchorCtr="0">
            <a:noAutofit/>
          </a:bodyPr>
          <a:lstStyle/>
          <a:p>
            <a:pPr marL="0" marR="0" lvl="0" indent="0" algn="l" rtl="0">
              <a:lnSpc>
                <a:spcPct val="80000"/>
              </a:lnSpc>
              <a:spcBef>
                <a:spcPts val="0"/>
              </a:spcBef>
              <a:spcAft>
                <a:spcPts val="0"/>
              </a:spcAft>
              <a:buClr>
                <a:schemeClr val="lt2"/>
              </a:buClr>
              <a:buSzPct val="25000"/>
              <a:buFont typeface="Times New Roman"/>
              <a:buNone/>
            </a:pPr>
            <a:r>
              <a:rPr lang="en-US" sz="4400" b="0" i="0" u="none" strike="noStrike" cap="none" dirty="0">
                <a:solidFill>
                  <a:srgbClr val="FFC000"/>
                </a:solidFill>
                <a:latin typeface="Times New Roman"/>
                <a:ea typeface="Times New Roman"/>
                <a:cs typeface="Times New Roman"/>
                <a:sym typeface="Times New Roman"/>
              </a:rPr>
              <a:t>Graphing Motion</a:t>
            </a:r>
          </a:p>
        </p:txBody>
      </p:sp>
      <p:pic>
        <p:nvPicPr>
          <p:cNvPr id="149" name="Shape 149" descr="position vs. time graph"/>
          <p:cNvPicPr preferRelativeResize="0"/>
          <p:nvPr/>
        </p:nvPicPr>
        <p:blipFill rotWithShape="1">
          <a:blip r:embed="rId3">
            <a:alphaModFix/>
          </a:blip>
          <a:srcRect/>
          <a:stretch/>
        </p:blipFill>
        <p:spPr>
          <a:xfrm>
            <a:off x="1524000" y="1752600"/>
            <a:ext cx="6400800" cy="4267200"/>
          </a:xfrm>
          <a:prstGeom prst="rect">
            <a:avLst/>
          </a:prstGeom>
          <a:noFill/>
          <a:ln>
            <a:noFill/>
          </a:ln>
        </p:spPr>
      </p:pic>
    </p:spTree>
    <p:extLst>
      <p:ext uri="{BB962C8B-B14F-4D97-AF65-F5344CB8AC3E}">
        <p14:creationId xmlns:p14="http://schemas.microsoft.com/office/powerpoint/2010/main" val="13309709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74638"/>
            <a:ext cx="9067800" cy="6278562"/>
          </a:xfrm>
        </p:spPr>
        <p:txBody>
          <a:bodyPr>
            <a:normAutofit fontScale="90000"/>
          </a:bodyPr>
          <a:lstStyle/>
          <a:p>
            <a:r>
              <a:rPr lang="en-US" dirty="0" smtClean="0"/>
              <a:t>Now:</a:t>
            </a:r>
            <a:br>
              <a:rPr lang="en-US" dirty="0" smtClean="0"/>
            </a:br>
            <a:r>
              <a:rPr lang="en-US" dirty="0" smtClean="0"/>
              <a:t>Complete Distance Time Graph Review</a:t>
            </a:r>
            <a:br>
              <a:rPr lang="en-US" dirty="0" smtClean="0"/>
            </a:br>
            <a:r>
              <a:rPr lang="en-US" dirty="0" smtClean="0"/>
              <a:t/>
            </a:r>
            <a:br>
              <a:rPr lang="en-US" dirty="0" smtClean="0"/>
            </a:br>
            <a:r>
              <a:rPr lang="en-US" dirty="0" smtClean="0"/>
              <a:t>Then:</a:t>
            </a:r>
            <a:br>
              <a:rPr lang="en-US" dirty="0" smtClean="0"/>
            </a:br>
            <a:r>
              <a:rPr lang="en-US" dirty="0" smtClean="0"/>
              <a:t>Complete A Speedy Journey</a:t>
            </a:r>
            <a:br>
              <a:rPr lang="en-US" dirty="0" smtClean="0"/>
            </a:br>
            <a:r>
              <a:rPr lang="en-US" dirty="0" smtClean="0"/>
              <a:t/>
            </a:r>
            <a:br>
              <a:rPr lang="en-US" dirty="0" smtClean="0"/>
            </a:br>
            <a:r>
              <a:rPr lang="en-US" dirty="0" smtClean="0"/>
              <a:t>Then:</a:t>
            </a:r>
            <a:br>
              <a:rPr lang="en-US" dirty="0" smtClean="0"/>
            </a:br>
            <a:r>
              <a:rPr lang="en-US" dirty="0" smtClean="0"/>
              <a:t>Complete Run! Lab</a:t>
            </a:r>
            <a:br>
              <a:rPr lang="en-US" dirty="0" smtClean="0"/>
            </a:br>
            <a:r>
              <a:rPr lang="en-US" dirty="0" smtClean="0"/>
              <a:t/>
            </a:r>
            <a:br>
              <a:rPr lang="en-US" dirty="0" smtClean="0"/>
            </a:br>
            <a:endParaRPr lang="en-US" dirty="0"/>
          </a:p>
        </p:txBody>
      </p:sp>
    </p:spTree>
    <p:extLst>
      <p:ext uri="{BB962C8B-B14F-4D97-AF65-F5344CB8AC3E}">
        <p14:creationId xmlns:p14="http://schemas.microsoft.com/office/powerpoint/2010/main" val="10260944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Science Thoughts </a:t>
            </a:r>
            <a:r>
              <a:rPr lang="en-US" dirty="0" smtClean="0"/>
              <a:t>8/23</a:t>
            </a:r>
            <a:endParaRPr lang="en-US" dirty="0"/>
          </a:p>
        </p:txBody>
      </p:sp>
      <p:sp>
        <p:nvSpPr>
          <p:cNvPr id="6" name="Text Placeholder 5"/>
          <p:cNvSpPr>
            <a:spLocks noGrp="1"/>
          </p:cNvSpPr>
          <p:nvPr>
            <p:ph type="body" idx="1"/>
          </p:nvPr>
        </p:nvSpPr>
        <p:spPr>
          <a:xfrm>
            <a:off x="208254" y="1156494"/>
            <a:ext cx="4040188" cy="639762"/>
          </a:xfrm>
        </p:spPr>
        <p:txBody>
          <a:bodyPr/>
          <a:lstStyle/>
          <a:p>
            <a:r>
              <a:rPr lang="en-US" dirty="0" smtClean="0"/>
              <a:t>Helicopter Motion</a:t>
            </a:r>
            <a:endParaRPr lang="en-US" dirty="0"/>
          </a:p>
        </p:txBody>
      </p:sp>
      <p:sp>
        <p:nvSpPr>
          <p:cNvPr id="7" name="Text Placeholder 6"/>
          <p:cNvSpPr>
            <a:spLocks noGrp="1"/>
          </p:cNvSpPr>
          <p:nvPr>
            <p:ph type="body" sz="half" idx="3"/>
          </p:nvPr>
        </p:nvSpPr>
        <p:spPr>
          <a:xfrm>
            <a:off x="5105401" y="6248400"/>
            <a:ext cx="4038600" cy="76200"/>
          </a:xfrm>
        </p:spPr>
        <p:txBody>
          <a:bodyPr>
            <a:normAutofit fontScale="25000" lnSpcReduction="20000"/>
          </a:bodyPr>
          <a:lstStyle/>
          <a:p>
            <a:r>
              <a:rPr lang="en-US" dirty="0" smtClean="0"/>
              <a:t>  </a:t>
            </a:r>
            <a:endParaRPr lang="en-US" dirty="0"/>
          </a:p>
        </p:txBody>
      </p:sp>
      <p:pic>
        <p:nvPicPr>
          <p:cNvPr id="4" name="Content Placeholder 3" descr="graph2.jpg"/>
          <p:cNvPicPr>
            <a:picLocks noGrp="1" noChangeAspect="1"/>
          </p:cNvPicPr>
          <p:nvPr>
            <p:ph sz="quarter" idx="2"/>
          </p:nvPr>
        </p:nvPicPr>
        <p:blipFill>
          <a:blip r:embed="rId2" cstate="print"/>
          <a:stretch>
            <a:fillRect/>
          </a:stretch>
        </p:blipFill>
        <p:spPr>
          <a:xfrm>
            <a:off x="76201" y="1796256"/>
            <a:ext cx="4409090" cy="4828241"/>
          </a:xfrm>
        </p:spPr>
      </p:pic>
      <p:sp>
        <p:nvSpPr>
          <p:cNvPr id="8" name="Content Placeholder 7"/>
          <p:cNvSpPr>
            <a:spLocks noGrp="1"/>
          </p:cNvSpPr>
          <p:nvPr>
            <p:ph sz="quarter" idx="4"/>
          </p:nvPr>
        </p:nvSpPr>
        <p:spPr>
          <a:xfrm>
            <a:off x="4114800" y="1143000"/>
            <a:ext cx="5029200" cy="5364023"/>
          </a:xfrm>
        </p:spPr>
        <p:txBody>
          <a:bodyPr>
            <a:noAutofit/>
          </a:bodyPr>
          <a:lstStyle/>
          <a:p>
            <a:pPr marL="0" indent="0">
              <a:buNone/>
            </a:pPr>
            <a:r>
              <a:rPr lang="en-US" sz="3600" dirty="0" smtClean="0"/>
              <a:t>What does this graph tell us about the motion of the helicopter? (list 3)</a:t>
            </a:r>
          </a:p>
          <a:p>
            <a:pPr lvl="1"/>
            <a:r>
              <a:rPr lang="en-US" sz="3600" dirty="0" smtClean="0">
                <a:solidFill>
                  <a:srgbClr val="FF0000"/>
                </a:solidFill>
              </a:rPr>
              <a:t>Did not travel at a constant speed</a:t>
            </a:r>
          </a:p>
          <a:p>
            <a:pPr lvl="1"/>
            <a:r>
              <a:rPr lang="en-US" sz="3600" dirty="0" smtClean="0">
                <a:solidFill>
                  <a:srgbClr val="FF0000"/>
                </a:solidFill>
              </a:rPr>
              <a:t>Faster between 4-7 seconds</a:t>
            </a:r>
          </a:p>
          <a:p>
            <a:pPr lvl="1"/>
            <a:r>
              <a:rPr lang="en-US" sz="3600" dirty="0" smtClean="0">
                <a:solidFill>
                  <a:srgbClr val="FF0000"/>
                </a:solidFill>
              </a:rPr>
              <a:t>Went backwards between 2-4 seconds.</a:t>
            </a:r>
            <a:endParaRPr lang="en-US" sz="3600" dirty="0">
              <a:solidFill>
                <a:srgbClr val="FF0000"/>
              </a:solidFill>
            </a:endParaRPr>
          </a:p>
        </p:txBody>
      </p:sp>
    </p:spTree>
    <p:extLst>
      <p:ext uri="{BB962C8B-B14F-4D97-AF65-F5344CB8AC3E}">
        <p14:creationId xmlns:p14="http://schemas.microsoft.com/office/powerpoint/2010/main" val="1519210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10098</TotalTime>
  <Words>1409</Words>
  <Application>Microsoft Office PowerPoint</Application>
  <PresentationFormat>On-screen Show (4:3)</PresentationFormat>
  <Paragraphs>204</Paragraphs>
  <Slides>41</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41</vt:i4>
      </vt:variant>
    </vt:vector>
  </HeadingPairs>
  <TitlesOfParts>
    <vt:vector size="46" baseType="lpstr">
      <vt:lpstr>Arial</vt:lpstr>
      <vt:lpstr>Calibri</vt:lpstr>
      <vt:lpstr>Noto Symbol</vt:lpstr>
      <vt:lpstr>Times New Roman</vt:lpstr>
      <vt:lpstr>Office Theme</vt:lpstr>
      <vt:lpstr>Science Thoughts 8/21</vt:lpstr>
      <vt:lpstr>Today in Class</vt:lpstr>
      <vt:lpstr>Science Thoughts 8/22</vt:lpstr>
      <vt:lpstr>Today in Class</vt:lpstr>
      <vt:lpstr>Review Graphing</vt:lpstr>
      <vt:lpstr>What is Speed?</vt:lpstr>
      <vt:lpstr>Graphing Motion</vt:lpstr>
      <vt:lpstr>Now: Complete Distance Time Graph Review  Then: Complete A Speedy Journey  Then: Complete Run! Lab  </vt:lpstr>
      <vt:lpstr>Science Thoughts 8/23</vt:lpstr>
      <vt:lpstr>Distance Time Graph</vt:lpstr>
      <vt:lpstr>Velocity Time Graph</vt:lpstr>
      <vt:lpstr>In class today</vt:lpstr>
      <vt:lpstr>Speed</vt:lpstr>
      <vt:lpstr> </vt:lpstr>
      <vt:lpstr>Measuring Motion</vt:lpstr>
      <vt:lpstr>Sample Problem #1</vt:lpstr>
      <vt:lpstr>Sample Problem #1</vt:lpstr>
      <vt:lpstr>Sample Problem #2</vt:lpstr>
      <vt:lpstr>Sample Problem #2</vt:lpstr>
      <vt:lpstr>Calculating Speed</vt:lpstr>
      <vt:lpstr>Sample Problems</vt:lpstr>
      <vt:lpstr>Science Thoughts 8/24</vt:lpstr>
      <vt:lpstr>Sample Problems</vt:lpstr>
      <vt:lpstr> </vt:lpstr>
      <vt:lpstr>In class today</vt:lpstr>
      <vt:lpstr>Your Turn</vt:lpstr>
      <vt:lpstr> </vt:lpstr>
      <vt:lpstr> </vt:lpstr>
      <vt:lpstr> </vt:lpstr>
      <vt:lpstr> </vt:lpstr>
      <vt:lpstr>Science Thought 8/25 </vt:lpstr>
      <vt:lpstr>Today in class</vt:lpstr>
      <vt:lpstr>Average Speed</vt:lpstr>
      <vt:lpstr>What is average speed?</vt:lpstr>
      <vt:lpstr>Distance = rate * time</vt:lpstr>
      <vt:lpstr>DON’T FORGET</vt:lpstr>
      <vt:lpstr>Velocity</vt:lpstr>
      <vt:lpstr>Acceleration</vt:lpstr>
      <vt:lpstr>Calculating Acceleration</vt:lpstr>
      <vt:lpstr>Calculating Acceleration</vt:lpstr>
      <vt:lpstr>PowerPoint Presentation</vt:lpstr>
    </vt:vector>
  </TitlesOfParts>
  <Company>Wake County Public Schools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Scientific Method</dc:title>
  <dc:creator>Karin Kuropas</dc:creator>
  <cp:lastModifiedBy>Karin Kuropas</cp:lastModifiedBy>
  <cp:revision>114</cp:revision>
  <cp:lastPrinted>2017-08-25T13:08:59Z</cp:lastPrinted>
  <dcterms:created xsi:type="dcterms:W3CDTF">2015-09-08T11:16:29Z</dcterms:created>
  <dcterms:modified xsi:type="dcterms:W3CDTF">2017-08-25T20:43:56Z</dcterms:modified>
</cp:coreProperties>
</file>