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67" r:id="rId3"/>
    <p:sldId id="25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99" r:id="rId14"/>
    <p:sldId id="261" r:id="rId15"/>
    <p:sldId id="260" r:id="rId16"/>
    <p:sldId id="304" r:id="rId17"/>
    <p:sldId id="300" r:id="rId18"/>
    <p:sldId id="302" r:id="rId19"/>
    <p:sldId id="30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16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3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CC55C-4CB7-4448-BEDE-D5713FB338A7}" type="datetimeFigureOut">
              <a:rPr lang="en-US" smtClean="0"/>
              <a:t>9/10/17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CACD6-8E19-5F46-9DAD-19F67A73F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55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30093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2973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5245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1DDD-2578-40FA-ABEF-64531690E2E3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6066-48F1-4C81-B8A0-A981E782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92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1DDD-2578-40FA-ABEF-64531690E2E3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6066-48F1-4C81-B8A0-A981E782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4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1DDD-2578-40FA-ABEF-64531690E2E3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6066-48F1-4C81-B8A0-A981E782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1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1DDD-2578-40FA-ABEF-64531690E2E3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6066-48F1-4C81-B8A0-A981E782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75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1DDD-2578-40FA-ABEF-64531690E2E3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6066-48F1-4C81-B8A0-A981E782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78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1DDD-2578-40FA-ABEF-64531690E2E3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6066-48F1-4C81-B8A0-A981E782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0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1DDD-2578-40FA-ABEF-64531690E2E3}" type="datetimeFigureOut">
              <a:rPr lang="en-US" smtClean="0"/>
              <a:t>9/10/17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6066-48F1-4C81-B8A0-A981E782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6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1DDD-2578-40FA-ABEF-64531690E2E3}" type="datetimeFigureOut">
              <a:rPr lang="en-US" smtClean="0"/>
              <a:t>9/10/17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6066-48F1-4C81-B8A0-A981E782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18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1DDD-2578-40FA-ABEF-64531690E2E3}" type="datetimeFigureOut">
              <a:rPr lang="en-US" smtClean="0"/>
              <a:t>9/10/17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6066-48F1-4C81-B8A0-A981E782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5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1DDD-2578-40FA-ABEF-64531690E2E3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6066-48F1-4C81-B8A0-A981E782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9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1DDD-2578-40FA-ABEF-64531690E2E3}" type="datetimeFigureOut">
              <a:rPr lang="en-US" smtClean="0"/>
              <a:t>9/10/17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B6066-48F1-4C81-B8A0-A981E782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280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0B1DDD-2578-40FA-ABEF-64531690E2E3}" type="datetimeFigureOut">
              <a:rPr lang="en-US" smtClean="0"/>
              <a:t>9/10/17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B6066-48F1-4C81-B8A0-A981E78210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7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Science Thoughts 9/5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8229600" cy="4648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7200" dirty="0"/>
              <a:t>What is inertia?</a:t>
            </a:r>
          </a:p>
          <a:p>
            <a:pPr marL="0" indent="0" algn="ctr">
              <a:buNone/>
            </a:pPr>
            <a:endParaRPr lang="en-US" sz="4300" dirty="0"/>
          </a:p>
          <a:p>
            <a:pPr marL="0" indent="0" algn="ctr">
              <a:buNone/>
            </a:pPr>
            <a:r>
              <a:rPr lang="en-US" sz="7200" dirty="0">
                <a:solidFill>
                  <a:srgbClr val="FF0000"/>
                </a:solidFill>
              </a:rPr>
              <a:t>An object’s resistance to change of motion</a:t>
            </a:r>
          </a:p>
          <a:p>
            <a:pPr marL="0" indent="0" algn="ctr">
              <a:buNone/>
            </a:pP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544680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/>
            <a:r>
              <a:rPr lang="en-US" sz="5400" dirty="0" smtClean="0"/>
              <a:t>Friction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184" y="1825625"/>
            <a:ext cx="8814816" cy="4351338"/>
          </a:xfrm>
        </p:spPr>
        <p:txBody>
          <a:bodyPr>
            <a:noAutofit/>
          </a:bodyPr>
          <a:lstStyle/>
          <a:p>
            <a:pPr lvl="2"/>
            <a:r>
              <a:rPr lang="en-US" sz="4000" dirty="0" smtClean="0"/>
              <a:t>Force </a:t>
            </a:r>
            <a:r>
              <a:rPr lang="en-US" sz="4000" dirty="0"/>
              <a:t>that opposes motion</a:t>
            </a:r>
          </a:p>
          <a:p>
            <a:pPr lvl="2"/>
            <a:r>
              <a:rPr lang="en-US" sz="4000" dirty="0"/>
              <a:t>Between two surfaces that are in contact</a:t>
            </a:r>
          </a:p>
          <a:p>
            <a:pPr lvl="2"/>
            <a:r>
              <a:rPr lang="en-US" sz="4000" dirty="0"/>
              <a:t>Amount depends on factors</a:t>
            </a:r>
          </a:p>
          <a:p>
            <a:pPr lvl="3"/>
            <a:r>
              <a:rPr lang="en-US" sz="4000" dirty="0"/>
              <a:t>Roughness of the surfaces</a:t>
            </a:r>
          </a:p>
          <a:p>
            <a:pPr lvl="3"/>
            <a:r>
              <a:rPr lang="en-US" sz="4000" dirty="0"/>
              <a:t>Force pushing the surfaces together</a:t>
            </a:r>
          </a:p>
        </p:txBody>
      </p:sp>
      <p:pic>
        <p:nvPicPr>
          <p:cNvPr id="5122" name="Picture 2" descr="http://eschooltoday.com/science/forces/images/frictional-force-illustr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352" y="3145536"/>
            <a:ext cx="3889248" cy="265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4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r>
              <a:rPr lang="en"/>
              <a:t>Friction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idx="1"/>
          </p:nvPr>
        </p:nvSpPr>
        <p:spPr>
          <a:xfrm>
            <a:off x="420624" y="1781173"/>
            <a:ext cx="10933176" cy="4784219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algn="just">
              <a:spcBef>
                <a:spcPts val="700"/>
              </a:spcBef>
              <a:buClr>
                <a:schemeClr val="dk1"/>
              </a:buClr>
              <a:buSzPct val="39285"/>
              <a:buNone/>
            </a:pPr>
            <a:r>
              <a:rPr lang="en" sz="3600" dirty="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" sz="4000" b="1" u="sng" dirty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Friction</a:t>
            </a:r>
            <a:r>
              <a:rPr lang="en" sz="4000" dirty="0">
                <a:latin typeface="Arial"/>
                <a:ea typeface="Arial"/>
                <a:cs typeface="Arial"/>
                <a:sym typeface="Arial"/>
              </a:rPr>
              <a:t> is the force that </a:t>
            </a:r>
            <a:r>
              <a:rPr lang="en" sz="4000" b="1" u="sng" dirty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opposes</a:t>
            </a:r>
            <a:r>
              <a:rPr lang="en" sz="4000" dirty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 the </a:t>
            </a:r>
            <a:r>
              <a:rPr lang="en" sz="4000" b="1" u="sng" dirty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motion</a:t>
            </a:r>
            <a:r>
              <a:rPr lang="en" sz="4000" dirty="0">
                <a:latin typeface="Arial"/>
                <a:ea typeface="Arial"/>
                <a:cs typeface="Arial"/>
                <a:sym typeface="Arial"/>
              </a:rPr>
              <a:t> between two </a:t>
            </a:r>
            <a:r>
              <a:rPr lang="en" sz="4000" b="1" u="sng" dirty="0">
                <a:latin typeface="Arial"/>
                <a:ea typeface="Arial"/>
                <a:cs typeface="Arial"/>
                <a:sym typeface="Arial"/>
              </a:rPr>
              <a:t>surfaces</a:t>
            </a:r>
            <a:r>
              <a:rPr lang="en" sz="4000" dirty="0">
                <a:latin typeface="Arial"/>
                <a:ea typeface="Arial"/>
                <a:cs typeface="Arial"/>
                <a:sym typeface="Arial"/>
              </a:rPr>
              <a:t> that </a:t>
            </a:r>
            <a:r>
              <a:rPr lang="en" sz="4000" b="1" u="sng" dirty="0">
                <a:latin typeface="Arial"/>
                <a:ea typeface="Arial"/>
                <a:cs typeface="Arial"/>
                <a:sym typeface="Arial"/>
              </a:rPr>
              <a:t>touch</a:t>
            </a:r>
            <a:r>
              <a:rPr lang="en" sz="4000" dirty="0"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algn="just">
              <a:spcBef>
                <a:spcPts val="700"/>
              </a:spcBef>
              <a:buClr>
                <a:schemeClr val="dk1"/>
              </a:buClr>
              <a:buSzPct val="45833"/>
              <a:buNone/>
            </a:pPr>
            <a:r>
              <a:rPr lang="en" sz="4000" dirty="0">
                <a:latin typeface="Arial"/>
                <a:ea typeface="Arial"/>
                <a:cs typeface="Arial"/>
                <a:sym typeface="Arial"/>
              </a:rPr>
              <a:t>•The </a:t>
            </a:r>
            <a:r>
              <a:rPr lang="en" sz="4000" b="1" u="sng" dirty="0">
                <a:latin typeface="Arial"/>
                <a:ea typeface="Arial"/>
                <a:cs typeface="Arial"/>
                <a:sym typeface="Arial"/>
              </a:rPr>
              <a:t>surface</a:t>
            </a:r>
            <a:r>
              <a:rPr lang="en" sz="4000" dirty="0">
                <a:latin typeface="Arial"/>
                <a:ea typeface="Arial"/>
                <a:cs typeface="Arial"/>
                <a:sym typeface="Arial"/>
              </a:rPr>
              <a:t> of any object is </a:t>
            </a:r>
            <a:r>
              <a:rPr lang="en" sz="4000" b="1" u="sng" dirty="0">
                <a:latin typeface="Arial"/>
                <a:ea typeface="Arial"/>
                <a:cs typeface="Arial"/>
                <a:sym typeface="Arial"/>
              </a:rPr>
              <a:t>rough</a:t>
            </a:r>
            <a:r>
              <a:rPr lang="en" sz="4000" dirty="0"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algn="just">
              <a:spcBef>
                <a:spcPts val="700"/>
              </a:spcBef>
              <a:buClr>
                <a:schemeClr val="dk1"/>
              </a:buClr>
              <a:buSzPct val="45833"/>
              <a:buNone/>
            </a:pPr>
            <a:r>
              <a:rPr lang="en" sz="4000" dirty="0">
                <a:latin typeface="Arial"/>
                <a:ea typeface="Arial"/>
                <a:cs typeface="Arial"/>
                <a:sym typeface="Arial"/>
              </a:rPr>
              <a:t>•Even an object that feels </a:t>
            </a:r>
            <a:r>
              <a:rPr lang="en" sz="4000" b="1" u="sng" dirty="0">
                <a:latin typeface="Arial"/>
                <a:ea typeface="Arial"/>
                <a:cs typeface="Arial"/>
                <a:sym typeface="Arial"/>
              </a:rPr>
              <a:t>smooth</a:t>
            </a:r>
            <a:r>
              <a:rPr lang="en" sz="4000" dirty="0">
                <a:latin typeface="Arial"/>
                <a:ea typeface="Arial"/>
                <a:cs typeface="Arial"/>
                <a:sym typeface="Arial"/>
              </a:rPr>
              <a:t> is covered with tiny </a:t>
            </a:r>
            <a:r>
              <a:rPr lang="en" sz="4000" b="1" u="sng" dirty="0">
                <a:latin typeface="Arial"/>
                <a:ea typeface="Arial"/>
                <a:cs typeface="Arial"/>
                <a:sym typeface="Arial"/>
              </a:rPr>
              <a:t>hills</a:t>
            </a:r>
            <a:r>
              <a:rPr lang="en" sz="4000" dirty="0"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" sz="4000" b="1" u="sng" dirty="0">
                <a:latin typeface="Arial"/>
                <a:ea typeface="Arial"/>
                <a:cs typeface="Arial"/>
                <a:sym typeface="Arial"/>
              </a:rPr>
              <a:t>valleys</a:t>
            </a:r>
            <a:r>
              <a:rPr lang="en" sz="4000" dirty="0"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algn="just">
              <a:spcBef>
                <a:spcPts val="700"/>
              </a:spcBef>
              <a:buClr>
                <a:schemeClr val="dk1"/>
              </a:buClr>
              <a:buSzPct val="45833"/>
              <a:buNone/>
            </a:pPr>
            <a:r>
              <a:rPr lang="en" sz="4000" dirty="0">
                <a:latin typeface="Arial"/>
                <a:ea typeface="Arial"/>
                <a:cs typeface="Arial"/>
                <a:sym typeface="Arial"/>
              </a:rPr>
              <a:t>•The </a:t>
            </a:r>
            <a:r>
              <a:rPr lang="en" sz="4000" b="1" u="sng" dirty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contact</a:t>
            </a:r>
            <a:r>
              <a:rPr lang="en" sz="4000" dirty="0">
                <a:latin typeface="Arial"/>
                <a:ea typeface="Arial"/>
                <a:cs typeface="Arial"/>
                <a:sym typeface="Arial"/>
              </a:rPr>
              <a:t> between the hills of valleys of two surfaces causes them to </a:t>
            </a:r>
            <a:r>
              <a:rPr lang="en" sz="4000" b="1" u="sng" dirty="0">
                <a:solidFill>
                  <a:srgbClr val="B45F06"/>
                </a:solidFill>
                <a:latin typeface="Arial"/>
                <a:ea typeface="Arial"/>
                <a:cs typeface="Arial"/>
                <a:sym typeface="Arial"/>
              </a:rPr>
              <a:t>stick</a:t>
            </a:r>
            <a:r>
              <a:rPr lang="en" sz="4000" dirty="0">
                <a:latin typeface="Arial"/>
                <a:ea typeface="Arial"/>
                <a:cs typeface="Arial"/>
                <a:sym typeface="Arial"/>
              </a:rPr>
              <a:t>, resulting in friction.</a:t>
            </a:r>
          </a:p>
          <a:p>
            <a:pPr>
              <a:buNone/>
            </a:pPr>
            <a:endParaRPr sz="2400" dirty="0"/>
          </a:p>
        </p:txBody>
      </p:sp>
      <p:pic>
        <p:nvPicPr>
          <p:cNvPr id="193" name="Shape 1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89976" y="74611"/>
            <a:ext cx="2500952" cy="17065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967560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r>
              <a:rPr lang="en"/>
              <a:t>Friction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idx="1"/>
          </p:nvPr>
        </p:nvSpPr>
        <p:spPr>
          <a:xfrm>
            <a:off x="310896" y="1825625"/>
            <a:ext cx="11649456" cy="4351338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1100"/>
              </a:spcBef>
              <a:buClr>
                <a:schemeClr val="dk1"/>
              </a:buClr>
              <a:buSzPct val="25000"/>
              <a:buNone/>
            </a:pPr>
            <a:r>
              <a:rPr lang="en" sz="5400" dirty="0">
                <a:latin typeface="Arial"/>
                <a:ea typeface="Arial"/>
                <a:cs typeface="Arial"/>
                <a:sym typeface="Arial"/>
              </a:rPr>
              <a:t>•The </a:t>
            </a:r>
            <a:r>
              <a:rPr lang="en" sz="5400" b="1" u="sng" dirty="0">
                <a:latin typeface="Arial"/>
                <a:ea typeface="Arial"/>
                <a:cs typeface="Arial"/>
                <a:sym typeface="Arial"/>
              </a:rPr>
              <a:t>amount</a:t>
            </a:r>
            <a:r>
              <a:rPr lang="en" sz="5400" dirty="0">
                <a:latin typeface="Arial"/>
                <a:ea typeface="Arial"/>
                <a:cs typeface="Arial"/>
                <a:sym typeface="Arial"/>
              </a:rPr>
              <a:t> of </a:t>
            </a:r>
            <a:r>
              <a:rPr lang="en" sz="5400" b="1" u="sng" dirty="0">
                <a:latin typeface="Arial"/>
                <a:ea typeface="Arial"/>
                <a:cs typeface="Arial"/>
                <a:sym typeface="Arial"/>
              </a:rPr>
              <a:t>friction</a:t>
            </a:r>
            <a:r>
              <a:rPr lang="en" sz="5400" dirty="0">
                <a:latin typeface="Arial"/>
                <a:ea typeface="Arial"/>
                <a:cs typeface="Arial"/>
                <a:sym typeface="Arial"/>
              </a:rPr>
              <a:t> depends on:</a:t>
            </a:r>
          </a:p>
          <a:p>
            <a:pPr>
              <a:lnSpc>
                <a:spcPct val="115000"/>
              </a:lnSpc>
              <a:buClr>
                <a:schemeClr val="dk1"/>
              </a:buClr>
              <a:buSzPct val="30555"/>
              <a:buNone/>
            </a:pPr>
            <a:r>
              <a:rPr lang="en" sz="5400" dirty="0"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lang="en" sz="5400" b="1" u="sng" dirty="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Roughness</a:t>
            </a:r>
            <a:r>
              <a:rPr lang="en" sz="5400" dirty="0">
                <a:latin typeface="Arial"/>
                <a:ea typeface="Arial"/>
                <a:cs typeface="Arial"/>
                <a:sym typeface="Arial"/>
              </a:rPr>
              <a:t> of the surfaces</a:t>
            </a:r>
          </a:p>
          <a:p>
            <a:pPr>
              <a:lnSpc>
                <a:spcPct val="115000"/>
              </a:lnSpc>
              <a:buClr>
                <a:schemeClr val="dk1"/>
              </a:buClr>
              <a:buSzPct val="30555"/>
              <a:buNone/>
            </a:pPr>
            <a:r>
              <a:rPr lang="en" sz="5400" dirty="0"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lang="en" sz="5400" b="1" u="sng" dirty="0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Force</a:t>
            </a:r>
            <a:r>
              <a:rPr lang="en" sz="5400" dirty="0">
                <a:latin typeface="Arial"/>
                <a:ea typeface="Arial"/>
                <a:cs typeface="Arial"/>
                <a:sym typeface="Arial"/>
              </a:rPr>
              <a:t> pushing the surfaces </a:t>
            </a:r>
            <a:r>
              <a:rPr lang="en" sz="5400" b="1" u="sng" dirty="0">
                <a:solidFill>
                  <a:srgbClr val="741B47"/>
                </a:solidFill>
                <a:latin typeface="Arial"/>
                <a:ea typeface="Arial"/>
                <a:cs typeface="Arial"/>
                <a:sym typeface="Arial"/>
              </a:rPr>
              <a:t>together</a:t>
            </a:r>
          </a:p>
          <a:p>
            <a:pPr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6061004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Complete Force and Motion Online Lab</a:t>
            </a:r>
          </a:p>
          <a:p>
            <a:pPr marL="0" indent="0" algn="ctr">
              <a:buNone/>
            </a:pPr>
            <a:r>
              <a:rPr lang="en-US" sz="6000" dirty="0" smtClean="0"/>
              <a:t>KuropasScience.weebly.com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7916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Science Thoughts 9/6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371600"/>
            <a:ext cx="86868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/>
              <a:t>What causes friction?</a:t>
            </a:r>
          </a:p>
          <a:p>
            <a:pPr marL="0" indent="0" algn="ctr">
              <a:buNone/>
            </a:pPr>
            <a:r>
              <a:rPr lang="en-US" sz="7200" dirty="0">
                <a:solidFill>
                  <a:srgbClr val="FF0000"/>
                </a:solidFill>
              </a:rPr>
              <a:t>Contact between surfaces – the rougher the surface – the more friction.</a:t>
            </a:r>
          </a:p>
        </p:txBody>
      </p:sp>
    </p:spTree>
    <p:extLst>
      <p:ext uri="{BB962C8B-B14F-4D97-AF65-F5344CB8AC3E}">
        <p14:creationId xmlns:p14="http://schemas.microsoft.com/office/powerpoint/2010/main" val="3614258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83456"/>
          </a:xfrm>
        </p:spPr>
        <p:txBody>
          <a:bodyPr/>
          <a:lstStyle/>
          <a:p>
            <a:pPr algn="ctr"/>
            <a:r>
              <a:rPr lang="en-US" b="1" dirty="0" smtClean="0"/>
              <a:t>Today in class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079" y="1548582"/>
            <a:ext cx="11162581" cy="48890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/>
              <a:t>Log into Discovery Education</a:t>
            </a:r>
          </a:p>
          <a:p>
            <a:pPr lvl="1"/>
            <a:r>
              <a:rPr lang="en-US" sz="4000" dirty="0"/>
              <a:t>Username: </a:t>
            </a:r>
            <a:r>
              <a:rPr lang="en-US" sz="4000" dirty="0" err="1"/>
              <a:t>wcp</a:t>
            </a:r>
            <a:r>
              <a:rPr lang="en-US" sz="4000" dirty="0"/>
              <a:t> and lunch #</a:t>
            </a:r>
            <a:br>
              <a:rPr lang="en-US" sz="4000" dirty="0"/>
            </a:br>
            <a:r>
              <a:rPr lang="en-US" sz="4000" dirty="0"/>
              <a:t>Password: lunch #​</a:t>
            </a:r>
          </a:p>
          <a:p>
            <a:pPr lvl="1"/>
            <a:r>
              <a:rPr lang="en-US" sz="4000" dirty="0"/>
              <a:t>Complete "Slippery Slope" exploration </a:t>
            </a:r>
          </a:p>
          <a:p>
            <a:pPr lvl="1"/>
            <a:r>
              <a:rPr lang="en-US" sz="4000" dirty="0"/>
              <a:t>Fill in data chart and answer questions on worksheet</a:t>
            </a:r>
          </a:p>
          <a:p>
            <a:pPr lvl="1"/>
            <a:r>
              <a:rPr lang="en-US" sz="4000" i="1" dirty="0"/>
              <a:t>Any work not completed in class must be completed for homework</a:t>
            </a:r>
          </a:p>
        </p:txBody>
      </p:sp>
    </p:spTree>
    <p:extLst>
      <p:ext uri="{BB962C8B-B14F-4D97-AF65-F5344CB8AC3E}">
        <p14:creationId xmlns:p14="http://schemas.microsoft.com/office/powerpoint/2010/main" val="266400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Science Thoughts 9/7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" y="1432560"/>
            <a:ext cx="11734800" cy="53035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200" dirty="0" smtClean="0"/>
              <a:t>Why is it important to have a plan to deal with natural disasters?</a:t>
            </a:r>
          </a:p>
          <a:p>
            <a:pPr marL="0" indent="0" algn="ctr"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Limit damage, injury, any emergency situations.</a:t>
            </a:r>
          </a:p>
          <a:p>
            <a:pPr marL="0" indent="0" algn="ctr">
              <a:buNone/>
            </a:pPr>
            <a:endParaRPr lang="en-US" sz="72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72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Hurricane Irma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6600" dirty="0" smtClean="0"/>
              <a:t>Discuss how hurricanes form, travel, get energy and how to prepare for high winds, flooding and loss of electricity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530291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Science Thoughts 9/8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86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/>
              <a:t>In our labs this week, why did the car/block go farther when it started higher on the ramp?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rgbClr val="FF0000"/>
                </a:solidFill>
              </a:rPr>
              <a:t>Had more potential energy that converted to kinetic energy.</a:t>
            </a:r>
          </a:p>
        </p:txBody>
      </p:sp>
    </p:spTree>
    <p:extLst>
      <p:ext uri="{BB962C8B-B14F-4D97-AF65-F5344CB8AC3E}">
        <p14:creationId xmlns:p14="http://schemas.microsoft.com/office/powerpoint/2010/main" val="129605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Sept 8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417638"/>
            <a:ext cx="8686800" cy="5287962"/>
          </a:xfrm>
        </p:spPr>
        <p:txBody>
          <a:bodyPr>
            <a:noAutofit/>
          </a:bodyPr>
          <a:lstStyle/>
          <a:p>
            <a:r>
              <a:rPr lang="en-US" sz="5400" dirty="0"/>
              <a:t>Finish all labs</a:t>
            </a:r>
          </a:p>
          <a:p>
            <a:pPr lvl="1"/>
            <a:r>
              <a:rPr lang="en-US" sz="4000" dirty="0"/>
              <a:t>Study jams</a:t>
            </a:r>
          </a:p>
          <a:p>
            <a:pPr lvl="1"/>
            <a:r>
              <a:rPr lang="en-US" sz="4000" dirty="0" smtClean="0"/>
              <a:t>Forces </a:t>
            </a:r>
            <a:r>
              <a:rPr lang="en-US" sz="4000" dirty="0"/>
              <a:t>and motion</a:t>
            </a:r>
          </a:p>
          <a:p>
            <a:pPr lvl="1"/>
            <a:r>
              <a:rPr lang="en-US" sz="4000" dirty="0"/>
              <a:t>Slippery slope</a:t>
            </a:r>
          </a:p>
          <a:p>
            <a:pPr lvl="1"/>
            <a:r>
              <a:rPr lang="en-US" sz="4000" dirty="0" smtClean="0"/>
              <a:t>Watch </a:t>
            </a:r>
            <a:r>
              <a:rPr lang="en-US" sz="4000" dirty="0"/>
              <a:t>2 magnets videos (15 minutes and 20 minutes</a:t>
            </a:r>
            <a:r>
              <a:rPr lang="en-US" sz="4000" dirty="0" smtClean="0"/>
              <a:t>)</a:t>
            </a:r>
          </a:p>
          <a:p>
            <a:pPr lvl="1"/>
            <a:r>
              <a:rPr lang="en-US" sz="4000" dirty="0" smtClean="0"/>
              <a:t>Complete Reflection and Nerd Words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676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0755"/>
          </a:xfrm>
        </p:spPr>
        <p:txBody>
          <a:bodyPr/>
          <a:lstStyle/>
          <a:p>
            <a:pPr algn="ctr"/>
            <a:r>
              <a:rPr lang="en-US" dirty="0" smtClean="0"/>
              <a:t>Table of Contents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325880"/>
            <a:ext cx="11033760" cy="55321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47 – Newton’s Laws Notes – finish from Friday</a:t>
            </a:r>
          </a:p>
          <a:p>
            <a:pPr marL="0" indent="0">
              <a:buNone/>
            </a:pPr>
            <a:r>
              <a:rPr lang="en-US" sz="3600" dirty="0" smtClean="0"/>
              <a:t>48 </a:t>
            </a:r>
            <a:r>
              <a:rPr lang="en-US" sz="3600" dirty="0"/>
              <a:t>- Science Thoughts </a:t>
            </a:r>
            <a:r>
              <a:rPr lang="en-US" sz="3600" dirty="0" smtClean="0"/>
              <a:t>9/5– 9/8 </a:t>
            </a:r>
            <a:endParaRPr lang="en-US" sz="3600" dirty="0"/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(1 </a:t>
            </a:r>
            <a:r>
              <a:rPr lang="en-US" sz="3600" dirty="0" smtClean="0">
                <a:solidFill>
                  <a:srgbClr val="FF0000"/>
                </a:solidFill>
              </a:rPr>
              <a:t>page – you write)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49 </a:t>
            </a:r>
            <a:r>
              <a:rPr lang="en-US" sz="3600" dirty="0"/>
              <a:t>- Nerd Words </a:t>
            </a:r>
            <a:r>
              <a:rPr lang="en-US" sz="3600" dirty="0" smtClean="0"/>
              <a:t>activity 2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(1 page – you write)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50 </a:t>
            </a:r>
            <a:r>
              <a:rPr lang="en-US" sz="3600" dirty="0"/>
              <a:t>- Reflection </a:t>
            </a:r>
            <a:r>
              <a:rPr lang="en-US" sz="3600" dirty="0" smtClean="0"/>
              <a:t>9/5 – 9/8</a:t>
            </a:r>
            <a:endParaRPr lang="en-US" sz="3600" dirty="0"/>
          </a:p>
          <a:p>
            <a:pPr marL="0" indent="0">
              <a:buNone/>
            </a:pPr>
            <a:r>
              <a:rPr lang="en-US" sz="3600" dirty="0">
                <a:solidFill>
                  <a:srgbClr val="FF0000"/>
                </a:solidFill>
              </a:rPr>
              <a:t>(1 </a:t>
            </a:r>
            <a:r>
              <a:rPr lang="en-US" sz="3600" dirty="0" smtClean="0">
                <a:solidFill>
                  <a:srgbClr val="FF0000"/>
                </a:solidFill>
              </a:rPr>
              <a:t>page – you write)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51 – Force and Motion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(1 page - worksheet)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7755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20020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Today in class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4839"/>
            <a:ext cx="11155680" cy="507836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8000" dirty="0" smtClean="0"/>
              <a:t>Review # 47 notes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8000" dirty="0" smtClean="0"/>
              <a:t>Forces and Motion #51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12814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/>
            <a:r>
              <a:rPr lang="en-US" sz="4800" dirty="0" smtClean="0"/>
              <a:t>Newton’s FIRST law - Inertia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276" y="1482811"/>
            <a:ext cx="8007178" cy="4643353"/>
          </a:xfrm>
        </p:spPr>
        <p:txBody>
          <a:bodyPr>
            <a:noAutofit/>
          </a:bodyPr>
          <a:lstStyle/>
          <a:p>
            <a:pPr lvl="3"/>
            <a:r>
              <a:rPr lang="en-US" sz="4400" dirty="0" smtClean="0"/>
              <a:t>Tendency </a:t>
            </a:r>
            <a:r>
              <a:rPr lang="en-US" sz="4400" dirty="0"/>
              <a:t>of objects to </a:t>
            </a:r>
          </a:p>
          <a:p>
            <a:pPr marL="1371600" lvl="3" indent="0">
              <a:buNone/>
            </a:pPr>
            <a:r>
              <a:rPr lang="en-US" sz="4400" dirty="0"/>
              <a:t>resist any change in</a:t>
            </a:r>
          </a:p>
          <a:p>
            <a:pPr marL="1371600" lvl="3" indent="0">
              <a:buNone/>
            </a:pPr>
            <a:r>
              <a:rPr lang="en-US" sz="4400" dirty="0"/>
              <a:t>motion</a:t>
            </a:r>
          </a:p>
          <a:p>
            <a:pPr lvl="3"/>
            <a:r>
              <a:rPr lang="en-US" sz="4400" dirty="0"/>
              <a:t>Reason a moving object</a:t>
            </a:r>
          </a:p>
          <a:p>
            <a:pPr marL="1371600" lvl="3" indent="0">
              <a:buNone/>
            </a:pPr>
            <a:r>
              <a:rPr lang="en-US" sz="4400" dirty="0"/>
              <a:t>stays in motion with the</a:t>
            </a:r>
          </a:p>
          <a:p>
            <a:pPr marL="1371600" lvl="3" indent="0">
              <a:buNone/>
            </a:pPr>
            <a:r>
              <a:rPr lang="en-US" sz="4400" dirty="0"/>
              <a:t>same velocity unless a</a:t>
            </a:r>
          </a:p>
          <a:p>
            <a:pPr marL="1371600" lvl="3" indent="0">
              <a:buNone/>
            </a:pPr>
            <a:r>
              <a:rPr lang="en-US" sz="4400" dirty="0"/>
              <a:t>force changes its speed or</a:t>
            </a:r>
          </a:p>
          <a:p>
            <a:pPr marL="1371600" lvl="3" indent="0">
              <a:buNone/>
            </a:pPr>
            <a:r>
              <a:rPr lang="en-US" sz="4400" dirty="0"/>
              <a:t>direction or both. </a:t>
            </a:r>
          </a:p>
          <a:p>
            <a:endParaRPr lang="en-US" sz="2400" dirty="0"/>
          </a:p>
        </p:txBody>
      </p:sp>
      <p:pic>
        <p:nvPicPr>
          <p:cNvPr id="8194" name="Picture 2" descr="http://www.askipedia.com/wp-content/uploads/2012/05/INERTIA-450x45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0855" y="1851660"/>
            <a:ext cx="3581401" cy="3581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17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What is inertia?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219201"/>
            <a:ext cx="8915400" cy="4906963"/>
          </a:xfrm>
        </p:spPr>
        <p:txBody>
          <a:bodyPr>
            <a:noAutofit/>
          </a:bodyPr>
          <a:lstStyle/>
          <a:p>
            <a:pPr>
              <a:lnSpc>
                <a:spcPct val="124000"/>
              </a:lnSpc>
              <a:buNone/>
            </a:pPr>
            <a:r>
              <a:rPr lang="en" sz="3600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Inertia</a:t>
            </a:r>
            <a:r>
              <a:rPr lang="en" sz="3600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 is the resistance of any physical object to any change in its state of motion, including changes to its speed and direction. </a:t>
            </a:r>
          </a:p>
          <a:p>
            <a:pPr>
              <a:lnSpc>
                <a:spcPct val="124000"/>
              </a:lnSpc>
              <a:buNone/>
            </a:pPr>
            <a:r>
              <a:rPr lang="en" sz="3600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Inertia </a:t>
            </a:r>
            <a:r>
              <a:rPr lang="en" sz="3600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tells us the we need a </a:t>
            </a:r>
            <a:r>
              <a:rPr lang="en" sz="3600" b="1" u="sng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force</a:t>
            </a:r>
            <a:r>
              <a:rPr lang="en" sz="3600" b="1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3600" dirty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to get an object to move or stop an object from moving. </a:t>
            </a:r>
          </a:p>
        </p:txBody>
      </p:sp>
    </p:spTree>
    <p:extLst>
      <p:ext uri="{BB962C8B-B14F-4D97-AF65-F5344CB8AC3E}">
        <p14:creationId xmlns:p14="http://schemas.microsoft.com/office/powerpoint/2010/main" val="148194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/>
            <a:r>
              <a:rPr lang="en-US" sz="4800" dirty="0" smtClean="0"/>
              <a:t>Newton’s FIRST Law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1351" y="1690688"/>
            <a:ext cx="6782377" cy="4874704"/>
          </a:xfrm>
        </p:spPr>
        <p:txBody>
          <a:bodyPr>
            <a:noAutofit/>
          </a:bodyPr>
          <a:lstStyle/>
          <a:p>
            <a:pPr lvl="2"/>
            <a:r>
              <a:rPr lang="en-US" sz="4400" dirty="0" smtClean="0"/>
              <a:t>An object will not start moving until a force acts upon it</a:t>
            </a:r>
          </a:p>
          <a:p>
            <a:pPr lvl="2"/>
            <a:r>
              <a:rPr lang="en-US" sz="4400" dirty="0" smtClean="0"/>
              <a:t>An object will stay in motion forever unless an unbalanced force acts upon it</a:t>
            </a:r>
          </a:p>
        </p:txBody>
      </p:sp>
      <p:pic>
        <p:nvPicPr>
          <p:cNvPr id="7170" name="Picture 2" descr="http://static3.echalk.net/www/PennTrafford_PM/images/th-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9539" y="2770632"/>
            <a:ext cx="29972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t3.gstatic.com/images?q=tbn:ANd9GcQzWMx-0fqcTT2H9kCphcI_3a1vcXmRCrmBuk8y-u6FuSHHPve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1" y="3269043"/>
            <a:ext cx="2740025" cy="274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94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Newton’s SECOND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271" y="1463040"/>
            <a:ext cx="11920729" cy="5047487"/>
          </a:xfrm>
        </p:spPr>
        <p:txBody>
          <a:bodyPr>
            <a:noAutofit/>
          </a:bodyPr>
          <a:lstStyle/>
          <a:p>
            <a:pPr lvl="1"/>
            <a:r>
              <a:rPr lang="en-US" sz="4000" dirty="0" smtClean="0"/>
              <a:t>Change </a:t>
            </a:r>
            <a:r>
              <a:rPr lang="en-US" sz="4000" dirty="0"/>
              <a:t>in motion (direction or speed) of an object is</a:t>
            </a:r>
          </a:p>
          <a:p>
            <a:pPr lvl="2"/>
            <a:endParaRPr lang="en-US" sz="4000" dirty="0" smtClean="0"/>
          </a:p>
          <a:p>
            <a:pPr lvl="2"/>
            <a:endParaRPr lang="en-US" sz="4000" b="1" dirty="0" smtClean="0"/>
          </a:p>
          <a:p>
            <a:pPr lvl="2"/>
            <a:r>
              <a:rPr lang="en-US" sz="4000" b="1" dirty="0" smtClean="0"/>
              <a:t>Proportional</a:t>
            </a:r>
            <a:r>
              <a:rPr lang="en-US" sz="4000" dirty="0" smtClean="0"/>
              <a:t> </a:t>
            </a:r>
            <a:r>
              <a:rPr lang="en-US" sz="4000" dirty="0"/>
              <a:t>to the applied </a:t>
            </a:r>
            <a:r>
              <a:rPr lang="en-US" sz="4000" dirty="0" smtClean="0"/>
              <a:t>force</a:t>
            </a:r>
          </a:p>
          <a:p>
            <a:pPr lvl="2"/>
            <a:endParaRPr lang="en-US" sz="4000" dirty="0"/>
          </a:p>
          <a:p>
            <a:pPr lvl="2"/>
            <a:r>
              <a:rPr lang="en-US" sz="4000" b="1" dirty="0" smtClean="0"/>
              <a:t>Inversely </a:t>
            </a:r>
            <a:r>
              <a:rPr lang="en-US" sz="4000" b="1" dirty="0"/>
              <a:t>proportional </a:t>
            </a:r>
            <a:r>
              <a:rPr lang="en-US" sz="4000" dirty="0"/>
              <a:t>to the mass</a:t>
            </a:r>
            <a:r>
              <a:rPr lang="en-US" sz="4000" dirty="0" smtClean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6157" y="3761622"/>
            <a:ext cx="88709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Speed Up? = Need More Force</a:t>
            </a:r>
          </a:p>
        </p:txBody>
      </p:sp>
      <p:sp>
        <p:nvSpPr>
          <p:cNvPr id="6" name="Rectangle 5"/>
          <p:cNvSpPr/>
          <p:nvPr/>
        </p:nvSpPr>
        <p:spPr>
          <a:xfrm>
            <a:off x="271272" y="5155684"/>
            <a:ext cx="1164945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Gain More </a:t>
            </a:r>
            <a:r>
              <a:rPr lang="en-US" sz="5400" b="1" cap="all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mass</a:t>
            </a:r>
            <a:r>
              <a:rPr lang="en-US" sz="5400" b="1" cap="all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? </a:t>
            </a:r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= </a:t>
            </a:r>
            <a:r>
              <a:rPr 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go slower</a:t>
            </a:r>
          </a:p>
        </p:txBody>
      </p:sp>
      <p:sp>
        <p:nvSpPr>
          <p:cNvPr id="7" name="Rectangle 6"/>
          <p:cNvSpPr/>
          <p:nvPr/>
        </p:nvSpPr>
        <p:spPr>
          <a:xfrm>
            <a:off x="4919473" y="2072098"/>
            <a:ext cx="20649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 = ma</a:t>
            </a:r>
          </a:p>
        </p:txBody>
      </p:sp>
    </p:spTree>
    <p:extLst>
      <p:ext uri="{BB962C8B-B14F-4D97-AF65-F5344CB8AC3E}">
        <p14:creationId xmlns:p14="http://schemas.microsoft.com/office/powerpoint/2010/main" val="171829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Newton’s SECOND Law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101" y="1690688"/>
            <a:ext cx="11759184" cy="4684514"/>
          </a:xfrm>
        </p:spPr>
        <p:txBody>
          <a:bodyPr>
            <a:noAutofit/>
          </a:bodyPr>
          <a:lstStyle/>
          <a:p>
            <a:pPr lvl="1"/>
            <a:r>
              <a:rPr lang="en-US" sz="4000" dirty="0" smtClean="0"/>
              <a:t>Change </a:t>
            </a:r>
            <a:r>
              <a:rPr lang="en-US" sz="4000" dirty="0"/>
              <a:t>in motion (direction or speed) of an object </a:t>
            </a:r>
            <a:r>
              <a:rPr lang="en-US" sz="4000" dirty="0" smtClean="0"/>
              <a:t>is</a:t>
            </a:r>
          </a:p>
          <a:p>
            <a:pPr lvl="2"/>
            <a:endParaRPr lang="en-US" sz="4000" b="1" dirty="0" smtClean="0"/>
          </a:p>
          <a:p>
            <a:pPr lvl="2"/>
            <a:r>
              <a:rPr lang="en-US" sz="4000" b="1" dirty="0" smtClean="0"/>
              <a:t>Proportional</a:t>
            </a:r>
            <a:r>
              <a:rPr lang="en-US" sz="4000" dirty="0" smtClean="0"/>
              <a:t> </a:t>
            </a:r>
            <a:r>
              <a:rPr lang="en-US" sz="4000" dirty="0"/>
              <a:t>to the applied </a:t>
            </a:r>
            <a:r>
              <a:rPr lang="en-US" sz="4000" dirty="0" smtClean="0"/>
              <a:t>force</a:t>
            </a:r>
          </a:p>
          <a:p>
            <a:pPr lvl="2"/>
            <a:endParaRPr lang="en-US" sz="4000" dirty="0" smtClean="0"/>
          </a:p>
          <a:p>
            <a:pPr lvl="2"/>
            <a:endParaRPr lang="en-US" sz="4000" dirty="0"/>
          </a:p>
          <a:p>
            <a:pPr lvl="2"/>
            <a:r>
              <a:rPr lang="en-US" sz="4000" b="1" dirty="0" smtClean="0"/>
              <a:t>Inversely </a:t>
            </a:r>
            <a:r>
              <a:rPr lang="en-US" sz="4000" b="1" dirty="0"/>
              <a:t>proportional </a:t>
            </a:r>
            <a:r>
              <a:rPr lang="en-US" sz="4000" dirty="0"/>
              <a:t>to the mass</a:t>
            </a:r>
            <a:r>
              <a:rPr lang="en-US" sz="4000" dirty="0" smtClean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879586" y="3748529"/>
            <a:ext cx="83642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Add more Force to Go Faster</a:t>
            </a:r>
          </a:p>
        </p:txBody>
      </p:sp>
      <p:sp>
        <p:nvSpPr>
          <p:cNvPr id="6" name="Rectangle 5"/>
          <p:cNvSpPr/>
          <p:nvPr/>
        </p:nvSpPr>
        <p:spPr>
          <a:xfrm>
            <a:off x="182101" y="5612501"/>
            <a:ext cx="117591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Larger objects are harder to move</a:t>
            </a:r>
          </a:p>
        </p:txBody>
      </p:sp>
      <p:sp>
        <p:nvSpPr>
          <p:cNvPr id="7" name="Rectangle 6"/>
          <p:cNvSpPr/>
          <p:nvPr/>
        </p:nvSpPr>
        <p:spPr>
          <a:xfrm>
            <a:off x="4590289" y="2169665"/>
            <a:ext cx="20649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 = ma</a:t>
            </a:r>
          </a:p>
        </p:txBody>
      </p:sp>
    </p:spTree>
    <p:extLst>
      <p:ext uri="{BB962C8B-B14F-4D97-AF65-F5344CB8AC3E}">
        <p14:creationId xmlns:p14="http://schemas.microsoft.com/office/powerpoint/2010/main" val="213984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/>
          <a:p>
            <a:r>
              <a:rPr lang="en"/>
              <a:t>Exploring Forces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>
              <a:buNone/>
            </a:pPr>
            <a:r>
              <a:rPr lang="en" sz="4800" dirty="0"/>
              <a:t>We will look at three examples of forces:</a:t>
            </a:r>
          </a:p>
          <a:p>
            <a:pPr marL="457200" indent="-533400" algn="ctr">
              <a:buClr>
                <a:srgbClr val="990000"/>
              </a:buClr>
              <a:buSzPct val="100000"/>
              <a:buChar char="-"/>
            </a:pPr>
            <a:r>
              <a:rPr lang="en" sz="5400" dirty="0">
                <a:solidFill>
                  <a:srgbClr val="990000"/>
                </a:solidFill>
              </a:rPr>
              <a:t>Friction</a:t>
            </a:r>
          </a:p>
          <a:p>
            <a:pPr marL="457200" indent="-533400" algn="ctr">
              <a:buClr>
                <a:srgbClr val="0B5394"/>
              </a:buClr>
              <a:buSzPct val="100000"/>
              <a:buChar char="-"/>
            </a:pPr>
            <a:r>
              <a:rPr lang="en" sz="5400" dirty="0">
                <a:solidFill>
                  <a:srgbClr val="0B5394"/>
                </a:solidFill>
              </a:rPr>
              <a:t>Gravity</a:t>
            </a:r>
          </a:p>
          <a:p>
            <a:pPr marL="457200" indent="-533400" algn="ctr">
              <a:buClr>
                <a:srgbClr val="351C75"/>
              </a:buClr>
              <a:buSzPct val="100000"/>
              <a:buChar char="-"/>
            </a:pPr>
            <a:r>
              <a:rPr lang="en" sz="5400" dirty="0">
                <a:solidFill>
                  <a:srgbClr val="351C75"/>
                </a:solidFill>
              </a:rPr>
              <a:t>Magnets</a:t>
            </a:r>
          </a:p>
        </p:txBody>
      </p:sp>
    </p:spTree>
    <p:extLst>
      <p:ext uri="{BB962C8B-B14F-4D97-AF65-F5344CB8AC3E}">
        <p14:creationId xmlns:p14="http://schemas.microsoft.com/office/powerpoint/2010/main" val="173410071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523</Words>
  <Application>Microsoft Macintosh PowerPoint</Application>
  <PresentationFormat>Widescreen</PresentationFormat>
  <Paragraphs>95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Calibri Light</vt:lpstr>
      <vt:lpstr>Arial</vt:lpstr>
      <vt:lpstr>Office Theme</vt:lpstr>
      <vt:lpstr>Science Thoughts 9/5</vt:lpstr>
      <vt:lpstr>Table of Contents </vt:lpstr>
      <vt:lpstr>Today in class</vt:lpstr>
      <vt:lpstr>Newton’s FIRST law - Inertia</vt:lpstr>
      <vt:lpstr>What is inertia?</vt:lpstr>
      <vt:lpstr>Newton’s FIRST Law</vt:lpstr>
      <vt:lpstr>Newton’s SECOND Law</vt:lpstr>
      <vt:lpstr>Newton’s SECOND Law</vt:lpstr>
      <vt:lpstr>Exploring Forces</vt:lpstr>
      <vt:lpstr>Friction</vt:lpstr>
      <vt:lpstr>Friction</vt:lpstr>
      <vt:lpstr>Friction</vt:lpstr>
      <vt:lpstr>PowerPoint Presentation</vt:lpstr>
      <vt:lpstr>Science Thoughts 9/6</vt:lpstr>
      <vt:lpstr>Today in class</vt:lpstr>
      <vt:lpstr>Science Thoughts 9/7</vt:lpstr>
      <vt:lpstr>Hurricane Irma </vt:lpstr>
      <vt:lpstr>Science Thoughts 9/8</vt:lpstr>
      <vt:lpstr>Sept 8 in class</vt:lpstr>
    </vt:vector>
  </TitlesOfParts>
  <Company>Wake County Public Schools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Karin Kuropas</dc:creator>
  <cp:lastModifiedBy>adrian kuropas</cp:lastModifiedBy>
  <cp:revision>18</cp:revision>
  <dcterms:created xsi:type="dcterms:W3CDTF">2017-09-01T16:51:43Z</dcterms:created>
  <dcterms:modified xsi:type="dcterms:W3CDTF">2017-09-10T18:39:40Z</dcterms:modified>
</cp:coreProperties>
</file>