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udio/unknown"/>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handoutMasterIdLst>
    <p:handoutMasterId r:id="rId83"/>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86" r:id="rId16"/>
    <p:sldId id="287" r:id="rId17"/>
    <p:sldId id="288" r:id="rId18"/>
    <p:sldId id="291" r:id="rId19"/>
    <p:sldId id="292" r:id="rId20"/>
    <p:sldId id="293" r:id="rId21"/>
    <p:sldId id="294" r:id="rId22"/>
    <p:sldId id="295" r:id="rId23"/>
    <p:sldId id="296" r:id="rId24"/>
    <p:sldId id="297" r:id="rId25"/>
    <p:sldId id="298" r:id="rId26"/>
    <p:sldId id="299" r:id="rId27"/>
    <p:sldId id="300" r:id="rId28"/>
    <p:sldId id="285" r:id="rId29"/>
    <p:sldId id="289" r:id="rId30"/>
    <p:sldId id="290" r:id="rId31"/>
    <p:sldId id="303" r:id="rId32"/>
    <p:sldId id="304" r:id="rId33"/>
    <p:sldId id="305" r:id="rId34"/>
    <p:sldId id="306" r:id="rId35"/>
    <p:sldId id="307" r:id="rId36"/>
    <p:sldId id="308" r:id="rId37"/>
    <p:sldId id="309" r:id="rId38"/>
    <p:sldId id="310" r:id="rId39"/>
    <p:sldId id="311" r:id="rId40"/>
    <p:sldId id="312" r:id="rId41"/>
    <p:sldId id="314" r:id="rId42"/>
    <p:sldId id="313" r:id="rId43"/>
    <p:sldId id="315" r:id="rId44"/>
    <p:sldId id="316" r:id="rId45"/>
    <p:sldId id="317" r:id="rId46"/>
    <p:sldId id="318" r:id="rId47"/>
    <p:sldId id="319" r:id="rId48"/>
    <p:sldId id="301" r:id="rId49"/>
    <p:sldId id="342" r:id="rId50"/>
    <p:sldId id="336" r:id="rId51"/>
    <p:sldId id="337" r:id="rId52"/>
    <p:sldId id="338" r:id="rId53"/>
    <p:sldId id="339" r:id="rId54"/>
    <p:sldId id="340" r:id="rId55"/>
    <p:sldId id="320" r:id="rId56"/>
    <p:sldId id="322" r:id="rId57"/>
    <p:sldId id="323" r:id="rId58"/>
    <p:sldId id="326" r:id="rId59"/>
    <p:sldId id="327" r:id="rId60"/>
    <p:sldId id="328" r:id="rId61"/>
    <p:sldId id="330" r:id="rId62"/>
    <p:sldId id="331" r:id="rId63"/>
    <p:sldId id="335" r:id="rId64"/>
    <p:sldId id="332" r:id="rId65"/>
    <p:sldId id="334" r:id="rId66"/>
    <p:sldId id="271" r:id="rId67"/>
    <p:sldId id="272" r:id="rId68"/>
    <p:sldId id="273" r:id="rId69"/>
    <p:sldId id="274" r:id="rId70"/>
    <p:sldId id="275" r:id="rId71"/>
    <p:sldId id="276" r:id="rId72"/>
    <p:sldId id="277" r:id="rId73"/>
    <p:sldId id="278" r:id="rId74"/>
    <p:sldId id="279" r:id="rId75"/>
    <p:sldId id="283" r:id="rId76"/>
    <p:sldId id="280" r:id="rId77"/>
    <p:sldId id="284" r:id="rId78"/>
    <p:sldId id="281" r:id="rId79"/>
    <p:sldId id="282" r:id="rId80"/>
    <p:sldId id="321"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55"/>
    <p:restoredTop sz="94580"/>
  </p:normalViewPr>
  <p:slideViewPr>
    <p:cSldViewPr snapToGrid="0" snapToObjects="1">
      <p:cViewPr varScale="1">
        <p:scale>
          <a:sx n="76" d="100"/>
          <a:sy n="76" d="100"/>
        </p:scale>
        <p:origin x="200" y="1296"/>
      </p:cViewPr>
      <p:guideLst/>
    </p:cSldViewPr>
  </p:slideViewPr>
  <p:notesTextViewPr>
    <p:cViewPr>
      <p:scale>
        <a:sx n="1" d="1"/>
        <a:sy n="1" d="1"/>
      </p:scale>
      <p:origin x="0" y="0"/>
    </p:cViewPr>
  </p:notesTextViewPr>
  <p:sorterViewPr>
    <p:cViewPr>
      <p:scale>
        <a:sx n="66" d="100"/>
        <a:sy n="66" d="100"/>
      </p:scale>
      <p:origin x="0" y="-8136"/>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handoutMaster" Target="handoutMasters/handoutMaster1.xml"/><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253ADB-5391-42A9-A64F-3E95A972CA40}" type="datetimeFigureOut">
              <a:rPr lang="en-US" smtClean="0"/>
              <a:t>9/17/17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DD67AA-7A9E-43BC-B26C-4CBE0B653C58}" type="slidenum">
              <a:rPr lang="en-US" smtClean="0"/>
              <a:t>‹#›</a:t>
            </a:fld>
            <a:endParaRPr lang="en-US"/>
          </a:p>
        </p:txBody>
      </p:sp>
    </p:spTree>
    <p:extLst>
      <p:ext uri="{BB962C8B-B14F-4D97-AF65-F5344CB8AC3E}">
        <p14:creationId xmlns:p14="http://schemas.microsoft.com/office/powerpoint/2010/main" val="23897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5666C-D1C4-F94E-BB7F-628E7D0302F3}" type="datetimeFigureOut">
              <a:rPr lang="en-US" smtClean="0"/>
              <a:t>9/17/17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2EC42-ED1D-2D4C-9F9C-FC5309C80EED}" type="slidenum">
              <a:rPr lang="en-US" smtClean="0"/>
              <a:t>‹#›</a:t>
            </a:fld>
            <a:endParaRPr lang="en-US"/>
          </a:p>
        </p:txBody>
      </p:sp>
    </p:spTree>
    <p:extLst>
      <p:ext uri="{BB962C8B-B14F-4D97-AF65-F5344CB8AC3E}">
        <p14:creationId xmlns:p14="http://schemas.microsoft.com/office/powerpoint/2010/main" val="11264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1452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34407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76669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formula for work is W = F x D. </a:t>
            </a:r>
          </a:p>
        </p:txBody>
      </p:sp>
    </p:spTree>
    <p:extLst>
      <p:ext uri="{BB962C8B-B14F-4D97-AF65-F5344CB8AC3E}">
        <p14:creationId xmlns:p14="http://schemas.microsoft.com/office/powerpoint/2010/main" val="303216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20841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42372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28865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93081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53832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8163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7314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91181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31684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F- potential energy</a:t>
            </a:r>
          </a:p>
          <a:p>
            <a:pPr rtl="0">
              <a:spcBef>
                <a:spcPts val="0"/>
              </a:spcBef>
              <a:buNone/>
            </a:pPr>
            <a:r>
              <a:rPr lang="en"/>
              <a:t>G- half potential and half kinetic</a:t>
            </a:r>
          </a:p>
          <a:p>
            <a:pPr rtl="0">
              <a:spcBef>
                <a:spcPts val="0"/>
              </a:spcBef>
              <a:buNone/>
            </a:pPr>
            <a:r>
              <a:rPr lang="en"/>
              <a:t>H- all kinetic</a:t>
            </a:r>
          </a:p>
          <a:p>
            <a:pPr>
              <a:spcBef>
                <a:spcPts val="0"/>
              </a:spcBef>
              <a:buNone/>
            </a:pPr>
            <a:r>
              <a:rPr lang="en"/>
              <a:t>K- half potential and half kinetic</a:t>
            </a:r>
          </a:p>
        </p:txBody>
      </p:sp>
    </p:spTree>
    <p:extLst>
      <p:ext uri="{BB962C8B-B14F-4D97-AF65-F5344CB8AC3E}">
        <p14:creationId xmlns:p14="http://schemas.microsoft.com/office/powerpoint/2010/main" val="1533317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Before you show ways to reduce friction, ask students to talk to a partner and brainstorm ways to reduce friction. If you have your desks in groups, you can say turn to your shoulder partner or talk to your face partner!</a:t>
            </a:r>
          </a:p>
        </p:txBody>
      </p:sp>
    </p:spTree>
    <p:extLst>
      <p:ext uri="{BB962C8B-B14F-4D97-AF65-F5344CB8AC3E}">
        <p14:creationId xmlns:p14="http://schemas.microsoft.com/office/powerpoint/2010/main" val="56571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solidFill>
                  <a:schemeClr val="dk1"/>
                </a:solidFill>
              </a:rPr>
              <a:t>Before you show ways to increase friction, ask students to talk to a </a:t>
            </a:r>
            <a:r>
              <a:rPr lang="en" b="1">
                <a:solidFill>
                  <a:schemeClr val="dk1"/>
                </a:solidFill>
              </a:rPr>
              <a:t>different</a:t>
            </a:r>
            <a:r>
              <a:rPr lang="en">
                <a:solidFill>
                  <a:schemeClr val="dk1"/>
                </a:solidFill>
              </a:rPr>
              <a:t> partner and brainstorm ways to increase friction. </a:t>
            </a:r>
          </a:p>
        </p:txBody>
      </p:sp>
    </p:spTree>
    <p:extLst>
      <p:ext uri="{BB962C8B-B14F-4D97-AF65-F5344CB8AC3E}">
        <p14:creationId xmlns:p14="http://schemas.microsoft.com/office/powerpoint/2010/main" val="924942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Before starting the section on gravity, play the Brainpop video on gravity.</a:t>
            </a:r>
          </a:p>
        </p:txBody>
      </p:sp>
    </p:spTree>
    <p:extLst>
      <p:ext uri="{BB962C8B-B14F-4D97-AF65-F5344CB8AC3E}">
        <p14:creationId xmlns:p14="http://schemas.microsoft.com/office/powerpoint/2010/main" val="1894231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36510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58468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Before beginning magnets, play the Brainpop video on magnetism. </a:t>
            </a:r>
          </a:p>
        </p:txBody>
      </p:sp>
    </p:spTree>
    <p:extLst>
      <p:ext uri="{BB962C8B-B14F-4D97-AF65-F5344CB8AC3E}">
        <p14:creationId xmlns:p14="http://schemas.microsoft.com/office/powerpoint/2010/main" val="1424113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15893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EA7CCE-A27E-E641-BE0C-F006F05E72E0}"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26323-1E84-BC41-8C4E-FB7B3FE09571}" type="slidenum">
              <a:rPr lang="en-US" smtClean="0"/>
              <a:t>‹#›</a:t>
            </a:fld>
            <a:endParaRPr lang="en-US"/>
          </a:p>
        </p:txBody>
      </p:sp>
    </p:spTree>
    <p:extLst>
      <p:ext uri="{BB962C8B-B14F-4D97-AF65-F5344CB8AC3E}">
        <p14:creationId xmlns:p14="http://schemas.microsoft.com/office/powerpoint/2010/main" val="197224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A7CCE-A27E-E641-BE0C-F006F05E72E0}"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26323-1E84-BC41-8C4E-FB7B3FE09571}" type="slidenum">
              <a:rPr lang="en-US" smtClean="0"/>
              <a:t>‹#›</a:t>
            </a:fld>
            <a:endParaRPr lang="en-US"/>
          </a:p>
        </p:txBody>
      </p:sp>
    </p:spTree>
    <p:extLst>
      <p:ext uri="{BB962C8B-B14F-4D97-AF65-F5344CB8AC3E}">
        <p14:creationId xmlns:p14="http://schemas.microsoft.com/office/powerpoint/2010/main" val="189214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A7CCE-A27E-E641-BE0C-F006F05E72E0}"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26323-1E84-BC41-8C4E-FB7B3FE09571}" type="slidenum">
              <a:rPr lang="en-US" smtClean="0"/>
              <a:t>‹#›</a:t>
            </a:fld>
            <a:endParaRPr lang="en-US"/>
          </a:p>
        </p:txBody>
      </p:sp>
    </p:spTree>
    <p:extLst>
      <p:ext uri="{BB962C8B-B14F-4D97-AF65-F5344CB8AC3E}">
        <p14:creationId xmlns:p14="http://schemas.microsoft.com/office/powerpoint/2010/main" val="1317858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09600" y="274637"/>
            <a:ext cx="91728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6" name="Shape 46"/>
          <p:cNvSpPr txBox="1">
            <a:spLocks noGrp="1"/>
          </p:cNvSpPr>
          <p:nvPr>
            <p:ph type="body" idx="1"/>
          </p:nvPr>
        </p:nvSpPr>
        <p:spPr>
          <a:xfrm>
            <a:off x="609600" y="1600200"/>
            <a:ext cx="10972800" cy="484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7" name="Shape 47"/>
          <p:cNvSpPr/>
          <p:nvPr/>
        </p:nvSpPr>
        <p:spPr>
          <a:xfrm>
            <a:off x="9886948" y="0"/>
            <a:ext cx="2074333" cy="816301"/>
          </a:xfrm>
          <a:custGeom>
            <a:avLst/>
            <a:gdLst/>
            <a:ahLst/>
            <a:cxnLst/>
            <a:rect l="0" t="0" r="0" b="0"/>
            <a:pathLst>
              <a:path w="980" h="607" extrusionOk="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900000" scaled="0"/>
          </a:gradFill>
          <a:ln>
            <a:noFill/>
          </a:ln>
        </p:spPr>
        <p:txBody>
          <a:bodyPr lIns="121900" tIns="60933" rIns="121900" bIns="60933" anchor="t" anchorCtr="0">
            <a:noAutofit/>
          </a:bodyPr>
          <a:lstStyle/>
          <a:p>
            <a:pPr>
              <a:spcBef>
                <a:spcPts val="0"/>
              </a:spcBef>
              <a:buNone/>
            </a:pPr>
            <a:endParaRPr sz="2400"/>
          </a:p>
        </p:txBody>
      </p:sp>
      <p:sp>
        <p:nvSpPr>
          <p:cNvPr id="48" name="Shape 48"/>
          <p:cNvSpPr/>
          <p:nvPr/>
        </p:nvSpPr>
        <p:spPr>
          <a:xfrm>
            <a:off x="11197168" y="1746911"/>
            <a:ext cx="994833" cy="813612"/>
          </a:xfrm>
          <a:custGeom>
            <a:avLst/>
            <a:gdLst/>
            <a:ahLst/>
            <a:cxnLst/>
            <a:rect l="0" t="0" r="0" b="0"/>
            <a:pathLst>
              <a:path w="470" h="605" extrusionOk="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900000" scaled="0"/>
          </a:gradFill>
          <a:ln>
            <a:noFill/>
          </a:ln>
        </p:spPr>
        <p:txBody>
          <a:bodyPr lIns="121900" tIns="60933" rIns="121900" bIns="60933" anchor="t" anchorCtr="0">
            <a:noAutofit/>
          </a:bodyPr>
          <a:lstStyle/>
          <a:p>
            <a:pPr>
              <a:spcBef>
                <a:spcPts val="0"/>
              </a:spcBef>
              <a:buNone/>
            </a:pPr>
            <a:endParaRPr sz="2400"/>
          </a:p>
        </p:txBody>
      </p:sp>
      <p:sp>
        <p:nvSpPr>
          <p:cNvPr id="49" name="Shape 49"/>
          <p:cNvSpPr/>
          <p:nvPr/>
        </p:nvSpPr>
        <p:spPr>
          <a:xfrm>
            <a:off x="11197168" y="2560523"/>
            <a:ext cx="994833" cy="813612"/>
          </a:xfrm>
          <a:custGeom>
            <a:avLst/>
            <a:gdLst/>
            <a:ahLst/>
            <a:cxnLst/>
            <a:rect l="0" t="0" r="0" b="0"/>
            <a:pathLst>
              <a:path w="470" h="605" extrusionOk="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121900" tIns="60933" rIns="121900" bIns="60933" anchor="t" anchorCtr="0">
            <a:noAutofit/>
          </a:bodyPr>
          <a:lstStyle/>
          <a:p>
            <a:pPr>
              <a:spcBef>
                <a:spcPts val="0"/>
              </a:spcBef>
              <a:buNone/>
            </a:pPr>
            <a:endParaRPr sz="2400"/>
          </a:p>
        </p:txBody>
      </p:sp>
      <p:sp>
        <p:nvSpPr>
          <p:cNvPr id="50" name="Shape 50"/>
          <p:cNvSpPr/>
          <p:nvPr/>
        </p:nvSpPr>
        <p:spPr>
          <a:xfrm>
            <a:off x="9886948" y="816301"/>
            <a:ext cx="2074333" cy="813612"/>
          </a:xfrm>
          <a:custGeom>
            <a:avLst/>
            <a:gdLst/>
            <a:ahLst/>
            <a:cxnLst/>
            <a:rect l="0" t="0" r="0" b="0"/>
            <a:pathLst>
              <a:path w="980" h="605" extrusionOk="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lIns="121900" tIns="60933" rIns="121900" bIns="60933" anchor="t" anchorCtr="0">
            <a:noAutofit/>
          </a:bodyPr>
          <a:lstStyle/>
          <a:p>
            <a:pPr>
              <a:spcBef>
                <a:spcPts val="0"/>
              </a:spcBef>
              <a:buNone/>
            </a:pPr>
            <a:endParaRPr sz="2400"/>
          </a:p>
        </p:txBody>
      </p:sp>
      <p:sp>
        <p:nvSpPr>
          <p:cNvPr id="51" name="Shape 51"/>
          <p:cNvSpPr txBox="1">
            <a:spLocks noGrp="1"/>
          </p:cNvSpPr>
          <p:nvPr>
            <p:ph type="sldNum" idx="12"/>
          </p:nvPr>
        </p:nvSpPr>
        <p:spPr>
          <a:xfrm>
            <a:off x="11409055" y="6333133"/>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07894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828800" y="762000"/>
            <a:ext cx="508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828800" y="3695700"/>
            <a:ext cx="5080000" cy="278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7112000" y="762000"/>
            <a:ext cx="508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42F0BD7-3967-4B4C-B9D6-3CF1D2E4DEF8}" type="slidenum">
              <a:rPr lang="en-US" altLang="en-US"/>
              <a:pPr>
                <a:defRPr/>
              </a:pPr>
              <a:t>‹#›</a:t>
            </a:fld>
            <a:endParaRPr lang="en-US" altLang="en-US"/>
          </a:p>
        </p:txBody>
      </p:sp>
    </p:spTree>
    <p:extLst>
      <p:ext uri="{BB962C8B-B14F-4D97-AF65-F5344CB8AC3E}">
        <p14:creationId xmlns:p14="http://schemas.microsoft.com/office/powerpoint/2010/main" val="185474642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A7CCE-A27E-E641-BE0C-F006F05E72E0}"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26323-1E84-BC41-8C4E-FB7B3FE09571}" type="slidenum">
              <a:rPr lang="en-US" smtClean="0"/>
              <a:t>‹#›</a:t>
            </a:fld>
            <a:endParaRPr lang="en-US"/>
          </a:p>
        </p:txBody>
      </p:sp>
    </p:spTree>
    <p:extLst>
      <p:ext uri="{BB962C8B-B14F-4D97-AF65-F5344CB8AC3E}">
        <p14:creationId xmlns:p14="http://schemas.microsoft.com/office/powerpoint/2010/main" val="16370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EA7CCE-A27E-E641-BE0C-F006F05E72E0}"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26323-1E84-BC41-8C4E-FB7B3FE09571}" type="slidenum">
              <a:rPr lang="en-US" smtClean="0"/>
              <a:t>‹#›</a:t>
            </a:fld>
            <a:endParaRPr lang="en-US"/>
          </a:p>
        </p:txBody>
      </p:sp>
    </p:spTree>
    <p:extLst>
      <p:ext uri="{BB962C8B-B14F-4D97-AF65-F5344CB8AC3E}">
        <p14:creationId xmlns:p14="http://schemas.microsoft.com/office/powerpoint/2010/main" val="205638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EA7CCE-A27E-E641-BE0C-F006F05E72E0}" type="datetimeFigureOut">
              <a:rPr lang="en-US" smtClean="0"/>
              <a:t>9/17/17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26323-1E84-BC41-8C4E-FB7B3FE09571}" type="slidenum">
              <a:rPr lang="en-US" smtClean="0"/>
              <a:t>‹#›</a:t>
            </a:fld>
            <a:endParaRPr lang="en-US"/>
          </a:p>
        </p:txBody>
      </p:sp>
    </p:spTree>
    <p:extLst>
      <p:ext uri="{BB962C8B-B14F-4D97-AF65-F5344CB8AC3E}">
        <p14:creationId xmlns:p14="http://schemas.microsoft.com/office/powerpoint/2010/main" val="2129606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EA7CCE-A27E-E641-BE0C-F006F05E72E0}" type="datetimeFigureOut">
              <a:rPr lang="en-US" smtClean="0"/>
              <a:t>9/17/17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26323-1E84-BC41-8C4E-FB7B3FE09571}" type="slidenum">
              <a:rPr lang="en-US" smtClean="0"/>
              <a:t>‹#›</a:t>
            </a:fld>
            <a:endParaRPr lang="en-US"/>
          </a:p>
        </p:txBody>
      </p:sp>
    </p:spTree>
    <p:extLst>
      <p:ext uri="{BB962C8B-B14F-4D97-AF65-F5344CB8AC3E}">
        <p14:creationId xmlns:p14="http://schemas.microsoft.com/office/powerpoint/2010/main" val="38351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EA7CCE-A27E-E641-BE0C-F006F05E72E0}" type="datetimeFigureOut">
              <a:rPr lang="en-US" smtClean="0"/>
              <a:t>9/17/17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126323-1E84-BC41-8C4E-FB7B3FE09571}" type="slidenum">
              <a:rPr lang="en-US" smtClean="0"/>
              <a:t>‹#›</a:t>
            </a:fld>
            <a:endParaRPr lang="en-US"/>
          </a:p>
        </p:txBody>
      </p:sp>
    </p:spTree>
    <p:extLst>
      <p:ext uri="{BB962C8B-B14F-4D97-AF65-F5344CB8AC3E}">
        <p14:creationId xmlns:p14="http://schemas.microsoft.com/office/powerpoint/2010/main" val="111962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A7CCE-A27E-E641-BE0C-F006F05E72E0}" type="datetimeFigureOut">
              <a:rPr lang="en-US" smtClean="0"/>
              <a:t>9/17/17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126323-1E84-BC41-8C4E-FB7B3FE09571}" type="slidenum">
              <a:rPr lang="en-US" smtClean="0"/>
              <a:t>‹#›</a:t>
            </a:fld>
            <a:endParaRPr lang="en-US"/>
          </a:p>
        </p:txBody>
      </p:sp>
    </p:spTree>
    <p:extLst>
      <p:ext uri="{BB962C8B-B14F-4D97-AF65-F5344CB8AC3E}">
        <p14:creationId xmlns:p14="http://schemas.microsoft.com/office/powerpoint/2010/main" val="129280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A7CCE-A27E-E641-BE0C-F006F05E72E0}" type="datetimeFigureOut">
              <a:rPr lang="en-US" smtClean="0"/>
              <a:t>9/17/17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26323-1E84-BC41-8C4E-FB7B3FE09571}" type="slidenum">
              <a:rPr lang="en-US" smtClean="0"/>
              <a:t>‹#›</a:t>
            </a:fld>
            <a:endParaRPr lang="en-US"/>
          </a:p>
        </p:txBody>
      </p:sp>
    </p:spTree>
    <p:extLst>
      <p:ext uri="{BB962C8B-B14F-4D97-AF65-F5344CB8AC3E}">
        <p14:creationId xmlns:p14="http://schemas.microsoft.com/office/powerpoint/2010/main" val="2047308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A7CCE-A27E-E641-BE0C-F006F05E72E0}" type="datetimeFigureOut">
              <a:rPr lang="en-US" smtClean="0"/>
              <a:t>9/17/17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26323-1E84-BC41-8C4E-FB7B3FE09571}" type="slidenum">
              <a:rPr lang="en-US" smtClean="0"/>
              <a:t>‹#›</a:t>
            </a:fld>
            <a:endParaRPr lang="en-US"/>
          </a:p>
        </p:txBody>
      </p:sp>
    </p:spTree>
    <p:extLst>
      <p:ext uri="{BB962C8B-B14F-4D97-AF65-F5344CB8AC3E}">
        <p14:creationId xmlns:p14="http://schemas.microsoft.com/office/powerpoint/2010/main" val="21364799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A7CCE-A27E-E641-BE0C-F006F05E72E0}" type="datetimeFigureOut">
              <a:rPr lang="en-US" smtClean="0"/>
              <a:t>9/17/17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26323-1E84-BC41-8C4E-FB7B3FE09571}" type="slidenum">
              <a:rPr lang="en-US" smtClean="0"/>
              <a:t>‹#›</a:t>
            </a:fld>
            <a:endParaRPr lang="en-US"/>
          </a:p>
        </p:txBody>
      </p:sp>
    </p:spTree>
    <p:extLst>
      <p:ext uri="{BB962C8B-B14F-4D97-AF65-F5344CB8AC3E}">
        <p14:creationId xmlns:p14="http://schemas.microsoft.com/office/powerpoint/2010/main" val="1651968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www.brainpop.com/science/motionsforcesandtime/magnetism/"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hyperlink" Target="https://www.brainpop.com/science/energy/formsofenergy/" TargetMode="External"/><Relationship Id="rId4"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hyperlink" Target="https://app.discoveryeducation.com/learn/videos/C574499A-2138-4CF3-A201-0A4EBEB730E5?hasLocalHost=false" TargetMode="External"/><Relationship Id="rId4"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http://www.google.com/imgres?start=124&amp;hl=en&amp;biw=1152&amp;bih=585&amp;addh=36&amp;tbm=isch&amp;tbnid=7mKoT2g7HZQygM:&amp;imgrefurl=http://siadikkecil.wordpress.com/2011/09/05/matter-and-energy/&amp;docid=PdJbZ5pdxbY4XM&amp;imgurl=http://siadikkecil.files.wordpress.com/2011/09/emc2.jpg&amp;w=340&amp;h=340&amp;ei=o0GTT5afHq2f6QHZzdGEBA&amp;zoom=1&amp;iact=hc&amp;vpx=717&amp;vpy=2&amp;dur=945&amp;hovh=225&amp;hovw=225&amp;tx=106&amp;ty=93&amp;sig=117583632152345945248&amp;page=6&amp;tbnh=131&amp;tbnw=167&amp;ndsp=24&amp;ved=1t:429,r:16,s:124,i:98" TargetMode="External"/><Relationship Id="rId5" Type="http://schemas.openxmlformats.org/officeDocument/2006/relationships/image" Target="../media/image20.jpeg"/><Relationship Id="rId1" Type="http://schemas.openxmlformats.org/officeDocument/2006/relationships/slideLayout" Target="../slideLayouts/slideLayout1.xml"/><Relationship Id="rId2" Type="http://schemas.openxmlformats.org/officeDocument/2006/relationships/hyperlink" Target="http://www.brainpop.com/science/famousscientists/alberteinstei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audio" Target="../media/audio1.bin"/><Relationship Id="rId3"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13.xml"/><Relationship Id="rId2" Type="http://schemas.openxmlformats.org/officeDocument/2006/relationships/audio" Target="../media/audio2.bin"/></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audio" Target="../media/audio3.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audio" Target="../media/audio1.bin"/><Relationship Id="rId3"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audio" Target="../media/audio2.bin"/><Relationship Id="rId3"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13.xml"/><Relationship Id="rId2" Type="http://schemas.openxmlformats.org/officeDocument/2006/relationships/audio" Target="../media/audio1.bin"/></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audio" Target="../media/audio3.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 Id="rId3" Type="http://schemas.openxmlformats.org/officeDocument/2006/relationships/image" Target="../media/image4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 Id="rId3"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explainthatstuff.com/electricity.html" TargetMode="External"/><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1.xml"/><Relationship Id="rId2" Type="http://schemas.openxmlformats.org/officeDocument/2006/relationships/hyperlink" Target="http://www.brainpop.com/technology/energytechnology/electricit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4.png"/></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png"/><Relationship Id="rId1" Type="http://schemas.openxmlformats.org/officeDocument/2006/relationships/slideLayout" Target="../slideLayouts/slideLayout1.xml"/><Relationship Id="rId2" Type="http://schemas.openxmlformats.org/officeDocument/2006/relationships/hyperlink" Target="http://mirror-us-ga1.gallery.hd.org/_exhibits/natural-science/match-igniting-AJHD.jpg"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7.png"/><Relationship Id="rId3" Type="http://schemas.openxmlformats.org/officeDocument/2006/relationships/image" Target="../media/image58.png"/></Relationships>
</file>

<file path=ppt/slides/_rels/slide59.xml.rels><?xml version="1.0" encoding="UTF-8" standalone="yes"?>
<Relationships xmlns="http://schemas.openxmlformats.org/package/2006/relationships"><Relationship Id="rId3" Type="http://schemas.openxmlformats.org/officeDocument/2006/relationships/hyperlink" Target="http://www.explainthatstuff.com/electricity.html" TargetMode="External"/><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1.xml"/><Relationship Id="rId2" Type="http://schemas.openxmlformats.org/officeDocument/2006/relationships/hyperlink" Target="http://www.brainpop.com/technology/energytechnology/electricit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brainpop.com/science/energy/electriccircuits/" TargetMode="External"/><Relationship Id="rId3" Type="http://schemas.openxmlformats.org/officeDocument/2006/relationships/image" Target="../media/image59.png"/></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hyperlink" Target="http://www.brainpop.com/science/energy/batteries/"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3.jpeg"/><Relationship Id="rId3" Type="http://schemas.openxmlformats.org/officeDocument/2006/relationships/image" Target="../media/image6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zuserver2.star.ucl.ac.uk/~idh/apod/image/galileo_hist.gif" TargetMode="External"/><Relationship Id="rId3" Type="http://schemas.openxmlformats.org/officeDocument/2006/relationships/image" Target="../media/image6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jpeg"/><Relationship Id="rId3" Type="http://schemas.openxmlformats.org/officeDocument/2006/relationships/image" Target="../media/image68.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rainpop.com/science/motionsforcesandtime/gravity/" TargetMode="External"/><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Science Thoughts 9/11</a:t>
            </a:r>
            <a:endParaRPr lang="en-US" dirty="0"/>
          </a:p>
        </p:txBody>
      </p:sp>
      <p:sp>
        <p:nvSpPr>
          <p:cNvPr id="3" name="Content Placeholder 2"/>
          <p:cNvSpPr>
            <a:spLocks noGrp="1"/>
          </p:cNvSpPr>
          <p:nvPr>
            <p:ph idx="1"/>
          </p:nvPr>
        </p:nvSpPr>
        <p:spPr/>
        <p:txBody>
          <a:bodyPr>
            <a:normAutofit/>
          </a:bodyPr>
          <a:lstStyle/>
          <a:p>
            <a:pPr marL="0" indent="0" algn="ctr">
              <a:buNone/>
            </a:pPr>
            <a:r>
              <a:rPr lang="en-US" sz="5400" dirty="0" smtClean="0"/>
              <a:t>What is a magnet?</a:t>
            </a:r>
            <a:endParaRPr lang="en-US" sz="5400" dirty="0"/>
          </a:p>
          <a:p>
            <a:pPr marL="0" indent="0" algn="ctr">
              <a:buNone/>
            </a:pPr>
            <a:r>
              <a:rPr lang="en" sz="5400" dirty="0" smtClean="0">
                <a:solidFill>
                  <a:srgbClr val="FF0000"/>
                </a:solidFill>
              </a:rPr>
              <a:t>A magnet is an object with a north and south pole that produces a </a:t>
            </a:r>
            <a:r>
              <a:rPr lang="en" sz="5400" u="sng" dirty="0" smtClean="0">
                <a:solidFill>
                  <a:srgbClr val="FF0000"/>
                </a:solidFill>
              </a:rPr>
              <a:t>magnetic field</a:t>
            </a:r>
            <a:r>
              <a:rPr lang="en" sz="5400" dirty="0" smtClean="0">
                <a:solidFill>
                  <a:srgbClr val="FF0000"/>
                </a:solidFill>
              </a:rPr>
              <a:t> and exerts a </a:t>
            </a:r>
            <a:r>
              <a:rPr lang="en" sz="5400" u="sng" dirty="0" smtClean="0">
                <a:solidFill>
                  <a:srgbClr val="FF0000"/>
                </a:solidFill>
              </a:rPr>
              <a:t>magnetic force</a:t>
            </a:r>
            <a:r>
              <a:rPr lang="en" sz="5400" dirty="0" smtClean="0">
                <a:solidFill>
                  <a:srgbClr val="FF0000"/>
                </a:solidFill>
              </a:rPr>
              <a:t>.</a:t>
            </a:r>
          </a:p>
          <a:p>
            <a:pPr marL="0" indent="0" algn="ctr">
              <a:buNone/>
            </a:pPr>
            <a:endParaRPr lang="en-US" sz="5400" dirty="0"/>
          </a:p>
        </p:txBody>
      </p:sp>
    </p:spTree>
    <p:extLst>
      <p:ext uri="{BB962C8B-B14F-4D97-AF65-F5344CB8AC3E}">
        <p14:creationId xmlns:p14="http://schemas.microsoft.com/office/powerpoint/2010/main" val="48605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Shape 269"/>
          <p:cNvSpPr txBox="1">
            <a:spLocks noGrp="1"/>
          </p:cNvSpPr>
          <p:nvPr>
            <p:ph type="title"/>
          </p:nvPr>
        </p:nvSpPr>
        <p:spPr>
          <a:prstGeom prst="rect">
            <a:avLst/>
          </a:prstGeom>
        </p:spPr>
        <p:txBody>
          <a:bodyPr vert="horz" lIns="91425" tIns="91425" rIns="91425" bIns="91425" rtlCol="0" anchor="ctr" anchorCtr="0">
            <a:noAutofit/>
          </a:bodyPr>
          <a:lstStyle/>
          <a:p>
            <a:r>
              <a:rPr lang="en"/>
              <a:t>Magnets</a:t>
            </a:r>
          </a:p>
        </p:txBody>
      </p:sp>
      <p:sp>
        <p:nvSpPr>
          <p:cNvPr id="268" name="Shape 268"/>
          <p:cNvSpPr txBox="1">
            <a:spLocks noGrp="1"/>
          </p:cNvSpPr>
          <p:nvPr>
            <p:ph idx="1"/>
          </p:nvPr>
        </p:nvSpPr>
        <p:spPr>
          <a:xfrm>
            <a:off x="838200" y="1389888"/>
            <a:ext cx="10515600" cy="4787075"/>
          </a:xfrm>
          <a:prstGeom prst="rect">
            <a:avLst/>
          </a:prstGeom>
        </p:spPr>
        <p:txBody>
          <a:bodyPr vert="horz" lIns="91425" tIns="91425" rIns="91425" bIns="91425" rtlCol="0" anchor="t" anchorCtr="0">
            <a:noAutofit/>
          </a:bodyPr>
          <a:lstStyle/>
          <a:p>
            <a:pPr>
              <a:buNone/>
            </a:pPr>
            <a:r>
              <a:rPr lang="en" sz="4400" dirty="0"/>
              <a:t>A </a:t>
            </a:r>
            <a:r>
              <a:rPr lang="en" sz="4400" b="1" u="sng" dirty="0">
                <a:solidFill>
                  <a:srgbClr val="351C75"/>
                </a:solidFill>
              </a:rPr>
              <a:t>magnetic field</a:t>
            </a:r>
            <a:r>
              <a:rPr lang="en" sz="4400" dirty="0"/>
              <a:t> is the force field that surrounds the magnet. </a:t>
            </a:r>
          </a:p>
          <a:p>
            <a:pPr>
              <a:buNone/>
            </a:pPr>
            <a:endParaRPr sz="4400" dirty="0"/>
          </a:p>
          <a:p>
            <a:pPr>
              <a:buNone/>
            </a:pPr>
            <a:endParaRPr sz="4400" dirty="0"/>
          </a:p>
          <a:p>
            <a:pPr>
              <a:buNone/>
            </a:pPr>
            <a:r>
              <a:rPr lang="en" sz="4400" dirty="0"/>
              <a:t>A </a:t>
            </a:r>
            <a:r>
              <a:rPr lang="en" sz="4400" b="1" u="sng" dirty="0">
                <a:solidFill>
                  <a:srgbClr val="351C75"/>
                </a:solidFill>
              </a:rPr>
              <a:t>magnetic force</a:t>
            </a:r>
            <a:r>
              <a:rPr lang="en" sz="4400" b="1" dirty="0">
                <a:solidFill>
                  <a:srgbClr val="351C75"/>
                </a:solidFill>
              </a:rPr>
              <a:t> </a:t>
            </a:r>
            <a:r>
              <a:rPr lang="en" sz="4400" dirty="0"/>
              <a:t>can cause objects to </a:t>
            </a:r>
            <a:r>
              <a:rPr lang="en" sz="4400" i="1" dirty="0"/>
              <a:t>attract</a:t>
            </a:r>
            <a:r>
              <a:rPr lang="en" sz="4400" dirty="0"/>
              <a:t> or </a:t>
            </a:r>
            <a:r>
              <a:rPr lang="en" sz="4400" i="1" dirty="0"/>
              <a:t>repel</a:t>
            </a:r>
            <a:r>
              <a:rPr lang="en" sz="4400" dirty="0"/>
              <a:t> without needing to touch the magnet!</a:t>
            </a:r>
          </a:p>
          <a:p>
            <a:pPr>
              <a:buNone/>
            </a:pPr>
            <a:endParaRPr sz="3600" dirty="0"/>
          </a:p>
          <a:p>
            <a:pPr>
              <a:buNone/>
            </a:pPr>
            <a:endParaRPr sz="3600" dirty="0"/>
          </a:p>
        </p:txBody>
      </p:sp>
      <p:pic>
        <p:nvPicPr>
          <p:cNvPr id="270" name="Shape 270"/>
          <p:cNvPicPr preferRelativeResize="0"/>
          <p:nvPr/>
        </p:nvPicPr>
        <p:blipFill>
          <a:blip r:embed="rId3">
            <a:alphaModFix/>
          </a:blip>
          <a:stretch>
            <a:fillRect/>
          </a:stretch>
        </p:blipFill>
        <p:spPr>
          <a:xfrm>
            <a:off x="7315201" y="2438401"/>
            <a:ext cx="2591975" cy="1672225"/>
          </a:xfrm>
          <a:prstGeom prst="rect">
            <a:avLst/>
          </a:prstGeom>
          <a:noFill/>
          <a:ln>
            <a:noFill/>
          </a:ln>
        </p:spPr>
      </p:pic>
    </p:spTree>
    <p:extLst>
      <p:ext uri="{BB962C8B-B14F-4D97-AF65-F5344CB8AC3E}">
        <p14:creationId xmlns:p14="http://schemas.microsoft.com/office/powerpoint/2010/main" val="136836545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xEl>
                                              <p:pRg st="0" end="0"/>
                                            </p:txEl>
                                          </p:spTgt>
                                        </p:tgtEl>
                                        <p:attrNameLst>
                                          <p:attrName>style.visibility</p:attrName>
                                        </p:attrNameLst>
                                      </p:cBhvr>
                                      <p:to>
                                        <p:strVal val="visible"/>
                                      </p:to>
                                    </p:set>
                                    <p:animEffect transition="in" filter="fade">
                                      <p:cBhvr>
                                        <p:cTn id="7" dur="1000"/>
                                        <p:tgtEl>
                                          <p:spTgt spid="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8">
                                            <p:txEl>
                                              <p:pRg st="1" end="1"/>
                                            </p:txEl>
                                          </p:spTgt>
                                        </p:tgtEl>
                                        <p:attrNameLst>
                                          <p:attrName>style.visibility</p:attrName>
                                        </p:attrNameLst>
                                      </p:cBhvr>
                                      <p:to>
                                        <p:strVal val="visible"/>
                                      </p:to>
                                    </p:set>
                                    <p:animEffect transition="in" filter="fade">
                                      <p:cBhvr>
                                        <p:cTn id="12" dur="1000"/>
                                        <p:tgtEl>
                                          <p:spTgt spid="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8">
                                            <p:txEl>
                                              <p:pRg st="2" end="2"/>
                                            </p:txEl>
                                          </p:spTgt>
                                        </p:tgtEl>
                                        <p:attrNameLst>
                                          <p:attrName>style.visibility</p:attrName>
                                        </p:attrNameLst>
                                      </p:cBhvr>
                                      <p:to>
                                        <p:strVal val="visible"/>
                                      </p:to>
                                    </p:set>
                                    <p:animEffect transition="in" filter="fade">
                                      <p:cBhvr>
                                        <p:cTn id="17" dur="1000"/>
                                        <p:tgtEl>
                                          <p:spTgt spid="2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8">
                                            <p:txEl>
                                              <p:pRg st="3" end="3"/>
                                            </p:txEl>
                                          </p:spTgt>
                                        </p:tgtEl>
                                        <p:attrNameLst>
                                          <p:attrName>style.visibility</p:attrName>
                                        </p:attrNameLst>
                                      </p:cBhvr>
                                      <p:to>
                                        <p:strVal val="visible"/>
                                      </p:to>
                                    </p:set>
                                    <p:animEffect transition="in" filter="fade">
                                      <p:cBhvr>
                                        <p:cTn id="22" dur="1000"/>
                                        <p:tgtEl>
                                          <p:spTgt spid="2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8">
                                            <p:txEl>
                                              <p:pRg st="4" end="4"/>
                                            </p:txEl>
                                          </p:spTgt>
                                        </p:tgtEl>
                                        <p:attrNameLst>
                                          <p:attrName>style.visibility</p:attrName>
                                        </p:attrNameLst>
                                      </p:cBhvr>
                                      <p:to>
                                        <p:strVal val="visible"/>
                                      </p:to>
                                    </p:set>
                                    <p:animEffect transition="in" filter="fade">
                                      <p:cBhvr>
                                        <p:cTn id="27" dur="1000"/>
                                        <p:tgtEl>
                                          <p:spTgt spid="2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8">
                                            <p:txEl>
                                              <p:pRg st="5" end="5"/>
                                            </p:txEl>
                                          </p:spTgt>
                                        </p:tgtEl>
                                        <p:attrNameLst>
                                          <p:attrName>style.visibility</p:attrName>
                                        </p:attrNameLst>
                                      </p:cBhvr>
                                      <p:to>
                                        <p:strVal val="visible"/>
                                      </p:to>
                                    </p:set>
                                    <p:animEffect transition="in" filter="fade">
                                      <p:cBhvr>
                                        <p:cTn id="32" dur="1000"/>
                                        <p:tgtEl>
                                          <p:spTgt spid="2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6" name="Shape 276"/>
          <p:cNvSpPr txBox="1">
            <a:spLocks noGrp="1"/>
          </p:cNvSpPr>
          <p:nvPr>
            <p:ph type="title"/>
          </p:nvPr>
        </p:nvSpPr>
        <p:spPr>
          <a:prstGeom prst="rect">
            <a:avLst/>
          </a:prstGeom>
        </p:spPr>
        <p:txBody>
          <a:bodyPr vert="horz" lIns="91425" tIns="91425" rIns="91425" bIns="91425" rtlCol="0" anchor="ctr" anchorCtr="0">
            <a:noAutofit/>
          </a:bodyPr>
          <a:lstStyle/>
          <a:p>
            <a:r>
              <a:rPr lang="en"/>
              <a:t>Poles</a:t>
            </a:r>
          </a:p>
        </p:txBody>
      </p:sp>
      <p:sp>
        <p:nvSpPr>
          <p:cNvPr id="275" name="Shape 275"/>
          <p:cNvSpPr txBox="1">
            <a:spLocks noGrp="1"/>
          </p:cNvSpPr>
          <p:nvPr>
            <p:ph idx="1"/>
          </p:nvPr>
        </p:nvSpPr>
        <p:spPr>
          <a:xfrm>
            <a:off x="292608" y="1417638"/>
            <a:ext cx="7571232" cy="5135562"/>
          </a:xfrm>
          <a:prstGeom prst="rect">
            <a:avLst/>
          </a:prstGeom>
        </p:spPr>
        <p:txBody>
          <a:bodyPr vert="horz" lIns="91425" tIns="91425" rIns="91425" bIns="91425" rtlCol="0" anchor="t" anchorCtr="0">
            <a:noAutofit/>
          </a:bodyPr>
          <a:lstStyle/>
          <a:p>
            <a:pPr>
              <a:buNone/>
            </a:pPr>
            <a:r>
              <a:rPr lang="en" sz="4800" dirty="0">
                <a:solidFill>
                  <a:srgbClr val="990000"/>
                </a:solidFill>
              </a:rPr>
              <a:t>Like </a:t>
            </a:r>
            <a:r>
              <a:rPr lang="en" sz="4800" dirty="0"/>
              <a:t>poles will repel or move </a:t>
            </a:r>
            <a:r>
              <a:rPr lang="en" sz="4800" dirty="0">
                <a:solidFill>
                  <a:srgbClr val="990000"/>
                </a:solidFill>
              </a:rPr>
              <a:t>away</a:t>
            </a:r>
            <a:r>
              <a:rPr lang="en" sz="4800" dirty="0"/>
              <a:t> from one another. </a:t>
            </a:r>
          </a:p>
          <a:p>
            <a:pPr>
              <a:buNone/>
            </a:pPr>
            <a:endParaRPr sz="4800" dirty="0"/>
          </a:p>
          <a:p>
            <a:pPr>
              <a:buNone/>
            </a:pPr>
            <a:r>
              <a:rPr lang="en" sz="4800" dirty="0">
                <a:solidFill>
                  <a:srgbClr val="1155CC"/>
                </a:solidFill>
              </a:rPr>
              <a:t>Opposite</a:t>
            </a:r>
            <a:r>
              <a:rPr lang="en" sz="4800" dirty="0"/>
              <a:t> poles will </a:t>
            </a:r>
            <a:r>
              <a:rPr lang="en" sz="4800" dirty="0">
                <a:solidFill>
                  <a:srgbClr val="1155CC"/>
                </a:solidFill>
              </a:rPr>
              <a:t>attract</a:t>
            </a:r>
            <a:r>
              <a:rPr lang="en" sz="4800" dirty="0"/>
              <a:t> or move towards one another. </a:t>
            </a:r>
          </a:p>
          <a:p>
            <a:pPr>
              <a:buNone/>
            </a:pPr>
            <a:endParaRPr lang="en" sz="3000" dirty="0"/>
          </a:p>
          <a:p>
            <a:pPr>
              <a:buNone/>
            </a:pPr>
            <a:r>
              <a:rPr lang="en-US" dirty="0">
                <a:hlinkClick r:id="rId3"/>
              </a:rPr>
              <a:t>https://www.brainpop.com/science/motionsforcesandtime/magnetism/</a:t>
            </a:r>
            <a:endParaRPr lang="en-US" dirty="0"/>
          </a:p>
          <a:p>
            <a:pPr>
              <a:buNone/>
            </a:pPr>
            <a:endParaRPr lang="en" sz="3000" dirty="0"/>
          </a:p>
        </p:txBody>
      </p:sp>
      <p:pic>
        <p:nvPicPr>
          <p:cNvPr id="277" name="Shape 277"/>
          <p:cNvPicPr preferRelativeResize="0"/>
          <p:nvPr/>
        </p:nvPicPr>
        <p:blipFill>
          <a:blip r:embed="rId4">
            <a:alphaModFix/>
          </a:blip>
          <a:stretch>
            <a:fillRect/>
          </a:stretch>
        </p:blipFill>
        <p:spPr>
          <a:xfrm>
            <a:off x="8318949" y="2108835"/>
            <a:ext cx="3034851" cy="3168074"/>
          </a:xfrm>
          <a:prstGeom prst="rect">
            <a:avLst/>
          </a:prstGeom>
          <a:noFill/>
          <a:ln>
            <a:noFill/>
          </a:ln>
        </p:spPr>
      </p:pic>
    </p:spTree>
    <p:extLst>
      <p:ext uri="{BB962C8B-B14F-4D97-AF65-F5344CB8AC3E}">
        <p14:creationId xmlns:p14="http://schemas.microsoft.com/office/powerpoint/2010/main" val="1821857336"/>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3" name="Shape 283"/>
          <p:cNvSpPr txBox="1">
            <a:spLocks noGrp="1"/>
          </p:cNvSpPr>
          <p:nvPr>
            <p:ph type="title"/>
          </p:nvPr>
        </p:nvSpPr>
        <p:spPr>
          <a:prstGeom prst="rect">
            <a:avLst/>
          </a:prstGeom>
        </p:spPr>
        <p:txBody>
          <a:bodyPr vert="horz" lIns="91425" tIns="91425" rIns="91425" bIns="91425" rtlCol="0" anchor="ctr" anchorCtr="0">
            <a:noAutofit/>
          </a:bodyPr>
          <a:lstStyle/>
          <a:p>
            <a:r>
              <a:rPr lang="en" dirty="0"/>
              <a:t>Compass</a:t>
            </a:r>
          </a:p>
        </p:txBody>
      </p:sp>
      <p:sp>
        <p:nvSpPr>
          <p:cNvPr id="282" name="Shape 282"/>
          <p:cNvSpPr txBox="1">
            <a:spLocks noGrp="1"/>
          </p:cNvSpPr>
          <p:nvPr>
            <p:ph sz="half" idx="1"/>
          </p:nvPr>
        </p:nvSpPr>
        <p:spPr>
          <a:xfrm>
            <a:off x="164592" y="1600201"/>
            <a:ext cx="6520536" cy="4369015"/>
          </a:xfrm>
          <a:prstGeom prst="rect">
            <a:avLst/>
          </a:prstGeom>
        </p:spPr>
        <p:txBody>
          <a:bodyPr vert="horz" lIns="91425" tIns="91425" rIns="91425" bIns="91425" rtlCol="0" anchor="t" anchorCtr="0">
            <a:noAutofit/>
          </a:bodyPr>
          <a:lstStyle/>
          <a:p>
            <a:pPr>
              <a:buNone/>
            </a:pPr>
            <a:r>
              <a:rPr lang="en" sz="4400" dirty="0"/>
              <a:t>A </a:t>
            </a:r>
            <a:r>
              <a:rPr lang="en" sz="4400" b="1" u="sng" dirty="0">
                <a:solidFill>
                  <a:srgbClr val="351C75"/>
                </a:solidFill>
              </a:rPr>
              <a:t>compass</a:t>
            </a:r>
            <a:r>
              <a:rPr lang="en" sz="4400" dirty="0"/>
              <a:t> uses the Earth’s magnetic field and magnets to help a person determine direction. The magnet’s poles will line up with the Earth’s north magnetic pole and south magnetic pole. </a:t>
            </a:r>
          </a:p>
        </p:txBody>
      </p:sp>
      <p:sp>
        <p:nvSpPr>
          <p:cNvPr id="2" name="Content Placeholder 1"/>
          <p:cNvSpPr>
            <a:spLocks noGrp="1"/>
          </p:cNvSpPr>
          <p:nvPr>
            <p:ph sz="half" idx="2"/>
          </p:nvPr>
        </p:nvSpPr>
        <p:spPr>
          <a:xfrm>
            <a:off x="7010400" y="1600201"/>
            <a:ext cx="3200400" cy="4525963"/>
          </a:xfrm>
        </p:spPr>
        <p:txBody>
          <a:bodyPr/>
          <a:lstStyle/>
          <a:p>
            <a:pPr marL="0" indent="0">
              <a:buNone/>
            </a:pPr>
            <a:endParaRPr lang="en-US" dirty="0"/>
          </a:p>
        </p:txBody>
      </p:sp>
      <p:pic>
        <p:nvPicPr>
          <p:cNvPr id="284" name="Shape 284"/>
          <p:cNvPicPr preferRelativeResize="0"/>
          <p:nvPr/>
        </p:nvPicPr>
        <p:blipFill>
          <a:blip r:embed="rId3">
            <a:alphaModFix/>
          </a:blip>
          <a:stretch>
            <a:fillRect/>
          </a:stretch>
        </p:blipFill>
        <p:spPr>
          <a:xfrm>
            <a:off x="6802272" y="1219201"/>
            <a:ext cx="3733800" cy="4124951"/>
          </a:xfrm>
          <a:prstGeom prst="rect">
            <a:avLst/>
          </a:prstGeom>
          <a:noFill/>
          <a:ln>
            <a:noFill/>
          </a:ln>
        </p:spPr>
      </p:pic>
    </p:spTree>
    <p:extLst>
      <p:ext uri="{BB962C8B-B14F-4D97-AF65-F5344CB8AC3E}">
        <p14:creationId xmlns:p14="http://schemas.microsoft.com/office/powerpoint/2010/main" val="622429316"/>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Complete Magnet </a:t>
            </a:r>
            <a:r>
              <a:rPr lang="en-US" smtClean="0"/>
              <a:t>WebQuest</a:t>
            </a:r>
            <a:endParaRPr lang="en-US"/>
          </a:p>
        </p:txBody>
      </p:sp>
      <p:sp>
        <p:nvSpPr>
          <p:cNvPr id="3" name="Content Placeholder 2"/>
          <p:cNvSpPr>
            <a:spLocks noGrp="1"/>
          </p:cNvSpPr>
          <p:nvPr>
            <p:ph sz="half" idx="1"/>
          </p:nvPr>
        </p:nvSpPr>
        <p:spPr>
          <a:xfrm>
            <a:off x="838199" y="1441342"/>
            <a:ext cx="9669651" cy="5052448"/>
          </a:xfrm>
        </p:spPr>
        <p:txBody>
          <a:bodyPr>
            <a:normAutofit/>
          </a:bodyPr>
          <a:lstStyle/>
          <a:p>
            <a:pPr marL="0" indent="0">
              <a:buNone/>
            </a:pPr>
            <a:r>
              <a:rPr lang="en-US" sz="4000" dirty="0" smtClean="0"/>
              <a:t>Log into Discovery Education</a:t>
            </a:r>
          </a:p>
          <a:p>
            <a:pPr lvl="1"/>
            <a:r>
              <a:rPr lang="en-US" sz="4000" dirty="0" smtClean="0"/>
              <a:t>Username: </a:t>
            </a:r>
            <a:r>
              <a:rPr lang="en-US" sz="4000" dirty="0" err="1" smtClean="0"/>
              <a:t>wcp</a:t>
            </a:r>
            <a:r>
              <a:rPr lang="en-US" sz="4000" dirty="0" smtClean="0"/>
              <a:t> and lunch #</a:t>
            </a:r>
            <a:br>
              <a:rPr lang="en-US" sz="4000" dirty="0" smtClean="0"/>
            </a:br>
            <a:r>
              <a:rPr lang="en-US" sz="4000" dirty="0" smtClean="0"/>
              <a:t>Password: lunch #​</a:t>
            </a:r>
          </a:p>
          <a:p>
            <a:pPr lvl="1"/>
            <a:r>
              <a:rPr lang="en-US" sz="4000" dirty="0" smtClean="0"/>
              <a:t>Complete ”Magnets" assignment </a:t>
            </a:r>
          </a:p>
          <a:p>
            <a:pPr lvl="1"/>
            <a:r>
              <a:rPr lang="en-US" sz="4000" dirty="0" smtClean="0"/>
              <a:t>Fill in all information on two worksheets</a:t>
            </a:r>
          </a:p>
          <a:p>
            <a:pPr lvl="1"/>
            <a:r>
              <a:rPr lang="en-US" sz="4000" b="1" i="1" dirty="0" smtClean="0"/>
              <a:t>Any work not completed in class must be completed by INB check on Monday</a:t>
            </a:r>
          </a:p>
          <a:p>
            <a:endParaRPr lang="en-US" dirty="0"/>
          </a:p>
        </p:txBody>
      </p:sp>
    </p:spTree>
    <p:extLst>
      <p:ext uri="{BB962C8B-B14F-4D97-AF65-F5344CB8AC3E}">
        <p14:creationId xmlns:p14="http://schemas.microsoft.com/office/powerpoint/2010/main" val="1078259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Science Thoughts 9/12</a:t>
            </a:r>
            <a:endParaRPr lang="en-US" dirty="0"/>
          </a:p>
        </p:txBody>
      </p:sp>
      <p:sp>
        <p:nvSpPr>
          <p:cNvPr id="3" name="Content Placeholder 2"/>
          <p:cNvSpPr>
            <a:spLocks noGrp="1"/>
          </p:cNvSpPr>
          <p:nvPr>
            <p:ph idx="1"/>
          </p:nvPr>
        </p:nvSpPr>
        <p:spPr>
          <a:xfrm>
            <a:off x="838199" y="1958008"/>
            <a:ext cx="10651435" cy="4899991"/>
          </a:xfrm>
        </p:spPr>
        <p:txBody>
          <a:bodyPr>
            <a:normAutofit/>
          </a:bodyPr>
          <a:lstStyle/>
          <a:p>
            <a:pPr marL="0" indent="0" algn="ctr">
              <a:buNone/>
            </a:pPr>
            <a:r>
              <a:rPr lang="en-US" sz="6000" dirty="0"/>
              <a:t>What is gravity and what 2 factors effect its strength?</a:t>
            </a:r>
          </a:p>
          <a:p>
            <a:pPr marL="0" indent="0" algn="ctr">
              <a:buNone/>
            </a:pPr>
            <a:r>
              <a:rPr lang="en-US" sz="6000" dirty="0">
                <a:solidFill>
                  <a:srgbClr val="FF0000"/>
                </a:solidFill>
              </a:rPr>
              <a:t>Gravity is the attraction between </a:t>
            </a:r>
            <a:r>
              <a:rPr lang="en-US" sz="6000" dirty="0" smtClean="0">
                <a:solidFill>
                  <a:srgbClr val="FF0000"/>
                </a:solidFill>
              </a:rPr>
              <a:t>two </a:t>
            </a:r>
            <a:r>
              <a:rPr lang="en-US" sz="6000" dirty="0">
                <a:solidFill>
                  <a:srgbClr val="FF0000"/>
                </a:solidFill>
              </a:rPr>
              <a:t>objects and effected by mass and distance.</a:t>
            </a:r>
          </a:p>
          <a:p>
            <a:pPr marL="0" indent="0" algn="ctr">
              <a:buNone/>
            </a:pPr>
            <a:endParaRPr lang="en-US" sz="7200" dirty="0"/>
          </a:p>
        </p:txBody>
      </p:sp>
    </p:spTree>
    <p:extLst>
      <p:ext uri="{BB962C8B-B14F-4D97-AF65-F5344CB8AC3E}">
        <p14:creationId xmlns:p14="http://schemas.microsoft.com/office/powerpoint/2010/main" val="184643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214" y="365125"/>
            <a:ext cx="9197164" cy="1325563"/>
          </a:xfrm>
        </p:spPr>
        <p:txBody>
          <a:bodyPr>
            <a:noAutofit/>
          </a:bodyPr>
          <a:lstStyle/>
          <a:p>
            <a:pPr lvl="0" algn="ctr"/>
            <a:r>
              <a:rPr lang="en-US" sz="4800" b="1" dirty="0"/>
              <a:t>An object that possesses mechanical energy is able to do work.</a:t>
            </a:r>
            <a:endParaRPr lang="en-US" sz="4800" dirty="0"/>
          </a:p>
        </p:txBody>
      </p:sp>
      <p:sp>
        <p:nvSpPr>
          <p:cNvPr id="3" name="Content Placeholder 2"/>
          <p:cNvSpPr>
            <a:spLocks noGrp="1"/>
          </p:cNvSpPr>
          <p:nvPr>
            <p:ph idx="1"/>
          </p:nvPr>
        </p:nvSpPr>
        <p:spPr/>
        <p:txBody>
          <a:bodyPr>
            <a:noAutofit/>
          </a:bodyPr>
          <a:lstStyle/>
          <a:p>
            <a:pPr lvl="1"/>
            <a:r>
              <a:rPr lang="en-US" sz="4400" dirty="0" smtClean="0"/>
              <a:t>Mechanical </a:t>
            </a:r>
            <a:r>
              <a:rPr lang="en-US" sz="4400" dirty="0"/>
              <a:t>energy</a:t>
            </a:r>
          </a:p>
          <a:p>
            <a:pPr lvl="2"/>
            <a:r>
              <a:rPr lang="en-US" sz="4400" dirty="0"/>
              <a:t>Possessed by an object due to its</a:t>
            </a:r>
          </a:p>
          <a:p>
            <a:pPr lvl="3"/>
            <a:r>
              <a:rPr lang="en-US" sz="4400" dirty="0" smtClean="0"/>
              <a:t>Kinetic : Motion</a:t>
            </a:r>
            <a:endParaRPr lang="en-US" sz="4400" dirty="0"/>
          </a:p>
          <a:p>
            <a:pPr lvl="3"/>
            <a:r>
              <a:rPr lang="en-US" sz="4400" dirty="0" smtClean="0"/>
              <a:t>Potential: Position</a:t>
            </a:r>
            <a:endParaRPr lang="en-US" sz="4400" dirty="0"/>
          </a:p>
          <a:p>
            <a:endParaRPr lang="en-US" sz="2400" dirty="0"/>
          </a:p>
        </p:txBody>
      </p:sp>
      <p:pic>
        <p:nvPicPr>
          <p:cNvPr id="2050" name="Picture 2" descr="http://www.mos.org/sites/dev-elvis.mos.org/files/images/main/offerings/lp/live-presentations_balance-and-motion_spinning-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18" y="4571817"/>
            <a:ext cx="3233969" cy="21972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huffpost.com/gen/1127006/thumbs/o-SHEEP-BOULDER-570.jpg?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5573" y="3434002"/>
            <a:ext cx="2402073" cy="320276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Elbow Connector 4"/>
          <p:cNvCxnSpPr/>
          <p:nvPr/>
        </p:nvCxnSpPr>
        <p:spPr>
          <a:xfrm rot="10800000" flipV="1">
            <a:off x="838200" y="3451907"/>
            <a:ext cx="1295400" cy="809847"/>
          </a:xfrm>
          <a:prstGeom prst="bentConnector3">
            <a:avLst>
              <a:gd name="adj1" fmla="val 100268"/>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18174" y="5035384"/>
            <a:ext cx="16002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976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609600" y="274637"/>
            <a:ext cx="9172800" cy="1143200"/>
          </a:xfrm>
          <a:prstGeom prst="rect">
            <a:avLst/>
          </a:prstGeom>
        </p:spPr>
        <p:txBody>
          <a:bodyPr vert="horz" lIns="121900" tIns="121900" rIns="121900" bIns="121900" rtlCol="0" anchor="b" anchorCtr="0">
            <a:noAutofit/>
          </a:bodyPr>
          <a:lstStyle/>
          <a:p>
            <a:r>
              <a:rPr lang="en"/>
              <a:t>Energy</a:t>
            </a:r>
          </a:p>
        </p:txBody>
      </p:sp>
      <p:sp>
        <p:nvSpPr>
          <p:cNvPr id="93" name="Shape 93"/>
          <p:cNvSpPr txBox="1">
            <a:spLocks noGrp="1"/>
          </p:cNvSpPr>
          <p:nvPr>
            <p:ph type="body" idx="1"/>
          </p:nvPr>
        </p:nvSpPr>
        <p:spPr>
          <a:xfrm>
            <a:off x="609600" y="1332933"/>
            <a:ext cx="10972800" cy="5107600"/>
          </a:xfrm>
          <a:prstGeom prst="rect">
            <a:avLst/>
          </a:prstGeom>
        </p:spPr>
        <p:txBody>
          <a:bodyPr vert="horz" lIns="121900" tIns="121900" rIns="121900" bIns="121900" rtlCol="0" anchor="t" anchorCtr="0">
            <a:noAutofit/>
          </a:bodyPr>
          <a:lstStyle/>
          <a:p>
            <a:pPr>
              <a:buNone/>
            </a:pPr>
            <a:r>
              <a:rPr lang="en" sz="4400" dirty="0">
                <a:solidFill>
                  <a:schemeClr val="accent1"/>
                </a:solidFill>
              </a:rPr>
              <a:t>Energy is the ability to do work.</a:t>
            </a:r>
            <a:r>
              <a:rPr lang="en" sz="4400" dirty="0"/>
              <a:t> Energy is anything that can make matter move or change. </a:t>
            </a:r>
          </a:p>
          <a:p>
            <a:pPr>
              <a:buNone/>
            </a:pPr>
            <a:endParaRPr sz="4400" dirty="0"/>
          </a:p>
          <a:p>
            <a:pPr>
              <a:buNone/>
            </a:pPr>
            <a:r>
              <a:rPr lang="en" sz="4400" dirty="0">
                <a:solidFill>
                  <a:schemeClr val="accent2"/>
                </a:solidFill>
              </a:rPr>
              <a:t>Work</a:t>
            </a:r>
            <a:r>
              <a:rPr lang="en" sz="4400" dirty="0"/>
              <a:t> is the use of force to move an object. The amount of work done depends on the </a:t>
            </a:r>
            <a:r>
              <a:rPr lang="en" sz="4400" dirty="0">
                <a:solidFill>
                  <a:schemeClr val="accent2"/>
                </a:solidFill>
              </a:rPr>
              <a:t>amount of force</a:t>
            </a:r>
            <a:r>
              <a:rPr lang="en" sz="4400" dirty="0"/>
              <a:t> exerted and the </a:t>
            </a:r>
            <a:r>
              <a:rPr lang="en" sz="4400" dirty="0">
                <a:solidFill>
                  <a:schemeClr val="accent2"/>
                </a:solidFill>
              </a:rPr>
              <a:t>distance</a:t>
            </a:r>
            <a:r>
              <a:rPr lang="en" sz="4400" dirty="0"/>
              <a:t> the object traveled. </a:t>
            </a:r>
          </a:p>
          <a:p>
            <a:pPr>
              <a:buNone/>
            </a:pPr>
            <a:endParaRPr dirty="0"/>
          </a:p>
          <a:p>
            <a:pPr>
              <a:buNone/>
            </a:pPr>
            <a:endParaRPr dirty="0"/>
          </a:p>
        </p:txBody>
      </p:sp>
    </p:spTree>
    <p:extLst>
      <p:ext uri="{BB962C8B-B14F-4D97-AF65-F5344CB8AC3E}">
        <p14:creationId xmlns:p14="http://schemas.microsoft.com/office/powerpoint/2010/main" val="90861304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1000"/>
                                        <p:tgtEl>
                                          <p:spTgt spid="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xEl>
                                              <p:pRg st="2" end="2"/>
                                            </p:txEl>
                                          </p:spTgt>
                                        </p:tgtEl>
                                        <p:attrNameLst>
                                          <p:attrName>style.visibility</p:attrName>
                                        </p:attrNameLst>
                                      </p:cBhvr>
                                      <p:to>
                                        <p:strVal val="visible"/>
                                      </p:to>
                                    </p:set>
                                    <p:animEffect transition="in" filter="fade">
                                      <p:cBhvr>
                                        <p:cTn id="12" dur="1000"/>
                                        <p:tgtEl>
                                          <p:spTgt spid="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82576"/>
            <a:ext cx="8305800" cy="1470025"/>
          </a:xfrm>
        </p:spPr>
        <p:txBody>
          <a:bodyPr>
            <a:normAutofit fontScale="90000"/>
          </a:bodyPr>
          <a:lstStyle/>
          <a:p>
            <a:r>
              <a:rPr lang="en-US" b="1" dirty="0" smtClean="0">
                <a:solidFill>
                  <a:schemeClr val="accent5">
                    <a:lumMod val="75000"/>
                  </a:schemeClr>
                </a:solidFill>
              </a:rPr>
              <a:t>What is Energy?</a:t>
            </a:r>
            <a:br>
              <a:rPr lang="en-US" b="1" dirty="0" smtClean="0">
                <a:solidFill>
                  <a:schemeClr val="accent5">
                    <a:lumMod val="75000"/>
                  </a:schemeClr>
                </a:solidFill>
              </a:rPr>
            </a:br>
            <a:endParaRPr lang="en-US" b="1" dirty="0">
              <a:solidFill>
                <a:schemeClr val="accent5">
                  <a:lumMod val="75000"/>
                </a:schemeClr>
              </a:solidFill>
            </a:endParaRPr>
          </a:p>
        </p:txBody>
      </p:sp>
      <p:sp>
        <p:nvSpPr>
          <p:cNvPr id="3" name="Subtitle 2"/>
          <p:cNvSpPr>
            <a:spLocks noGrp="1"/>
          </p:cNvSpPr>
          <p:nvPr>
            <p:ph type="subTitle" idx="1"/>
          </p:nvPr>
        </p:nvSpPr>
        <p:spPr>
          <a:xfrm>
            <a:off x="382385" y="1163782"/>
            <a:ext cx="9858895" cy="5694218"/>
          </a:xfrm>
        </p:spPr>
        <p:txBody>
          <a:bodyPr>
            <a:noAutofit/>
          </a:bodyPr>
          <a:lstStyle/>
          <a:p>
            <a:pPr marL="457200" indent="-457200" algn="l">
              <a:buFont typeface="Arial" pitchFamily="34" charset="0"/>
              <a:buChar char="•"/>
            </a:pPr>
            <a:r>
              <a:rPr lang="en-US" sz="4000" b="1" dirty="0"/>
              <a:t> </a:t>
            </a:r>
            <a:r>
              <a:rPr lang="en-US" sz="4000" dirty="0" smtClean="0"/>
              <a:t>Energy </a:t>
            </a:r>
            <a:r>
              <a:rPr lang="en-US" sz="4000" dirty="0"/>
              <a:t>can mean lots of things. It’s everywhere! </a:t>
            </a:r>
            <a:r>
              <a:rPr lang="en-US" sz="4000" dirty="0" smtClean="0"/>
              <a:t/>
            </a:r>
            <a:br>
              <a:rPr lang="en-US" sz="4000" dirty="0" smtClean="0"/>
            </a:br>
            <a:r>
              <a:rPr lang="en-US" sz="4000" dirty="0" smtClean="0"/>
              <a:t> </a:t>
            </a:r>
          </a:p>
          <a:p>
            <a:pPr marL="457200" indent="-457200" algn="l">
              <a:buFont typeface="Arial" pitchFamily="34" charset="0"/>
              <a:buChar char="•"/>
            </a:pPr>
            <a:r>
              <a:rPr lang="en-US" sz="4000" dirty="0" smtClean="0"/>
              <a:t>In </a:t>
            </a:r>
            <a:r>
              <a:rPr lang="en-US" sz="4000" dirty="0"/>
              <a:t>physics, </a:t>
            </a:r>
            <a:r>
              <a:rPr lang="en-US" sz="4000" b="1" dirty="0"/>
              <a:t>energy </a:t>
            </a:r>
            <a:r>
              <a:rPr lang="en-US" sz="4000" dirty="0"/>
              <a:t>refers to the ability to do work </a:t>
            </a:r>
            <a:r>
              <a:rPr lang="en-US" sz="4000" dirty="0" smtClean="0"/>
              <a:t>(and usually has </a:t>
            </a:r>
            <a:r>
              <a:rPr lang="en-US" sz="4000" dirty="0"/>
              <a:t>something to do with </a:t>
            </a:r>
            <a:r>
              <a:rPr lang="en-US" sz="4000" dirty="0" smtClean="0"/>
              <a:t>movement or action). </a:t>
            </a:r>
            <a:br>
              <a:rPr lang="en-US" sz="4000" dirty="0" smtClean="0"/>
            </a:br>
            <a:endParaRPr lang="en-US" sz="4000" dirty="0" smtClean="0"/>
          </a:p>
          <a:p>
            <a:pPr marL="457200" indent="-457200" algn="l">
              <a:buFont typeface="Arial" pitchFamily="34" charset="0"/>
              <a:buChar char="•"/>
            </a:pPr>
            <a:r>
              <a:rPr lang="en-US" sz="4000" b="1" dirty="0" smtClean="0"/>
              <a:t>Energy</a:t>
            </a:r>
            <a:r>
              <a:rPr lang="en-US" sz="4000" dirty="0" smtClean="0"/>
              <a:t> </a:t>
            </a:r>
            <a:r>
              <a:rPr lang="en-US" sz="4000" dirty="0"/>
              <a:t>is anything that can make matter move or change.  </a:t>
            </a:r>
          </a:p>
        </p:txBody>
      </p:sp>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5540" y="0"/>
            <a:ext cx="2505075" cy="23681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31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609600" y="274637"/>
            <a:ext cx="9172800" cy="1143200"/>
          </a:xfrm>
          <a:prstGeom prst="rect">
            <a:avLst/>
          </a:prstGeom>
        </p:spPr>
        <p:txBody>
          <a:bodyPr vert="horz" lIns="121900" tIns="121900" rIns="121900" bIns="121900" rtlCol="0" anchor="b" anchorCtr="0">
            <a:noAutofit/>
          </a:bodyPr>
          <a:lstStyle/>
          <a:p>
            <a:r>
              <a:rPr lang="en"/>
              <a:t>Energy Transformation</a:t>
            </a:r>
          </a:p>
        </p:txBody>
      </p:sp>
      <p:sp>
        <p:nvSpPr>
          <p:cNvPr id="99" name="Shape 99"/>
          <p:cNvSpPr txBox="1">
            <a:spLocks noGrp="1"/>
          </p:cNvSpPr>
          <p:nvPr>
            <p:ph type="body" idx="1"/>
          </p:nvPr>
        </p:nvSpPr>
        <p:spPr>
          <a:xfrm>
            <a:off x="609600" y="1600200"/>
            <a:ext cx="6943600" cy="4840400"/>
          </a:xfrm>
          <a:prstGeom prst="rect">
            <a:avLst/>
          </a:prstGeom>
        </p:spPr>
        <p:txBody>
          <a:bodyPr vert="horz" lIns="121900" tIns="121900" rIns="121900" bIns="121900" rtlCol="0" anchor="t" anchorCtr="0">
            <a:noAutofit/>
          </a:bodyPr>
          <a:lstStyle/>
          <a:p>
            <a:pPr>
              <a:buNone/>
            </a:pPr>
            <a:r>
              <a:rPr lang="en" sz="4400" dirty="0"/>
              <a:t>The </a:t>
            </a:r>
            <a:r>
              <a:rPr lang="en" sz="4400" dirty="0">
                <a:solidFill>
                  <a:schemeClr val="accent1"/>
                </a:solidFill>
              </a:rPr>
              <a:t>Law of Conservation of Energy</a:t>
            </a:r>
            <a:r>
              <a:rPr lang="en" sz="4400" dirty="0"/>
              <a:t> states that energy cannot be created nor destroyed. Instead, it must be transformed into another type of energy. </a:t>
            </a:r>
            <a:endParaRPr lang="en-US" sz="4400" dirty="0" smtClean="0"/>
          </a:p>
          <a:p>
            <a:pPr marL="0" indent="0">
              <a:buNone/>
            </a:pPr>
            <a:r>
              <a:rPr lang="en-US" sz="1867" dirty="0">
                <a:hlinkClick r:id="rId3"/>
              </a:rPr>
              <a:t>https://www.brainpop.com/science/energy/formsofenergy/</a:t>
            </a:r>
            <a:endParaRPr lang="en-US" sz="1867" dirty="0"/>
          </a:p>
          <a:p>
            <a:pPr marL="0" indent="0">
              <a:buNone/>
            </a:pPr>
            <a:r>
              <a:rPr lang="en-US" sz="1867" dirty="0"/>
              <a:t>1:52</a:t>
            </a:r>
          </a:p>
          <a:p>
            <a:endParaRPr lang="en-US" sz="1867" dirty="0"/>
          </a:p>
        </p:txBody>
      </p:sp>
      <p:pic>
        <p:nvPicPr>
          <p:cNvPr id="100" name="Shape 100"/>
          <p:cNvPicPr preferRelativeResize="0"/>
          <p:nvPr/>
        </p:nvPicPr>
        <p:blipFill>
          <a:blip r:embed="rId4">
            <a:alphaModFix/>
          </a:blip>
          <a:stretch>
            <a:fillRect/>
          </a:stretch>
        </p:blipFill>
        <p:spPr>
          <a:xfrm>
            <a:off x="7942639" y="1829606"/>
            <a:ext cx="3129699" cy="4381599"/>
          </a:xfrm>
          <a:prstGeom prst="rect">
            <a:avLst/>
          </a:prstGeom>
          <a:noFill/>
          <a:ln>
            <a:noFill/>
          </a:ln>
        </p:spPr>
      </p:pic>
    </p:spTree>
    <p:extLst>
      <p:ext uri="{BB962C8B-B14F-4D97-AF65-F5344CB8AC3E}">
        <p14:creationId xmlns:p14="http://schemas.microsoft.com/office/powerpoint/2010/main" val="705538053"/>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609600" y="274632"/>
            <a:ext cx="9172800" cy="1325600"/>
          </a:xfrm>
          <a:prstGeom prst="rect">
            <a:avLst/>
          </a:prstGeom>
        </p:spPr>
        <p:txBody>
          <a:bodyPr vert="horz" lIns="121900" tIns="121900" rIns="121900" bIns="121900" rtlCol="0" anchor="b" anchorCtr="0">
            <a:noAutofit/>
          </a:bodyPr>
          <a:lstStyle/>
          <a:p>
            <a:r>
              <a:rPr lang="en" sz="4267"/>
              <a:t>How does energy change as a roller coaster moves? </a:t>
            </a:r>
          </a:p>
        </p:txBody>
      </p:sp>
      <p:sp>
        <p:nvSpPr>
          <p:cNvPr id="106" name="Shape 106"/>
          <p:cNvSpPr txBox="1">
            <a:spLocks noGrp="1"/>
          </p:cNvSpPr>
          <p:nvPr>
            <p:ph type="body" idx="1"/>
          </p:nvPr>
        </p:nvSpPr>
        <p:spPr>
          <a:xfrm>
            <a:off x="609600" y="1600200"/>
            <a:ext cx="10972800" cy="4840400"/>
          </a:xfrm>
          <a:prstGeom prst="rect">
            <a:avLst/>
          </a:prstGeom>
        </p:spPr>
        <p:txBody>
          <a:bodyPr vert="horz" lIns="121900" tIns="121900" rIns="121900" bIns="121900" rtlCol="0" anchor="t" anchorCtr="0">
            <a:noAutofit/>
          </a:bodyPr>
          <a:lstStyle/>
          <a:p>
            <a:pPr>
              <a:buNone/>
            </a:pPr>
            <a:endParaRPr dirty="0"/>
          </a:p>
          <a:p>
            <a:pPr>
              <a:buNone/>
            </a:pPr>
            <a:r>
              <a:rPr lang="en" sz="4800" dirty="0">
                <a:solidFill>
                  <a:schemeClr val="accent1"/>
                </a:solidFill>
              </a:rPr>
              <a:t>Mechanical energy is changed to heat energy.</a:t>
            </a:r>
          </a:p>
          <a:p>
            <a:pPr marL="609585" indent="-304792">
              <a:buChar char="-"/>
            </a:pPr>
            <a:r>
              <a:rPr lang="en" sz="4800" dirty="0"/>
              <a:t>The energy related to movement is changed because of the friction between wheels and the track.  </a:t>
            </a:r>
          </a:p>
        </p:txBody>
      </p:sp>
    </p:spTree>
    <p:extLst>
      <p:ext uri="{BB962C8B-B14F-4D97-AF65-F5344CB8AC3E}">
        <p14:creationId xmlns:p14="http://schemas.microsoft.com/office/powerpoint/2010/main" val="202390883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xEl>
                                              <p:pRg st="1" end="1"/>
                                            </p:txEl>
                                          </p:spTgt>
                                        </p:tgtEl>
                                        <p:attrNameLst>
                                          <p:attrName>style.visibility</p:attrName>
                                        </p:attrNameLst>
                                      </p:cBhvr>
                                      <p:to>
                                        <p:strVal val="visible"/>
                                      </p:to>
                                    </p:set>
                                    <p:animEffect transition="in" filter="fade">
                                      <p:cBhvr>
                                        <p:cTn id="7" dur="1000"/>
                                        <p:tgtEl>
                                          <p:spTgt spid="10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xEl>
                                              <p:pRg st="2" end="2"/>
                                            </p:txEl>
                                          </p:spTgt>
                                        </p:tgtEl>
                                        <p:attrNameLst>
                                          <p:attrName>style.visibility</p:attrName>
                                        </p:attrNameLst>
                                      </p:cBhvr>
                                      <p:to>
                                        <p:strVal val="visible"/>
                                      </p:to>
                                    </p:set>
                                    <p:animEffect transition="in" filter="fade">
                                      <p:cBhvr>
                                        <p:cTn id="12" dur="1000"/>
                                        <p:tgtEl>
                                          <p:spTgt spid="1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Shape 205"/>
          <p:cNvSpPr txBox="1">
            <a:spLocks noGrp="1"/>
          </p:cNvSpPr>
          <p:nvPr>
            <p:ph type="title"/>
          </p:nvPr>
        </p:nvSpPr>
        <p:spPr>
          <a:xfrm>
            <a:off x="1981200" y="152400"/>
            <a:ext cx="8229600" cy="762000"/>
          </a:xfrm>
          <a:prstGeom prst="rect">
            <a:avLst/>
          </a:prstGeom>
        </p:spPr>
        <p:txBody>
          <a:bodyPr vert="horz" lIns="91425" tIns="91425" rIns="91425" bIns="91425" rtlCol="0" anchor="ctr" anchorCtr="0">
            <a:noAutofit/>
          </a:bodyPr>
          <a:lstStyle/>
          <a:p>
            <a:pPr algn="ctr"/>
            <a:r>
              <a:rPr lang="en"/>
              <a:t>Types of Friction</a:t>
            </a:r>
          </a:p>
        </p:txBody>
      </p:sp>
      <p:sp>
        <p:nvSpPr>
          <p:cNvPr id="204" name="Shape 204"/>
          <p:cNvSpPr txBox="1">
            <a:spLocks noGrp="1"/>
          </p:cNvSpPr>
          <p:nvPr>
            <p:ph idx="1"/>
          </p:nvPr>
        </p:nvSpPr>
        <p:spPr>
          <a:xfrm>
            <a:off x="195943" y="838201"/>
            <a:ext cx="11821886" cy="5867399"/>
          </a:xfrm>
          <a:prstGeom prst="rect">
            <a:avLst/>
          </a:prstGeom>
        </p:spPr>
        <p:txBody>
          <a:bodyPr vert="horz" lIns="91425" tIns="91425" rIns="91425" bIns="91425" rtlCol="0" anchor="t" anchorCtr="0">
            <a:noAutofit/>
          </a:bodyPr>
          <a:lstStyle/>
          <a:p>
            <a:pPr>
              <a:lnSpc>
                <a:spcPct val="115000"/>
              </a:lnSpc>
              <a:spcBef>
                <a:spcPts val="700"/>
              </a:spcBef>
              <a:buNone/>
            </a:pPr>
            <a:r>
              <a:rPr lang="en" sz="4000" b="1" u="sng" dirty="0">
                <a:solidFill>
                  <a:srgbClr val="38761D"/>
                </a:solidFill>
                <a:latin typeface="Arial"/>
                <a:ea typeface="Arial"/>
                <a:cs typeface="Arial"/>
                <a:sym typeface="Arial"/>
              </a:rPr>
              <a:t>Kinetic friction</a:t>
            </a:r>
            <a:r>
              <a:rPr lang="en" sz="4000" dirty="0">
                <a:latin typeface="Arial"/>
                <a:ea typeface="Arial"/>
                <a:cs typeface="Arial"/>
                <a:sym typeface="Arial"/>
              </a:rPr>
              <a:t> occurs when </a:t>
            </a:r>
            <a:r>
              <a:rPr lang="en" sz="4000" b="1" u="sng" dirty="0">
                <a:solidFill>
                  <a:srgbClr val="38761D"/>
                </a:solidFill>
                <a:latin typeface="Arial"/>
                <a:ea typeface="Arial"/>
                <a:cs typeface="Arial"/>
                <a:sym typeface="Arial"/>
              </a:rPr>
              <a:t>force</a:t>
            </a:r>
            <a:r>
              <a:rPr lang="en" sz="4000" dirty="0">
                <a:latin typeface="Arial"/>
                <a:ea typeface="Arial"/>
                <a:cs typeface="Arial"/>
                <a:sym typeface="Arial"/>
              </a:rPr>
              <a:t> is applied to an object and the object </a:t>
            </a:r>
            <a:r>
              <a:rPr lang="en" sz="4000" b="1" u="sng" dirty="0" smtClean="0">
                <a:solidFill>
                  <a:srgbClr val="38761D"/>
                </a:solidFill>
                <a:latin typeface="Arial"/>
                <a:ea typeface="Arial"/>
                <a:cs typeface="Arial"/>
                <a:sym typeface="Arial"/>
              </a:rPr>
              <a:t>moves</a:t>
            </a:r>
            <a:r>
              <a:rPr lang="en" sz="4000" dirty="0" smtClean="0">
                <a:latin typeface="Arial"/>
                <a:ea typeface="Arial"/>
                <a:cs typeface="Arial"/>
                <a:sym typeface="Arial"/>
              </a:rPr>
              <a:t>.</a:t>
            </a:r>
            <a:r>
              <a:rPr lang="en-US" sz="4000" dirty="0" smtClean="0">
                <a:latin typeface="Arial"/>
                <a:ea typeface="Arial"/>
                <a:cs typeface="Arial"/>
                <a:sym typeface="Arial"/>
              </a:rPr>
              <a:t>  </a:t>
            </a:r>
            <a:r>
              <a:rPr lang="en" sz="3600" dirty="0" smtClean="0">
                <a:latin typeface="Arial"/>
                <a:ea typeface="Arial"/>
                <a:cs typeface="Arial"/>
                <a:sym typeface="Arial"/>
              </a:rPr>
              <a:t>Examples</a:t>
            </a:r>
            <a:r>
              <a:rPr lang="en" sz="3600" dirty="0">
                <a:latin typeface="Arial"/>
                <a:ea typeface="Arial"/>
                <a:cs typeface="Arial"/>
                <a:sym typeface="Arial"/>
              </a:rPr>
              <a:t>:</a:t>
            </a:r>
          </a:p>
          <a:p>
            <a:pPr marL="914400" indent="0">
              <a:lnSpc>
                <a:spcPct val="115000"/>
              </a:lnSpc>
              <a:spcBef>
                <a:spcPts val="700"/>
              </a:spcBef>
              <a:buNone/>
            </a:pPr>
            <a:r>
              <a:rPr lang="en" sz="4000" b="1" dirty="0">
                <a:solidFill>
                  <a:srgbClr val="1155CC"/>
                </a:solidFill>
                <a:latin typeface="Arial"/>
                <a:ea typeface="Arial"/>
                <a:cs typeface="Arial"/>
                <a:sym typeface="Arial"/>
              </a:rPr>
              <a:t>Sliding Friction</a:t>
            </a:r>
            <a:r>
              <a:rPr lang="en" sz="4000" dirty="0">
                <a:solidFill>
                  <a:srgbClr val="1155CC"/>
                </a:solidFill>
                <a:latin typeface="Arial"/>
                <a:ea typeface="Arial"/>
                <a:cs typeface="Arial"/>
                <a:sym typeface="Arial"/>
              </a:rPr>
              <a:t>:</a:t>
            </a:r>
            <a:r>
              <a:rPr lang="en" sz="4000" dirty="0">
                <a:latin typeface="Arial"/>
                <a:ea typeface="Arial"/>
                <a:cs typeface="Arial"/>
                <a:sym typeface="Arial"/>
              </a:rPr>
              <a:t> pushing an object across a surface</a:t>
            </a:r>
          </a:p>
          <a:p>
            <a:pPr marL="914400" indent="0">
              <a:lnSpc>
                <a:spcPct val="115000"/>
              </a:lnSpc>
              <a:spcBef>
                <a:spcPts val="700"/>
              </a:spcBef>
              <a:buNone/>
            </a:pPr>
            <a:r>
              <a:rPr lang="en" sz="4000" b="1" dirty="0">
                <a:solidFill>
                  <a:srgbClr val="990000"/>
                </a:solidFill>
                <a:latin typeface="Arial"/>
                <a:ea typeface="Arial"/>
                <a:cs typeface="Arial"/>
                <a:sym typeface="Arial"/>
              </a:rPr>
              <a:t>Rolling Friction:</a:t>
            </a:r>
            <a:r>
              <a:rPr lang="en" sz="4000" b="1" dirty="0">
                <a:latin typeface="Arial"/>
                <a:ea typeface="Arial"/>
                <a:cs typeface="Arial"/>
                <a:sym typeface="Arial"/>
              </a:rPr>
              <a:t> </a:t>
            </a:r>
            <a:r>
              <a:rPr lang="en" sz="4000" dirty="0">
                <a:latin typeface="Arial"/>
                <a:ea typeface="Arial"/>
                <a:cs typeface="Arial"/>
                <a:sym typeface="Arial"/>
              </a:rPr>
              <a:t>between wheels and a surface</a:t>
            </a:r>
          </a:p>
          <a:p>
            <a:pPr marL="914400" indent="0">
              <a:lnSpc>
                <a:spcPct val="115000"/>
              </a:lnSpc>
              <a:spcBef>
                <a:spcPts val="700"/>
              </a:spcBef>
              <a:buClr>
                <a:schemeClr val="dk1"/>
              </a:buClr>
              <a:buSzPct val="45833"/>
              <a:buNone/>
            </a:pPr>
            <a:r>
              <a:rPr lang="en" sz="4000" b="1" dirty="0">
                <a:solidFill>
                  <a:srgbClr val="351C75"/>
                </a:solidFill>
                <a:latin typeface="Arial"/>
                <a:ea typeface="Arial"/>
                <a:cs typeface="Arial"/>
                <a:sym typeface="Arial"/>
              </a:rPr>
              <a:t>Fluid Friction:</a:t>
            </a:r>
            <a:r>
              <a:rPr lang="en" sz="4000" b="1" dirty="0">
                <a:latin typeface="Arial"/>
                <a:ea typeface="Arial"/>
                <a:cs typeface="Arial"/>
                <a:sym typeface="Arial"/>
              </a:rPr>
              <a:t> </a:t>
            </a:r>
            <a:r>
              <a:rPr lang="en" sz="4000" dirty="0">
                <a:latin typeface="Arial"/>
                <a:ea typeface="Arial"/>
                <a:cs typeface="Arial"/>
                <a:sym typeface="Arial"/>
              </a:rPr>
              <a:t>opposes the motion of objects traveling through a fluid (air or water)</a:t>
            </a:r>
          </a:p>
          <a:p>
            <a:pPr>
              <a:buNone/>
            </a:pPr>
            <a:endParaRPr dirty="0"/>
          </a:p>
        </p:txBody>
      </p:sp>
    </p:spTree>
    <p:extLst>
      <p:ext uri="{BB962C8B-B14F-4D97-AF65-F5344CB8AC3E}">
        <p14:creationId xmlns:p14="http://schemas.microsoft.com/office/powerpoint/2010/main" val="124879944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xEl>
                                              <p:pRg st="1" end="1"/>
                                            </p:txEl>
                                          </p:spTgt>
                                        </p:tgtEl>
                                        <p:attrNameLst>
                                          <p:attrName>style.visibility</p:attrName>
                                        </p:attrNameLst>
                                      </p:cBhvr>
                                      <p:to>
                                        <p:strVal val="visible"/>
                                      </p:to>
                                    </p:set>
                                    <p:animEffect transition="in" filter="fade">
                                      <p:cBhvr>
                                        <p:cTn id="7" dur="1000"/>
                                        <p:tgtEl>
                                          <p:spTgt spid="20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
                                            <p:txEl>
                                              <p:pRg st="2" end="2"/>
                                            </p:txEl>
                                          </p:spTgt>
                                        </p:tgtEl>
                                        <p:attrNameLst>
                                          <p:attrName>style.visibility</p:attrName>
                                        </p:attrNameLst>
                                      </p:cBhvr>
                                      <p:to>
                                        <p:strVal val="visible"/>
                                      </p:to>
                                    </p:set>
                                    <p:animEffect transition="in" filter="fade">
                                      <p:cBhvr>
                                        <p:cTn id="12" dur="1000"/>
                                        <p:tgtEl>
                                          <p:spTgt spid="20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
                                            <p:txEl>
                                              <p:pRg st="3" end="3"/>
                                            </p:txEl>
                                          </p:spTgt>
                                        </p:tgtEl>
                                        <p:attrNameLst>
                                          <p:attrName>style.visibility</p:attrName>
                                        </p:attrNameLst>
                                      </p:cBhvr>
                                      <p:to>
                                        <p:strVal val="visible"/>
                                      </p:to>
                                    </p:set>
                                    <p:animEffect transition="in" filter="fade">
                                      <p:cBhvr>
                                        <p:cTn id="17" dur="1000"/>
                                        <p:tgtEl>
                                          <p:spTgt spid="2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609600" y="4"/>
            <a:ext cx="9172800" cy="1143200"/>
          </a:xfrm>
          <a:prstGeom prst="rect">
            <a:avLst/>
          </a:prstGeom>
        </p:spPr>
        <p:txBody>
          <a:bodyPr vert="horz" lIns="121900" tIns="121900" rIns="121900" bIns="121900" rtlCol="0" anchor="b" anchorCtr="0">
            <a:noAutofit/>
          </a:bodyPr>
          <a:lstStyle/>
          <a:p>
            <a:r>
              <a:rPr lang="en" sz="3200"/>
              <a:t>How does energy change as a roller coaster moves? </a:t>
            </a:r>
          </a:p>
        </p:txBody>
      </p:sp>
      <p:sp>
        <p:nvSpPr>
          <p:cNvPr id="112" name="Shape 112"/>
          <p:cNvSpPr txBox="1">
            <a:spLocks noGrp="1"/>
          </p:cNvSpPr>
          <p:nvPr>
            <p:ph type="body" idx="1"/>
          </p:nvPr>
        </p:nvSpPr>
        <p:spPr>
          <a:xfrm>
            <a:off x="255181" y="1143204"/>
            <a:ext cx="11270512" cy="5882963"/>
          </a:xfrm>
          <a:prstGeom prst="rect">
            <a:avLst/>
          </a:prstGeom>
        </p:spPr>
        <p:txBody>
          <a:bodyPr vert="horz" lIns="121900" tIns="121900" rIns="121900" bIns="121900" rtlCol="0" anchor="t" anchorCtr="0">
            <a:noAutofit/>
          </a:bodyPr>
          <a:lstStyle/>
          <a:p>
            <a:pPr marL="609585" indent="-491054">
              <a:lnSpc>
                <a:spcPct val="115000"/>
              </a:lnSpc>
              <a:buSzPct val="100000"/>
              <a:buChar char="●"/>
            </a:pPr>
            <a:r>
              <a:rPr lang="en" sz="3200" dirty="0"/>
              <a:t>As the ride continues, the coaster has less and less mechanical energy. </a:t>
            </a:r>
          </a:p>
          <a:p>
            <a:pPr marL="609585" indent="-491054">
              <a:lnSpc>
                <a:spcPct val="115000"/>
              </a:lnSpc>
              <a:buSzPct val="100000"/>
              <a:buChar char="●"/>
            </a:pPr>
            <a:r>
              <a:rPr lang="en" sz="3200" dirty="0"/>
              <a:t>The engineers who design roller coasters use math to figure out how much mechanical energy is converted throughout the ride.  They make each hill that follows smaller to compensate for this decrease in mechanical energy. </a:t>
            </a:r>
          </a:p>
          <a:p>
            <a:pPr marL="609585" indent="-491054">
              <a:lnSpc>
                <a:spcPct val="115000"/>
              </a:lnSpc>
              <a:buSzPct val="100000"/>
              <a:buChar char="●"/>
            </a:pPr>
            <a:r>
              <a:rPr lang="en" sz="3200" dirty="0"/>
              <a:t>Eventually the roller coaster changes </a:t>
            </a:r>
          </a:p>
          <a:p>
            <a:pPr indent="609585">
              <a:lnSpc>
                <a:spcPct val="115000"/>
              </a:lnSpc>
              <a:buNone/>
            </a:pPr>
            <a:r>
              <a:rPr lang="en" sz="3200" dirty="0"/>
              <a:t>most of its mechanical energy and is </a:t>
            </a:r>
          </a:p>
          <a:p>
            <a:pPr indent="609585">
              <a:lnSpc>
                <a:spcPct val="115000"/>
              </a:lnSpc>
              <a:buNone/>
            </a:pPr>
            <a:r>
              <a:rPr lang="en" sz="3200" dirty="0"/>
              <a:t>able to come to a safe stop. </a:t>
            </a:r>
          </a:p>
          <a:p>
            <a:pPr>
              <a:buNone/>
            </a:pPr>
            <a:endParaRPr dirty="0"/>
          </a:p>
        </p:txBody>
      </p:sp>
      <p:pic>
        <p:nvPicPr>
          <p:cNvPr id="113" name="Shape 113"/>
          <p:cNvPicPr preferRelativeResize="0"/>
          <p:nvPr/>
        </p:nvPicPr>
        <p:blipFill>
          <a:blip r:embed="rId3">
            <a:alphaModFix/>
          </a:blip>
          <a:stretch>
            <a:fillRect/>
          </a:stretch>
        </p:blipFill>
        <p:spPr>
          <a:xfrm>
            <a:off x="7549116" y="4243367"/>
            <a:ext cx="4642886" cy="2614632"/>
          </a:xfrm>
          <a:prstGeom prst="rect">
            <a:avLst/>
          </a:prstGeom>
          <a:noFill/>
          <a:ln>
            <a:noFill/>
          </a:ln>
        </p:spPr>
      </p:pic>
    </p:spTree>
    <p:extLst>
      <p:ext uri="{BB962C8B-B14F-4D97-AF65-F5344CB8AC3E}">
        <p14:creationId xmlns:p14="http://schemas.microsoft.com/office/powerpoint/2010/main" val="18353158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Effect transition="in" filter="fade">
                                      <p:cBhvr>
                                        <p:cTn id="7" dur="1000"/>
                                        <p:tgtEl>
                                          <p:spTgt spid="1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xEl>
                                              <p:pRg st="1" end="1"/>
                                            </p:txEl>
                                          </p:spTgt>
                                        </p:tgtEl>
                                        <p:attrNameLst>
                                          <p:attrName>style.visibility</p:attrName>
                                        </p:attrNameLst>
                                      </p:cBhvr>
                                      <p:to>
                                        <p:strVal val="visible"/>
                                      </p:to>
                                    </p:set>
                                    <p:animEffect transition="in" filter="fade">
                                      <p:cBhvr>
                                        <p:cTn id="12" dur="1000"/>
                                        <p:tgtEl>
                                          <p:spTgt spid="1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xEl>
                                              <p:pRg st="2" end="2"/>
                                            </p:txEl>
                                          </p:spTgt>
                                        </p:tgtEl>
                                        <p:attrNameLst>
                                          <p:attrName>style.visibility</p:attrName>
                                        </p:attrNameLst>
                                      </p:cBhvr>
                                      <p:to>
                                        <p:strVal val="visible"/>
                                      </p:to>
                                    </p:set>
                                    <p:animEffect transition="in" filter="fade">
                                      <p:cBhvr>
                                        <p:cTn id="17" dur="1000"/>
                                        <p:tgtEl>
                                          <p:spTgt spid="1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609600" y="274637"/>
            <a:ext cx="9172800" cy="1143200"/>
          </a:xfrm>
          <a:prstGeom prst="rect">
            <a:avLst/>
          </a:prstGeom>
        </p:spPr>
        <p:txBody>
          <a:bodyPr vert="horz" lIns="121900" tIns="121900" rIns="121900" bIns="121900" rtlCol="0" anchor="b" anchorCtr="0">
            <a:noAutofit/>
          </a:bodyPr>
          <a:lstStyle/>
          <a:p>
            <a:r>
              <a:rPr lang="en"/>
              <a:t>Mechanical Energy</a:t>
            </a:r>
          </a:p>
        </p:txBody>
      </p:sp>
      <p:sp>
        <p:nvSpPr>
          <p:cNvPr id="119" name="Shape 119"/>
          <p:cNvSpPr txBox="1">
            <a:spLocks noGrp="1"/>
          </p:cNvSpPr>
          <p:nvPr>
            <p:ph type="body" idx="1"/>
          </p:nvPr>
        </p:nvSpPr>
        <p:spPr>
          <a:xfrm>
            <a:off x="609600" y="1600200"/>
            <a:ext cx="10972800" cy="4840400"/>
          </a:xfrm>
          <a:prstGeom prst="rect">
            <a:avLst/>
          </a:prstGeom>
        </p:spPr>
        <p:txBody>
          <a:bodyPr vert="horz" lIns="121900" tIns="121900" rIns="121900" bIns="121900" rtlCol="0" anchor="t" anchorCtr="0">
            <a:noAutofit/>
          </a:bodyPr>
          <a:lstStyle/>
          <a:p>
            <a:pPr>
              <a:buNone/>
            </a:pPr>
            <a:r>
              <a:rPr lang="en" sz="4800" dirty="0"/>
              <a:t>Mechanical energy is the energy that an object has because of its motion or position. </a:t>
            </a:r>
          </a:p>
          <a:p>
            <a:pPr>
              <a:buNone/>
            </a:pPr>
            <a:endParaRPr sz="4800" dirty="0"/>
          </a:p>
          <a:p>
            <a:pPr>
              <a:buNone/>
            </a:pPr>
            <a:r>
              <a:rPr lang="en" sz="4800" dirty="0"/>
              <a:t>Mechanical energy is either </a:t>
            </a:r>
            <a:r>
              <a:rPr lang="en" sz="4800" dirty="0">
                <a:solidFill>
                  <a:srgbClr val="FFC000"/>
                </a:solidFill>
              </a:rPr>
              <a:t>kinetic</a:t>
            </a:r>
            <a:r>
              <a:rPr lang="en" sz="4800" dirty="0"/>
              <a:t> or </a:t>
            </a:r>
            <a:r>
              <a:rPr lang="en" sz="4800" dirty="0">
                <a:solidFill>
                  <a:srgbClr val="FFC000"/>
                </a:solidFill>
              </a:rPr>
              <a:t>potential</a:t>
            </a:r>
            <a:r>
              <a:rPr lang="en" sz="4800" dirty="0"/>
              <a:t>. </a:t>
            </a:r>
          </a:p>
        </p:txBody>
      </p:sp>
    </p:spTree>
    <p:extLst>
      <p:ext uri="{BB962C8B-B14F-4D97-AF65-F5344CB8AC3E}">
        <p14:creationId xmlns:p14="http://schemas.microsoft.com/office/powerpoint/2010/main" val="1800683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Effect transition="in" filter="fade">
                                      <p:cBhvr>
                                        <p:cTn id="7" dur="1000"/>
                                        <p:tgtEl>
                                          <p:spTgt spid="1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xEl>
                                              <p:pRg st="2" end="2"/>
                                            </p:txEl>
                                          </p:spTgt>
                                        </p:tgtEl>
                                        <p:attrNameLst>
                                          <p:attrName>style.visibility</p:attrName>
                                        </p:attrNameLst>
                                      </p:cBhvr>
                                      <p:to>
                                        <p:strVal val="visible"/>
                                      </p:to>
                                    </p:set>
                                    <p:animEffect transition="in" filter="fade">
                                      <p:cBhvr>
                                        <p:cTn id="12" dur="1000"/>
                                        <p:tgtEl>
                                          <p:spTgt spid="1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609600" y="274637"/>
            <a:ext cx="10566400" cy="1427163"/>
          </a:xfrm>
          <a:prstGeom prst="rect">
            <a:avLst/>
          </a:prstGeom>
        </p:spPr>
        <p:txBody>
          <a:bodyPr vert="horz" lIns="121900" tIns="121900" rIns="121900" bIns="121900" rtlCol="0" anchor="b" anchorCtr="0">
            <a:noAutofit/>
          </a:bodyPr>
          <a:lstStyle/>
          <a:p>
            <a:r>
              <a:rPr lang="en" dirty="0">
                <a:solidFill>
                  <a:schemeClr val="accent2"/>
                </a:solidFill>
              </a:rPr>
              <a:t>Potential </a:t>
            </a:r>
            <a:r>
              <a:rPr lang="en" dirty="0" smtClean="0">
                <a:solidFill>
                  <a:schemeClr val="accent2"/>
                </a:solidFill>
              </a:rPr>
              <a:t>Energy</a:t>
            </a:r>
            <a:r>
              <a:rPr lang="en-US" dirty="0" smtClean="0">
                <a:solidFill>
                  <a:schemeClr val="accent2"/>
                </a:solidFill>
              </a:rPr>
              <a:t/>
            </a:r>
            <a:br>
              <a:rPr lang="en-US" dirty="0" smtClean="0">
                <a:solidFill>
                  <a:schemeClr val="accent2"/>
                </a:solidFill>
              </a:rPr>
            </a:br>
            <a:r>
              <a:rPr lang="en-US" sz="1600" dirty="0">
                <a:solidFill>
                  <a:schemeClr val="accent2"/>
                </a:solidFill>
              </a:rPr>
              <a:t>https://</a:t>
            </a:r>
            <a:r>
              <a:rPr lang="en-US" sz="1600" dirty="0" err="1">
                <a:solidFill>
                  <a:schemeClr val="accent2"/>
                </a:solidFill>
              </a:rPr>
              <a:t>www.brainpop.com</a:t>
            </a:r>
            <a:r>
              <a:rPr lang="en-US" sz="1600" dirty="0">
                <a:solidFill>
                  <a:schemeClr val="accent2"/>
                </a:solidFill>
              </a:rPr>
              <a:t>/science/energy/</a:t>
            </a:r>
            <a:r>
              <a:rPr lang="en-US" sz="1600" dirty="0" err="1">
                <a:solidFill>
                  <a:schemeClr val="accent2"/>
                </a:solidFill>
              </a:rPr>
              <a:t>potentialenergy</a:t>
            </a:r>
            <a:r>
              <a:rPr lang="en-US" sz="1600" dirty="0">
                <a:solidFill>
                  <a:schemeClr val="accent2"/>
                </a:solidFill>
              </a:rPr>
              <a:t>/</a:t>
            </a:r>
            <a:br>
              <a:rPr lang="en-US" sz="1600" dirty="0">
                <a:solidFill>
                  <a:schemeClr val="accent2"/>
                </a:solidFill>
              </a:rPr>
            </a:br>
            <a:r>
              <a:rPr lang="en-US" sz="1600" dirty="0">
                <a:solidFill>
                  <a:schemeClr val="accent2"/>
                </a:solidFill>
              </a:rPr>
              <a:t>2:06</a:t>
            </a:r>
            <a:endParaRPr lang="en" sz="1600" dirty="0">
              <a:solidFill>
                <a:schemeClr val="accent2"/>
              </a:solidFill>
            </a:endParaRPr>
          </a:p>
        </p:txBody>
      </p:sp>
      <p:sp>
        <p:nvSpPr>
          <p:cNvPr id="125" name="Shape 125"/>
          <p:cNvSpPr txBox="1">
            <a:spLocks noGrp="1"/>
          </p:cNvSpPr>
          <p:nvPr>
            <p:ph type="body" idx="1"/>
          </p:nvPr>
        </p:nvSpPr>
        <p:spPr>
          <a:xfrm>
            <a:off x="101600" y="1701800"/>
            <a:ext cx="6299200" cy="4738832"/>
          </a:xfrm>
          <a:prstGeom prst="rect">
            <a:avLst/>
          </a:prstGeom>
        </p:spPr>
        <p:txBody>
          <a:bodyPr vert="horz" lIns="121900" tIns="121900" rIns="121900" bIns="121900" rtlCol="0" anchor="t" anchorCtr="0">
            <a:noAutofit/>
          </a:bodyPr>
          <a:lstStyle/>
          <a:p>
            <a:pPr>
              <a:buNone/>
            </a:pPr>
            <a:r>
              <a:rPr lang="en" sz="4400" dirty="0"/>
              <a:t>Stored energy</a:t>
            </a:r>
          </a:p>
          <a:p>
            <a:pPr marL="609585" indent="-304792">
              <a:buChar char="-"/>
            </a:pPr>
            <a:r>
              <a:rPr lang="en" sz="4400" dirty="0"/>
              <a:t>It is the energy that an object has because of its position or condition.</a:t>
            </a:r>
          </a:p>
          <a:p>
            <a:pPr marL="609585" indent="-304792">
              <a:buChar char="-"/>
            </a:pPr>
            <a:r>
              <a:rPr lang="en" sz="4400" dirty="0"/>
              <a:t>It can be changed to </a:t>
            </a:r>
            <a:r>
              <a:rPr lang="en" sz="4400" dirty="0">
                <a:solidFill>
                  <a:schemeClr val="accent1"/>
                </a:solidFill>
              </a:rPr>
              <a:t>kinetic energy</a:t>
            </a:r>
            <a:r>
              <a:rPr lang="en" sz="4400" dirty="0"/>
              <a:t>.</a:t>
            </a:r>
          </a:p>
        </p:txBody>
      </p:sp>
      <p:pic>
        <p:nvPicPr>
          <p:cNvPr id="126" name="Shape 126"/>
          <p:cNvPicPr preferRelativeResize="0"/>
          <p:nvPr/>
        </p:nvPicPr>
        <p:blipFill>
          <a:blip r:embed="rId3">
            <a:alphaModFix/>
          </a:blip>
          <a:stretch>
            <a:fillRect/>
          </a:stretch>
        </p:blipFill>
        <p:spPr>
          <a:xfrm>
            <a:off x="6574478" y="2286000"/>
            <a:ext cx="5007932" cy="3971048"/>
          </a:xfrm>
          <a:prstGeom prst="rect">
            <a:avLst/>
          </a:prstGeom>
          <a:noFill/>
          <a:ln>
            <a:noFill/>
          </a:ln>
        </p:spPr>
      </p:pic>
    </p:spTree>
    <p:extLst>
      <p:ext uri="{BB962C8B-B14F-4D97-AF65-F5344CB8AC3E}">
        <p14:creationId xmlns:p14="http://schemas.microsoft.com/office/powerpoint/2010/main" val="126630670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10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xEl>
                                              <p:pRg st="1" end="1"/>
                                            </p:txEl>
                                          </p:spTgt>
                                        </p:tgtEl>
                                        <p:attrNameLst>
                                          <p:attrName>style.visibility</p:attrName>
                                        </p:attrNameLst>
                                      </p:cBhvr>
                                      <p:to>
                                        <p:strVal val="visible"/>
                                      </p:to>
                                    </p:set>
                                    <p:animEffect transition="in" filter="fade">
                                      <p:cBhvr>
                                        <p:cTn id="12" dur="1000"/>
                                        <p:tgtEl>
                                          <p:spTgt spid="1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
                                            <p:txEl>
                                              <p:pRg st="2" end="2"/>
                                            </p:txEl>
                                          </p:spTgt>
                                        </p:tgtEl>
                                        <p:attrNameLst>
                                          <p:attrName>style.visibility</p:attrName>
                                        </p:attrNameLst>
                                      </p:cBhvr>
                                      <p:to>
                                        <p:strVal val="visible"/>
                                      </p:to>
                                    </p:set>
                                    <p:animEffect transition="in" filter="fade">
                                      <p:cBhvr>
                                        <p:cTn id="17" dur="1000"/>
                                        <p:tgtEl>
                                          <p:spTgt spid="1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609600" y="274637"/>
            <a:ext cx="9172800" cy="1143200"/>
          </a:xfrm>
          <a:prstGeom prst="rect">
            <a:avLst/>
          </a:prstGeom>
        </p:spPr>
        <p:txBody>
          <a:bodyPr vert="horz" lIns="121900" tIns="121900" rIns="121900" bIns="121900" rtlCol="0" anchor="b" anchorCtr="0">
            <a:noAutofit/>
          </a:bodyPr>
          <a:lstStyle/>
          <a:p>
            <a:r>
              <a:rPr lang="en"/>
              <a:t>Examples of Potential Energy</a:t>
            </a:r>
          </a:p>
        </p:txBody>
      </p:sp>
      <p:sp>
        <p:nvSpPr>
          <p:cNvPr id="132" name="Shape 132"/>
          <p:cNvSpPr txBox="1">
            <a:spLocks noGrp="1"/>
          </p:cNvSpPr>
          <p:nvPr>
            <p:ph type="body" idx="1"/>
          </p:nvPr>
        </p:nvSpPr>
        <p:spPr>
          <a:xfrm>
            <a:off x="609600" y="1417833"/>
            <a:ext cx="10972800" cy="4840400"/>
          </a:xfrm>
          <a:prstGeom prst="rect">
            <a:avLst/>
          </a:prstGeom>
        </p:spPr>
        <p:txBody>
          <a:bodyPr vert="horz" lIns="121900" tIns="121900" rIns="121900" bIns="121900" rtlCol="0" anchor="t" anchorCtr="0">
            <a:noAutofit/>
          </a:bodyPr>
          <a:lstStyle/>
          <a:p>
            <a:pPr marL="609585" indent="-304792">
              <a:buChar char="-"/>
            </a:pPr>
            <a:r>
              <a:rPr lang="en" sz="4400" dirty="0"/>
              <a:t>A </a:t>
            </a:r>
            <a:r>
              <a:rPr lang="en" sz="4400" dirty="0">
                <a:solidFill>
                  <a:schemeClr val="accent2"/>
                </a:solidFill>
              </a:rPr>
              <a:t>roller coaster</a:t>
            </a:r>
            <a:r>
              <a:rPr lang="en" sz="4400" dirty="0"/>
              <a:t> on the top of a hill has the potential to move due to gravity. The higher the hill the greater the potential energy.</a:t>
            </a:r>
          </a:p>
          <a:p>
            <a:pPr marL="609585" indent="-304792">
              <a:buChar char="-"/>
            </a:pPr>
            <a:r>
              <a:rPr lang="en" sz="4400" dirty="0">
                <a:solidFill>
                  <a:schemeClr val="accent2"/>
                </a:solidFill>
              </a:rPr>
              <a:t>Gasoline</a:t>
            </a:r>
            <a:r>
              <a:rPr lang="en" sz="4400" dirty="0"/>
              <a:t> that is stored in a car has the potential to move the car. </a:t>
            </a:r>
          </a:p>
          <a:p>
            <a:pPr marL="609585" indent="-304792">
              <a:buChar char="-"/>
            </a:pPr>
            <a:r>
              <a:rPr lang="en" sz="4400" dirty="0">
                <a:solidFill>
                  <a:schemeClr val="accent2"/>
                </a:solidFill>
              </a:rPr>
              <a:t>Nutrients</a:t>
            </a:r>
            <a:r>
              <a:rPr lang="en" sz="4400" dirty="0"/>
              <a:t> in food has the potential to move your body. </a:t>
            </a:r>
          </a:p>
        </p:txBody>
      </p:sp>
    </p:spTree>
    <p:extLst>
      <p:ext uri="{BB962C8B-B14F-4D97-AF65-F5344CB8AC3E}">
        <p14:creationId xmlns:p14="http://schemas.microsoft.com/office/powerpoint/2010/main" val="205089654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Effect transition="in" filter="fade">
                                      <p:cBhvr>
                                        <p:cTn id="7" dur="1000"/>
                                        <p:tgtEl>
                                          <p:spTgt spid="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xEl>
                                              <p:pRg st="1" end="1"/>
                                            </p:txEl>
                                          </p:spTgt>
                                        </p:tgtEl>
                                        <p:attrNameLst>
                                          <p:attrName>style.visibility</p:attrName>
                                        </p:attrNameLst>
                                      </p:cBhvr>
                                      <p:to>
                                        <p:strVal val="visible"/>
                                      </p:to>
                                    </p:set>
                                    <p:animEffect transition="in" filter="fade">
                                      <p:cBhvr>
                                        <p:cTn id="12" dur="1000"/>
                                        <p:tgtEl>
                                          <p:spTgt spid="1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2">
                                            <p:txEl>
                                              <p:pRg st="2" end="2"/>
                                            </p:txEl>
                                          </p:spTgt>
                                        </p:tgtEl>
                                        <p:attrNameLst>
                                          <p:attrName>style.visibility</p:attrName>
                                        </p:attrNameLst>
                                      </p:cBhvr>
                                      <p:to>
                                        <p:strVal val="visible"/>
                                      </p:to>
                                    </p:set>
                                    <p:animEffect transition="in" filter="fade">
                                      <p:cBhvr>
                                        <p:cTn id="17" dur="1000"/>
                                        <p:tgtEl>
                                          <p:spTgt spid="1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609600" y="218603"/>
            <a:ext cx="7055067" cy="1381596"/>
          </a:xfrm>
          <a:prstGeom prst="rect">
            <a:avLst/>
          </a:prstGeom>
        </p:spPr>
        <p:txBody>
          <a:bodyPr vert="horz" lIns="121900" tIns="121900" rIns="121900" bIns="121900" rtlCol="0" anchor="b" anchorCtr="0">
            <a:noAutofit/>
          </a:bodyPr>
          <a:lstStyle/>
          <a:p>
            <a:r>
              <a:rPr lang="en" dirty="0">
                <a:solidFill>
                  <a:schemeClr val="accent1"/>
                </a:solidFill>
              </a:rPr>
              <a:t>Kinetic </a:t>
            </a:r>
            <a:r>
              <a:rPr lang="en" dirty="0" smtClean="0">
                <a:solidFill>
                  <a:schemeClr val="accent1"/>
                </a:solidFill>
              </a:rPr>
              <a:t>Energy</a:t>
            </a:r>
            <a:r>
              <a:rPr lang="en-US" dirty="0">
                <a:solidFill>
                  <a:schemeClr val="accent1"/>
                </a:solidFill>
              </a:rPr>
              <a:t> </a:t>
            </a:r>
            <a:r>
              <a:rPr lang="en-US" sz="1333" dirty="0">
                <a:solidFill>
                  <a:schemeClr val="accent1"/>
                </a:solidFill>
              </a:rPr>
              <a:t>https://</a:t>
            </a:r>
            <a:r>
              <a:rPr lang="en-US" sz="1333" dirty="0" err="1">
                <a:solidFill>
                  <a:schemeClr val="accent1"/>
                </a:solidFill>
              </a:rPr>
              <a:t>www.brainpop.com</a:t>
            </a:r>
            <a:r>
              <a:rPr lang="en-US" sz="1333" dirty="0">
                <a:solidFill>
                  <a:schemeClr val="accent1"/>
                </a:solidFill>
              </a:rPr>
              <a:t>/science/energy/</a:t>
            </a:r>
            <a:r>
              <a:rPr lang="en-US" sz="1333" dirty="0" err="1">
                <a:solidFill>
                  <a:schemeClr val="accent1"/>
                </a:solidFill>
              </a:rPr>
              <a:t>kineticenergy</a:t>
            </a:r>
            <a:r>
              <a:rPr lang="en-US" sz="1333" dirty="0">
                <a:solidFill>
                  <a:schemeClr val="accent1"/>
                </a:solidFill>
              </a:rPr>
              <a:t>/</a:t>
            </a:r>
            <a:br>
              <a:rPr lang="en-US" sz="1333" dirty="0">
                <a:solidFill>
                  <a:schemeClr val="accent1"/>
                </a:solidFill>
              </a:rPr>
            </a:br>
            <a:r>
              <a:rPr lang="en-US" sz="1333" dirty="0">
                <a:solidFill>
                  <a:schemeClr val="accent1"/>
                </a:solidFill>
              </a:rPr>
              <a:t>2:28</a:t>
            </a:r>
            <a:endParaRPr lang="en" sz="1333" dirty="0">
              <a:solidFill>
                <a:schemeClr val="accent1"/>
              </a:solidFill>
            </a:endParaRPr>
          </a:p>
        </p:txBody>
      </p:sp>
      <p:sp>
        <p:nvSpPr>
          <p:cNvPr id="138" name="Shape 138"/>
          <p:cNvSpPr txBox="1">
            <a:spLocks noGrp="1"/>
          </p:cNvSpPr>
          <p:nvPr>
            <p:ph type="body" idx="1"/>
          </p:nvPr>
        </p:nvSpPr>
        <p:spPr>
          <a:xfrm>
            <a:off x="609600" y="1600200"/>
            <a:ext cx="6873600" cy="4840400"/>
          </a:xfrm>
          <a:prstGeom prst="rect">
            <a:avLst/>
          </a:prstGeom>
        </p:spPr>
        <p:txBody>
          <a:bodyPr vert="horz" lIns="121900" tIns="121900" rIns="121900" bIns="121900" rtlCol="0" anchor="t" anchorCtr="0">
            <a:noAutofit/>
          </a:bodyPr>
          <a:lstStyle/>
          <a:p>
            <a:pPr>
              <a:lnSpc>
                <a:spcPct val="115000"/>
              </a:lnSpc>
              <a:buNone/>
            </a:pPr>
            <a:r>
              <a:rPr lang="en" sz="4000" dirty="0"/>
              <a:t>The energy an object has because of its motion.</a:t>
            </a:r>
          </a:p>
          <a:p>
            <a:pPr>
              <a:lnSpc>
                <a:spcPct val="115000"/>
              </a:lnSpc>
              <a:buClr>
                <a:schemeClr val="dk1"/>
              </a:buClr>
              <a:buNone/>
            </a:pPr>
            <a:endParaRPr sz="4000" dirty="0"/>
          </a:p>
          <a:p>
            <a:pPr>
              <a:lnSpc>
                <a:spcPct val="115000"/>
              </a:lnSpc>
              <a:buClr>
                <a:schemeClr val="dk1"/>
              </a:buClr>
              <a:buSzPct val="36666"/>
              <a:buNone/>
            </a:pPr>
            <a:r>
              <a:rPr lang="en" sz="4000" dirty="0" smtClean="0"/>
              <a:t>The </a:t>
            </a:r>
            <a:r>
              <a:rPr lang="en" sz="4000" dirty="0"/>
              <a:t>amount of kinetic energy an object has is influenced by its </a:t>
            </a:r>
            <a:r>
              <a:rPr lang="en" sz="4000" b="1" u="sng" dirty="0"/>
              <a:t>mass</a:t>
            </a:r>
            <a:r>
              <a:rPr lang="en" sz="4000" dirty="0"/>
              <a:t> and </a:t>
            </a:r>
            <a:r>
              <a:rPr lang="en" sz="4000" b="1" u="sng" dirty="0"/>
              <a:t>speed</a:t>
            </a:r>
            <a:r>
              <a:rPr lang="en" sz="4000" dirty="0"/>
              <a:t>.</a:t>
            </a:r>
          </a:p>
          <a:p>
            <a:pPr>
              <a:buNone/>
            </a:pPr>
            <a:endParaRPr dirty="0"/>
          </a:p>
        </p:txBody>
      </p:sp>
      <p:pic>
        <p:nvPicPr>
          <p:cNvPr id="139" name="Shape 139"/>
          <p:cNvPicPr preferRelativeResize="0"/>
          <p:nvPr/>
        </p:nvPicPr>
        <p:blipFill>
          <a:blip r:embed="rId3">
            <a:alphaModFix/>
          </a:blip>
          <a:stretch>
            <a:fillRect/>
          </a:stretch>
        </p:blipFill>
        <p:spPr>
          <a:xfrm>
            <a:off x="7664667" y="327134"/>
            <a:ext cx="4155900" cy="6203733"/>
          </a:xfrm>
          <a:prstGeom prst="rect">
            <a:avLst/>
          </a:prstGeom>
          <a:noFill/>
          <a:ln>
            <a:noFill/>
          </a:ln>
        </p:spPr>
      </p:pic>
    </p:spTree>
    <p:extLst>
      <p:ext uri="{BB962C8B-B14F-4D97-AF65-F5344CB8AC3E}">
        <p14:creationId xmlns:p14="http://schemas.microsoft.com/office/powerpoint/2010/main" val="181494204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animEffect transition="in" filter="fade">
                                      <p:cBhvr>
                                        <p:cTn id="7" dur="1000"/>
                                        <p:tgtEl>
                                          <p:spTgt spid="1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xEl>
                                              <p:pRg st="2" end="2"/>
                                            </p:txEl>
                                          </p:spTgt>
                                        </p:tgtEl>
                                        <p:attrNameLst>
                                          <p:attrName>style.visibility</p:attrName>
                                        </p:attrNameLst>
                                      </p:cBhvr>
                                      <p:to>
                                        <p:strVal val="visible"/>
                                      </p:to>
                                    </p:set>
                                    <p:animEffect transition="in" filter="fade">
                                      <p:cBhvr>
                                        <p:cTn id="12" dur="1000"/>
                                        <p:tgtEl>
                                          <p:spTgt spid="1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609600" y="274637"/>
            <a:ext cx="9172800" cy="980005"/>
          </a:xfrm>
          <a:prstGeom prst="rect">
            <a:avLst/>
          </a:prstGeom>
        </p:spPr>
        <p:txBody>
          <a:bodyPr vert="horz" lIns="121900" tIns="121900" rIns="121900" bIns="121900" rtlCol="0" anchor="b" anchorCtr="0">
            <a:noAutofit/>
          </a:bodyPr>
          <a:lstStyle/>
          <a:p>
            <a:r>
              <a:rPr lang="en"/>
              <a:t>Examples of Kinetic Energy</a:t>
            </a:r>
          </a:p>
        </p:txBody>
      </p:sp>
      <p:sp>
        <p:nvSpPr>
          <p:cNvPr id="145" name="Shape 145"/>
          <p:cNvSpPr txBox="1">
            <a:spLocks noGrp="1"/>
          </p:cNvSpPr>
          <p:nvPr>
            <p:ph type="body" idx="1"/>
          </p:nvPr>
        </p:nvSpPr>
        <p:spPr>
          <a:xfrm>
            <a:off x="609600" y="1254642"/>
            <a:ext cx="10972800" cy="5603358"/>
          </a:xfrm>
          <a:prstGeom prst="rect">
            <a:avLst/>
          </a:prstGeom>
        </p:spPr>
        <p:txBody>
          <a:bodyPr vert="horz" lIns="121900" tIns="121900" rIns="121900" bIns="121900" rtlCol="0" anchor="t" anchorCtr="0">
            <a:noAutofit/>
          </a:bodyPr>
          <a:lstStyle/>
          <a:p>
            <a:pPr marL="0" indent="0">
              <a:lnSpc>
                <a:spcPct val="115000"/>
              </a:lnSpc>
              <a:buNone/>
            </a:pPr>
            <a:r>
              <a:rPr lang="en" sz="4000" dirty="0"/>
              <a:t>A roller coaster that is full of people has a greater </a:t>
            </a:r>
            <a:r>
              <a:rPr lang="en" sz="4000" b="1" u="sng" dirty="0"/>
              <a:t>amount of mass</a:t>
            </a:r>
            <a:r>
              <a:rPr lang="en" sz="4000" dirty="0"/>
              <a:t> than an empty roller coaster.  A full roller coaster has more energy and force. </a:t>
            </a:r>
          </a:p>
          <a:p>
            <a:pPr marL="609585" indent="-304792">
              <a:lnSpc>
                <a:spcPct val="115000"/>
              </a:lnSpc>
              <a:buNone/>
            </a:pPr>
            <a:endParaRPr sz="4000" dirty="0"/>
          </a:p>
          <a:p>
            <a:pPr marL="0" indent="0">
              <a:lnSpc>
                <a:spcPct val="115000"/>
              </a:lnSpc>
              <a:buNone/>
            </a:pPr>
            <a:r>
              <a:rPr lang="en" sz="4000" dirty="0"/>
              <a:t>The higher the first drop, the greater the </a:t>
            </a:r>
            <a:r>
              <a:rPr lang="en" sz="4000" b="1" u="sng" dirty="0"/>
              <a:t>speed</a:t>
            </a:r>
            <a:r>
              <a:rPr lang="en" sz="4000" dirty="0"/>
              <a:t> and total energy the roller coaster will have.  A taller track gives the roller coaster more energy than a shorter one.</a:t>
            </a:r>
          </a:p>
        </p:txBody>
      </p:sp>
    </p:spTree>
    <p:extLst>
      <p:ext uri="{BB962C8B-B14F-4D97-AF65-F5344CB8AC3E}">
        <p14:creationId xmlns:p14="http://schemas.microsoft.com/office/powerpoint/2010/main" val="118035569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animEffect transition="in" filter="fade">
                                      <p:cBhvr>
                                        <p:cTn id="7" dur="1000"/>
                                        <p:tgtEl>
                                          <p:spTgt spid="1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xEl>
                                              <p:pRg st="2" end="2"/>
                                            </p:txEl>
                                          </p:spTgt>
                                        </p:tgtEl>
                                        <p:attrNameLst>
                                          <p:attrName>style.visibility</p:attrName>
                                        </p:attrNameLst>
                                      </p:cBhvr>
                                      <p:to>
                                        <p:strVal val="visible"/>
                                      </p:to>
                                    </p:set>
                                    <p:animEffect transition="in" filter="fade">
                                      <p:cBhvr>
                                        <p:cTn id="12" dur="1000"/>
                                        <p:tgtEl>
                                          <p:spTgt spid="1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609600" y="361506"/>
            <a:ext cx="9385005" cy="1509823"/>
          </a:xfrm>
          <a:prstGeom prst="rect">
            <a:avLst/>
          </a:prstGeom>
        </p:spPr>
        <p:txBody>
          <a:bodyPr vert="horz" lIns="121900" tIns="121900" rIns="121900" bIns="121900" rtlCol="0" anchor="b" anchorCtr="0">
            <a:noAutofit/>
          </a:bodyPr>
          <a:lstStyle/>
          <a:p>
            <a:r>
              <a:rPr lang="en" dirty="0"/>
              <a:t>Label the coaster</a:t>
            </a:r>
            <a:r>
              <a:rPr lang="en" dirty="0" smtClean="0"/>
              <a:t>!</a:t>
            </a:r>
            <a:r>
              <a:rPr lang="en-US" dirty="0" smtClean="0"/>
              <a:t> </a:t>
            </a:r>
            <a:r>
              <a:rPr lang="en-US" sz="2000" dirty="0" smtClean="0"/>
              <a:t>(8 minute video)</a:t>
            </a:r>
            <a:r>
              <a:rPr lang="en-US" dirty="0" smtClean="0"/>
              <a:t/>
            </a:r>
            <a:br>
              <a:rPr lang="en-US" dirty="0" smtClean="0"/>
            </a:br>
            <a:r>
              <a:rPr lang="en-US" dirty="0" smtClean="0"/>
              <a:t> </a:t>
            </a:r>
            <a:r>
              <a:rPr lang="en-US" sz="1400" dirty="0">
                <a:hlinkClick r:id="rId3"/>
              </a:rPr>
              <a:t>https://app.discoveryeducation.com/learn/videos/C574499A-2138-4CF3-A201-0A4EBEB730E5?hasLocalHost=false</a:t>
            </a:r>
            <a:r>
              <a:rPr lang="en-US" sz="1400" dirty="0"/>
              <a:t/>
            </a:r>
            <a:br>
              <a:rPr lang="en-US" sz="1400" dirty="0"/>
            </a:br>
            <a:endParaRPr lang="en" sz="1400" dirty="0"/>
          </a:p>
        </p:txBody>
      </p:sp>
      <p:sp>
        <p:nvSpPr>
          <p:cNvPr id="151" name="Shape 151"/>
          <p:cNvSpPr txBox="1">
            <a:spLocks noGrp="1"/>
          </p:cNvSpPr>
          <p:nvPr>
            <p:ph type="body" idx="1"/>
          </p:nvPr>
        </p:nvSpPr>
        <p:spPr>
          <a:xfrm>
            <a:off x="609600" y="1600200"/>
            <a:ext cx="10972800" cy="4840400"/>
          </a:xfrm>
          <a:prstGeom prst="rect">
            <a:avLst/>
          </a:prstGeom>
        </p:spPr>
        <p:txBody>
          <a:bodyPr vert="horz" lIns="121900" tIns="121900" rIns="121900" bIns="121900" rtlCol="0" anchor="t" anchorCtr="0">
            <a:noAutofit/>
          </a:bodyPr>
          <a:lstStyle/>
          <a:p>
            <a:pPr>
              <a:buNone/>
            </a:pPr>
            <a:endParaRPr/>
          </a:p>
        </p:txBody>
      </p:sp>
      <p:pic>
        <p:nvPicPr>
          <p:cNvPr id="152" name="Shape 152"/>
          <p:cNvPicPr preferRelativeResize="0"/>
          <p:nvPr/>
        </p:nvPicPr>
        <p:blipFill>
          <a:blip r:embed="rId4">
            <a:alphaModFix/>
          </a:blip>
          <a:stretch>
            <a:fillRect/>
          </a:stretch>
        </p:blipFill>
        <p:spPr>
          <a:xfrm>
            <a:off x="609618" y="1600200"/>
            <a:ext cx="10391076" cy="4840399"/>
          </a:xfrm>
          <a:prstGeom prst="rect">
            <a:avLst/>
          </a:prstGeom>
          <a:noFill/>
          <a:ln>
            <a:noFill/>
          </a:ln>
        </p:spPr>
      </p:pic>
    </p:spTree>
    <p:extLst>
      <p:ext uri="{BB962C8B-B14F-4D97-AF65-F5344CB8AC3E}">
        <p14:creationId xmlns:p14="http://schemas.microsoft.com/office/powerpoint/2010/main" val="170540638"/>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95" y="365125"/>
            <a:ext cx="11227982" cy="2186689"/>
          </a:xfrm>
        </p:spPr>
        <p:txBody>
          <a:bodyPr>
            <a:noAutofit/>
          </a:bodyPr>
          <a:lstStyle/>
          <a:p>
            <a:pPr lvl="2" algn="ctr"/>
            <a:r>
              <a:rPr lang="en-US" sz="4800" dirty="0" smtClean="0"/>
              <a:t>kinetic </a:t>
            </a:r>
            <a:r>
              <a:rPr lang="en-US" sz="4800" dirty="0"/>
              <a:t>and potential energy </a:t>
            </a:r>
            <a:r>
              <a:rPr lang="en-US" sz="4800" dirty="0" smtClean="0"/>
              <a:t>is involved in the operation of simple machines</a:t>
            </a:r>
            <a:endParaRPr lang="en-US" sz="4800" dirty="0"/>
          </a:p>
        </p:txBody>
      </p:sp>
      <p:pic>
        <p:nvPicPr>
          <p:cNvPr id="3074" name="Picture 2" descr="http://www.generalpatton.org/education/sm_unit/images/simple_machines_all.gif"/>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2556033" y="2286000"/>
            <a:ext cx="6235855" cy="23072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generalpatton.org/education/sm_unit/images/simple_machines_all.gif"/>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2556033" y="4293972"/>
            <a:ext cx="6235855" cy="230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962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ea typeface="+mn-ea"/>
                <a:cs typeface="+mn-cs"/>
              </a:rPr>
              <a:t>Science Thoughts </a:t>
            </a:r>
            <a:r>
              <a:rPr lang="en-US" sz="3200" dirty="0" smtClean="0">
                <a:latin typeface="+mn-lt"/>
                <a:ea typeface="+mn-ea"/>
                <a:cs typeface="+mn-cs"/>
              </a:rPr>
              <a:t>9/13</a:t>
            </a:r>
            <a:endParaRPr lang="en-US" sz="3200" dirty="0">
              <a:latin typeface="+mn-lt"/>
              <a:ea typeface="+mn-ea"/>
              <a:cs typeface="+mn-cs"/>
            </a:endParaRPr>
          </a:p>
        </p:txBody>
      </p:sp>
      <p:sp>
        <p:nvSpPr>
          <p:cNvPr id="3" name="Content Placeholder 2"/>
          <p:cNvSpPr>
            <a:spLocks noGrp="1"/>
          </p:cNvSpPr>
          <p:nvPr>
            <p:ph idx="1"/>
          </p:nvPr>
        </p:nvSpPr>
        <p:spPr/>
        <p:txBody>
          <a:bodyPr>
            <a:noAutofit/>
          </a:bodyPr>
          <a:lstStyle/>
          <a:p>
            <a:pPr marL="0" indent="0" algn="ctr">
              <a:buNone/>
            </a:pPr>
            <a:r>
              <a:rPr lang="en-US" sz="6600" dirty="0"/>
              <a:t>What is WORK?</a:t>
            </a:r>
          </a:p>
          <a:p>
            <a:pPr marL="0" indent="0" algn="ctr">
              <a:buNone/>
            </a:pPr>
            <a:r>
              <a:rPr lang="en-US" sz="6600" dirty="0">
                <a:solidFill>
                  <a:srgbClr val="FF0000"/>
                </a:solidFill>
              </a:rPr>
              <a:t>When an object is pushed or pulled over a distance.</a:t>
            </a:r>
          </a:p>
        </p:txBody>
      </p:sp>
    </p:spTree>
    <p:extLst>
      <p:ext uri="{BB962C8B-B14F-4D97-AF65-F5344CB8AC3E}">
        <p14:creationId xmlns:p14="http://schemas.microsoft.com/office/powerpoint/2010/main" val="167040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154" y="160405"/>
            <a:ext cx="3976941" cy="219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057400" y="282576"/>
            <a:ext cx="8305800" cy="1470025"/>
          </a:xfrm>
        </p:spPr>
        <p:txBody>
          <a:bodyPr>
            <a:normAutofit fontScale="90000"/>
          </a:bodyPr>
          <a:lstStyle/>
          <a:p>
            <a:r>
              <a:rPr lang="en-US" b="1" dirty="0" smtClean="0">
                <a:solidFill>
                  <a:schemeClr val="accent5">
                    <a:lumMod val="75000"/>
                  </a:schemeClr>
                </a:solidFill>
              </a:rPr>
              <a:t>What is Energy?</a:t>
            </a:r>
            <a:br>
              <a:rPr lang="en-US" b="1" dirty="0" smtClean="0">
                <a:solidFill>
                  <a:schemeClr val="accent5">
                    <a:lumMod val="75000"/>
                  </a:schemeClr>
                </a:solidFill>
              </a:rPr>
            </a:br>
            <a:endParaRPr lang="en-US" b="1" dirty="0">
              <a:solidFill>
                <a:schemeClr val="accent5">
                  <a:lumMod val="75000"/>
                </a:schemeClr>
              </a:solidFill>
            </a:endParaRPr>
          </a:p>
        </p:txBody>
      </p:sp>
      <p:sp>
        <p:nvSpPr>
          <p:cNvPr id="3" name="Subtitle 2"/>
          <p:cNvSpPr>
            <a:spLocks noGrp="1"/>
          </p:cNvSpPr>
          <p:nvPr>
            <p:ph type="subTitle" idx="1"/>
          </p:nvPr>
        </p:nvSpPr>
        <p:spPr>
          <a:xfrm>
            <a:off x="199505" y="997527"/>
            <a:ext cx="8576505" cy="5536277"/>
          </a:xfrm>
        </p:spPr>
        <p:txBody>
          <a:bodyPr>
            <a:normAutofit fontScale="25000" lnSpcReduction="20000"/>
          </a:bodyPr>
          <a:lstStyle/>
          <a:p>
            <a:pPr algn="l"/>
            <a:r>
              <a:rPr lang="en-US" sz="14400" dirty="0"/>
              <a:t>Energy comes in a number of forms including:</a:t>
            </a:r>
            <a:br>
              <a:rPr lang="en-US" sz="14400" dirty="0"/>
            </a:br>
            <a:endParaRPr lang="en-US" sz="14400" dirty="0"/>
          </a:p>
          <a:p>
            <a:pPr algn="l"/>
            <a:r>
              <a:rPr lang="en-US" sz="14400" dirty="0"/>
              <a:t>       *</a:t>
            </a:r>
            <a:r>
              <a:rPr lang="en-US" sz="14400" b="1" dirty="0"/>
              <a:t>potential energy</a:t>
            </a:r>
            <a:r>
              <a:rPr lang="en-US" sz="14400" dirty="0"/>
              <a:t>, which is energy that’s stored in a system and waiting to </a:t>
            </a:r>
            <a:r>
              <a:rPr lang="en-US" sz="14400" dirty="0" smtClean="0"/>
              <a:t>come </a:t>
            </a:r>
            <a:r>
              <a:rPr lang="en-US" sz="14400" dirty="0"/>
              <a:t>out; </a:t>
            </a:r>
          </a:p>
          <a:p>
            <a:pPr algn="l"/>
            <a:r>
              <a:rPr lang="en-US" sz="14400" dirty="0"/>
              <a:t>       *</a:t>
            </a:r>
            <a:r>
              <a:rPr lang="en-US" sz="14400" b="1" dirty="0"/>
              <a:t>kinetic energy</a:t>
            </a:r>
            <a:r>
              <a:rPr lang="en-US" sz="14400" dirty="0"/>
              <a:t>, which is the energy in a moving system; </a:t>
            </a:r>
          </a:p>
          <a:p>
            <a:pPr algn="l"/>
            <a:r>
              <a:rPr lang="en-US" sz="14400" dirty="0"/>
              <a:t>       *</a:t>
            </a:r>
            <a:r>
              <a:rPr lang="en-US" sz="14400" b="1" dirty="0"/>
              <a:t>chemical energy</a:t>
            </a:r>
            <a:r>
              <a:rPr lang="en-US" sz="14400" dirty="0"/>
              <a:t>, which is energy that’s stored in chemical bonds </a:t>
            </a:r>
            <a:r>
              <a:rPr lang="en-US" sz="14400" dirty="0" smtClean="0"/>
              <a:t>between </a:t>
            </a:r>
            <a:r>
              <a:rPr lang="en-US" sz="14400" dirty="0"/>
              <a:t>atoms; </a:t>
            </a:r>
          </a:p>
          <a:p>
            <a:pPr algn="l"/>
            <a:r>
              <a:rPr lang="en-US" sz="14400" b="1" dirty="0"/>
              <a:t>       *electrical energy</a:t>
            </a:r>
            <a:r>
              <a:rPr lang="en-US" sz="14400" dirty="0"/>
              <a:t>, which is energy from</a:t>
            </a:r>
            <a:br>
              <a:rPr lang="en-US" sz="14400" dirty="0"/>
            </a:br>
            <a:r>
              <a:rPr lang="en-US" sz="14400" dirty="0"/>
              <a:t>          interactions between charged particles;</a:t>
            </a:r>
            <a:r>
              <a:rPr lang="en-US" sz="5000" dirty="0"/>
              <a:t/>
            </a:r>
            <a:br>
              <a:rPr lang="en-US" sz="5000" dirty="0"/>
            </a:br>
            <a:endParaRPr lang="en-US" sz="5000" dirty="0"/>
          </a:p>
          <a:p>
            <a:pPr algn="l"/>
            <a:r>
              <a:rPr lang="en-US" sz="5000" dirty="0"/>
              <a:t>       </a:t>
            </a:r>
            <a:r>
              <a:rPr lang="en-US" dirty="0" smtClean="0"/>
              <a:t/>
            </a:r>
            <a:br>
              <a:rPr lang="en-US" dirty="0" smtClean="0"/>
            </a:br>
            <a:endParaRPr lang="en-US" dirty="0"/>
          </a:p>
          <a:p>
            <a:pPr algn="l"/>
            <a:r>
              <a:rPr lang="en-US" dirty="0" smtClean="0"/>
              <a:t/>
            </a:r>
            <a:br>
              <a:rPr lang="en-US" dirty="0" smtClean="0"/>
            </a:br>
            <a:r>
              <a:rPr lang="en-US" dirty="0" smtClean="0"/>
              <a:t/>
            </a:r>
            <a:br>
              <a:rPr lang="en-US" dirty="0" smtClean="0"/>
            </a:br>
            <a:endParaRPr lang="en-US" dirty="0"/>
          </a:p>
          <a:p>
            <a:pPr algn="l"/>
            <a:r>
              <a:rPr lang="en-US" sz="2200" dirty="0"/>
              <a:t/>
            </a:r>
            <a:br>
              <a:rPr lang="en-US" sz="2200" dirty="0"/>
            </a:br>
            <a:r>
              <a:rPr lang="en-US" sz="2200" dirty="0"/>
              <a:t/>
            </a:r>
            <a:br>
              <a:rPr lang="en-US" sz="2200" dirty="0"/>
            </a:b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1277" y="3693765"/>
            <a:ext cx="211455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624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title"/>
          </p:nvPr>
        </p:nvSpPr>
        <p:spPr>
          <a:xfrm>
            <a:off x="838199" y="265733"/>
            <a:ext cx="10515600" cy="1173375"/>
          </a:xfrm>
          <a:prstGeom prst="rect">
            <a:avLst/>
          </a:prstGeom>
        </p:spPr>
        <p:txBody>
          <a:bodyPr vert="horz" lIns="91425" tIns="91425" rIns="91425" bIns="91425" rtlCol="0" anchor="ctr" anchorCtr="0">
            <a:noAutofit/>
          </a:bodyPr>
          <a:lstStyle/>
          <a:p>
            <a:pPr algn="ctr"/>
            <a:r>
              <a:rPr lang="en" dirty="0"/>
              <a:t>Types of Friction</a:t>
            </a:r>
          </a:p>
        </p:txBody>
      </p:sp>
      <p:sp>
        <p:nvSpPr>
          <p:cNvPr id="210" name="Shape 210"/>
          <p:cNvSpPr txBox="1">
            <a:spLocks noGrp="1"/>
          </p:cNvSpPr>
          <p:nvPr>
            <p:ph idx="1"/>
          </p:nvPr>
        </p:nvSpPr>
        <p:spPr>
          <a:xfrm>
            <a:off x="261256" y="4532243"/>
            <a:ext cx="11092543" cy="2064500"/>
          </a:xfrm>
          <a:prstGeom prst="rect">
            <a:avLst/>
          </a:prstGeom>
        </p:spPr>
        <p:txBody>
          <a:bodyPr vert="horz" lIns="91425" tIns="91425" rIns="91425" bIns="91425" rtlCol="0" anchor="t" anchorCtr="0">
            <a:noAutofit/>
          </a:bodyPr>
          <a:lstStyle/>
          <a:p>
            <a:pPr algn="just">
              <a:lnSpc>
                <a:spcPct val="115000"/>
              </a:lnSpc>
              <a:spcBef>
                <a:spcPts val="900"/>
              </a:spcBef>
              <a:buClr>
                <a:schemeClr val="dk1"/>
              </a:buClr>
              <a:buSzPct val="30555"/>
              <a:buNone/>
            </a:pPr>
            <a:r>
              <a:rPr lang="en" sz="4400" b="1" u="sng" dirty="0">
                <a:solidFill>
                  <a:srgbClr val="38761D"/>
                </a:solidFill>
              </a:rPr>
              <a:t>Static friction</a:t>
            </a:r>
            <a:r>
              <a:rPr lang="en" sz="4400" dirty="0"/>
              <a:t> occurs when </a:t>
            </a:r>
            <a:r>
              <a:rPr lang="en" sz="4400" b="1" u="sng" dirty="0">
                <a:solidFill>
                  <a:srgbClr val="38761D"/>
                </a:solidFill>
              </a:rPr>
              <a:t>force</a:t>
            </a:r>
            <a:r>
              <a:rPr lang="en" sz="4400" dirty="0"/>
              <a:t> applied to an object does </a:t>
            </a:r>
            <a:r>
              <a:rPr lang="en" sz="4400" b="1" u="sng" dirty="0">
                <a:solidFill>
                  <a:srgbClr val="38761D"/>
                </a:solidFill>
              </a:rPr>
              <a:t>not</a:t>
            </a:r>
            <a:r>
              <a:rPr lang="en" sz="4400" dirty="0"/>
              <a:t> cause the object to </a:t>
            </a:r>
            <a:r>
              <a:rPr lang="en" sz="4400" b="1" u="sng" dirty="0">
                <a:solidFill>
                  <a:srgbClr val="38761D"/>
                </a:solidFill>
              </a:rPr>
              <a:t>move</a:t>
            </a:r>
            <a:r>
              <a:rPr lang="en" sz="4400" dirty="0"/>
              <a:t>.</a:t>
            </a:r>
          </a:p>
          <a:p>
            <a:pPr>
              <a:buNone/>
            </a:pPr>
            <a:endParaRPr dirty="0"/>
          </a:p>
        </p:txBody>
      </p:sp>
      <p:pic>
        <p:nvPicPr>
          <p:cNvPr id="212" name="Shape 212"/>
          <p:cNvPicPr preferRelativeResize="0"/>
          <p:nvPr/>
        </p:nvPicPr>
        <p:blipFill>
          <a:blip r:embed="rId3">
            <a:alphaModFix/>
          </a:blip>
          <a:stretch>
            <a:fillRect/>
          </a:stretch>
        </p:blipFill>
        <p:spPr>
          <a:xfrm>
            <a:off x="3985590" y="1123122"/>
            <a:ext cx="4124739" cy="3409122"/>
          </a:xfrm>
          <a:prstGeom prst="rect">
            <a:avLst/>
          </a:prstGeom>
          <a:noFill/>
          <a:ln>
            <a:noFill/>
          </a:ln>
        </p:spPr>
      </p:pic>
    </p:spTree>
    <p:extLst>
      <p:ext uri="{BB962C8B-B14F-4D97-AF65-F5344CB8AC3E}">
        <p14:creationId xmlns:p14="http://schemas.microsoft.com/office/powerpoint/2010/main" val="651895357"/>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82576"/>
            <a:ext cx="8305800" cy="1470025"/>
          </a:xfrm>
        </p:spPr>
        <p:txBody>
          <a:bodyPr>
            <a:normAutofit fontScale="90000"/>
          </a:bodyPr>
          <a:lstStyle/>
          <a:p>
            <a:r>
              <a:rPr lang="en-US" b="1" dirty="0" smtClean="0">
                <a:solidFill>
                  <a:schemeClr val="accent5">
                    <a:lumMod val="75000"/>
                  </a:schemeClr>
                </a:solidFill>
              </a:rPr>
              <a:t>What is Energy?</a:t>
            </a:r>
            <a:br>
              <a:rPr lang="en-US" b="1" dirty="0" smtClean="0">
                <a:solidFill>
                  <a:schemeClr val="accent5">
                    <a:lumMod val="75000"/>
                  </a:schemeClr>
                </a:solidFill>
              </a:rPr>
            </a:br>
            <a:endParaRPr lang="en-US" b="1" dirty="0">
              <a:solidFill>
                <a:schemeClr val="accent5">
                  <a:lumMod val="75000"/>
                </a:schemeClr>
              </a:solidFill>
            </a:endParaRPr>
          </a:p>
        </p:txBody>
      </p:sp>
      <p:sp>
        <p:nvSpPr>
          <p:cNvPr id="3" name="Subtitle 2"/>
          <p:cNvSpPr>
            <a:spLocks noGrp="1"/>
          </p:cNvSpPr>
          <p:nvPr>
            <p:ph type="subTitle" idx="1"/>
          </p:nvPr>
        </p:nvSpPr>
        <p:spPr>
          <a:xfrm>
            <a:off x="266007" y="947651"/>
            <a:ext cx="11621193" cy="5910349"/>
          </a:xfrm>
        </p:spPr>
        <p:txBody>
          <a:bodyPr>
            <a:normAutofit fontScale="92500"/>
          </a:bodyPr>
          <a:lstStyle/>
          <a:p>
            <a:pPr algn="l"/>
            <a:r>
              <a:rPr lang="en-US" sz="3600" b="1" dirty="0"/>
              <a:t>      *</a:t>
            </a:r>
            <a:r>
              <a:rPr lang="en-US" sz="3600" dirty="0"/>
              <a:t> </a:t>
            </a:r>
            <a:r>
              <a:rPr lang="en-US" sz="3600" b="1" dirty="0"/>
              <a:t>thermal energy</a:t>
            </a:r>
            <a:r>
              <a:rPr lang="en-US" sz="3600" dirty="0"/>
              <a:t>, which relates to </a:t>
            </a:r>
            <a:r>
              <a:rPr lang="en-US" sz="3600" dirty="0" smtClean="0"/>
              <a:t>heat</a:t>
            </a:r>
            <a:r>
              <a:rPr lang="en-US" sz="3600" dirty="0"/>
              <a:t> </a:t>
            </a:r>
            <a:r>
              <a:rPr lang="en-US" sz="3600" dirty="0" smtClean="0"/>
              <a:t>energy </a:t>
            </a:r>
            <a:r>
              <a:rPr lang="en-US" sz="3600" dirty="0"/>
              <a:t>of molecules; </a:t>
            </a:r>
            <a:br>
              <a:rPr lang="en-US" sz="3600" dirty="0"/>
            </a:br>
            <a:r>
              <a:rPr lang="en-US" sz="3600" dirty="0"/>
              <a:t/>
            </a:r>
            <a:br>
              <a:rPr lang="en-US" sz="3600" dirty="0"/>
            </a:br>
            <a:r>
              <a:rPr lang="en-US" sz="3600" dirty="0"/>
              <a:t>      *</a:t>
            </a:r>
            <a:r>
              <a:rPr lang="en-US" sz="3600" b="1" dirty="0"/>
              <a:t>nuclear energy</a:t>
            </a:r>
            <a:r>
              <a:rPr lang="en-US" sz="3600" dirty="0"/>
              <a:t>, which is energy that’s </a:t>
            </a:r>
            <a:r>
              <a:rPr lang="en-US" sz="3600" dirty="0" smtClean="0"/>
              <a:t>stored</a:t>
            </a:r>
            <a:r>
              <a:rPr lang="en-US" sz="3600" dirty="0"/>
              <a:t> </a:t>
            </a:r>
            <a:r>
              <a:rPr lang="en-US" sz="3600" dirty="0" smtClean="0"/>
              <a:t>between </a:t>
            </a:r>
            <a:r>
              <a:rPr lang="en-US" sz="3600" dirty="0"/>
              <a:t>the particles within atoms.</a:t>
            </a:r>
            <a:br>
              <a:rPr lang="en-US" sz="3600" dirty="0"/>
            </a:br>
            <a:endParaRPr lang="en-US" sz="3600" dirty="0"/>
          </a:p>
          <a:p>
            <a:pPr algn="l"/>
            <a:r>
              <a:rPr lang="en-US" sz="3600" b="1" dirty="0"/>
              <a:t>     *Light and other forms of electromagnetic radiation </a:t>
            </a:r>
            <a:r>
              <a:rPr lang="en-US" sz="3600" dirty="0"/>
              <a:t>such as gamma rays </a:t>
            </a:r>
            <a:r>
              <a:rPr lang="en-US" sz="3600" dirty="0" smtClean="0"/>
              <a:t>or </a:t>
            </a:r>
            <a:r>
              <a:rPr lang="en-US" sz="3600" dirty="0"/>
              <a:t>X-rays are also thought of as a form of energy. </a:t>
            </a:r>
            <a:br>
              <a:rPr lang="en-US" sz="3600" dirty="0"/>
            </a:br>
            <a:r>
              <a:rPr lang="en-US" sz="3600" dirty="0"/>
              <a:t/>
            </a:r>
            <a:br>
              <a:rPr lang="en-US" sz="3600" dirty="0"/>
            </a:br>
            <a:r>
              <a:rPr lang="en-US" sz="3600" dirty="0"/>
              <a:t>      *The physicist Albert Einstein showed that in fact, pretty much all mass is </a:t>
            </a:r>
            <a:r>
              <a:rPr lang="en-US" sz="3600" dirty="0" smtClean="0"/>
              <a:t>a </a:t>
            </a:r>
            <a:r>
              <a:rPr lang="en-US" sz="3600" dirty="0"/>
              <a:t>form of energy too!” </a:t>
            </a:r>
            <a:r>
              <a:rPr lang="en-US" dirty="0" smtClean="0"/>
              <a:t/>
            </a:r>
            <a:br>
              <a:rPr lang="en-US" dirty="0" smtClean="0"/>
            </a:br>
            <a:r>
              <a:rPr lang="en-US" dirty="0" smtClean="0"/>
              <a:t/>
            </a:r>
            <a:br>
              <a:rPr lang="en-US" dirty="0" smtClean="0"/>
            </a:br>
            <a:r>
              <a:rPr lang="en-US" sz="1600" dirty="0"/>
              <a:t/>
            </a:r>
            <a:br>
              <a:rPr lang="en-US" sz="1600" dirty="0"/>
            </a:br>
            <a:r>
              <a:rPr lang="en-US" sz="1600" dirty="0"/>
              <a:t>                 http://</a:t>
            </a:r>
            <a:r>
              <a:rPr lang="en-US" sz="1600" dirty="0">
                <a:hlinkClick r:id="rId2"/>
              </a:rPr>
              <a:t>www.brainpop.com/science/famousscientists/alberteinstein/</a:t>
            </a:r>
            <a:r>
              <a:rPr lang="en-US" dirty="0" smtClean="0"/>
              <a:t/>
            </a:r>
            <a:br>
              <a:rPr lang="en-US" dirty="0" smtClean="0"/>
            </a:br>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0644" y="5404394"/>
            <a:ext cx="1066800" cy="113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s://encrypted-tbn0.google.com/images?q=tbn:ANd9GcTGaUUV-QumpzNaNf56iHdKSj1RpKNJt4hO960961KJ02SBXIvC9w">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16622" y="5270213"/>
            <a:ext cx="1041400" cy="1041400"/>
          </a:xfrm>
          <a:prstGeom prst="rect">
            <a:avLst/>
          </a:prstGeom>
          <a:noFill/>
          <a:ln>
            <a:noFill/>
          </a:ln>
        </p:spPr>
      </p:pic>
    </p:spTree>
    <p:extLst>
      <p:ext uri="{BB962C8B-B14F-4D97-AF65-F5344CB8AC3E}">
        <p14:creationId xmlns:p14="http://schemas.microsoft.com/office/powerpoint/2010/main" val="1069375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9"/>
          <p:cNvSpPr>
            <a:spLocks noGrp="1" noChangeArrowheads="1"/>
          </p:cNvSpPr>
          <p:nvPr>
            <p:ph type="title"/>
          </p:nvPr>
        </p:nvSpPr>
        <p:spPr>
          <a:xfrm>
            <a:off x="1524000" y="1295400"/>
            <a:ext cx="5257800" cy="1371600"/>
          </a:xfrm>
        </p:spPr>
        <p:txBody>
          <a:bodyPr/>
          <a:lstStyle/>
          <a:p>
            <a:pPr eaLnBrk="1" hangingPunct="1"/>
            <a:r>
              <a:rPr lang="en-US" altLang="en-US" b="1">
                <a:latin typeface="Goudy Stout" charset="0"/>
              </a:rPr>
              <a:t>TYPES OF ENERGY</a:t>
            </a:r>
          </a:p>
        </p:txBody>
      </p:sp>
      <p:pic>
        <p:nvPicPr>
          <p:cNvPr id="3075" name="Picture 34" descr="Energy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05614" y="304800"/>
            <a:ext cx="3767137" cy="6248400"/>
          </a:xfrm>
          <a:noFill/>
        </p:spPr>
      </p:pic>
      <p:sp>
        <p:nvSpPr>
          <p:cNvPr id="3076" name="Text Box 35"/>
          <p:cNvSpPr txBox="1">
            <a:spLocks noChangeArrowheads="1"/>
          </p:cNvSpPr>
          <p:nvPr/>
        </p:nvSpPr>
        <p:spPr bwMode="auto">
          <a:xfrm>
            <a:off x="1676401" y="3084513"/>
            <a:ext cx="480377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ea typeface="ＭＳ Ｐゴシック" charset="-128"/>
              </a:defRPr>
            </a:lvl1pPr>
            <a:lvl2pPr marL="742950" indent="-285750">
              <a:spcBef>
                <a:spcPct val="20000"/>
              </a:spcBef>
              <a:buChar char="•"/>
              <a:defRPr sz="2800" b="1">
                <a:solidFill>
                  <a:schemeClr val="tx1"/>
                </a:solidFill>
                <a:latin typeface="Arial" charset="0"/>
                <a:ea typeface="ＭＳ Ｐゴシック" charset="-128"/>
              </a:defRPr>
            </a:lvl2pPr>
            <a:lvl3pPr marL="1143000" indent="-228600">
              <a:spcBef>
                <a:spcPct val="20000"/>
              </a:spcBef>
              <a:buChar char="•"/>
              <a:defRPr sz="2400" b="1">
                <a:solidFill>
                  <a:schemeClr val="tx1"/>
                </a:solidFill>
                <a:latin typeface="Arial" charset="0"/>
                <a:ea typeface="ＭＳ Ｐゴシック" charset="-128"/>
              </a:defRPr>
            </a:lvl3pPr>
            <a:lvl4pPr marL="1600200" indent="-228600">
              <a:spcBef>
                <a:spcPct val="20000"/>
              </a:spcBef>
              <a:buChar char="•"/>
              <a:defRPr sz="2000" b="1">
                <a:solidFill>
                  <a:schemeClr val="tx1"/>
                </a:solidFill>
                <a:latin typeface="Arial" charset="0"/>
                <a:ea typeface="ＭＳ Ｐゴシック" charset="-128"/>
              </a:defRPr>
            </a:lvl4pPr>
            <a:lvl5pPr marL="2057400" indent="-228600">
              <a:spcBef>
                <a:spcPct val="20000"/>
              </a:spcBef>
              <a:buChar char="•"/>
              <a:defRPr sz="2000" b="1">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b="1">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b="1">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b="1">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b="1">
                <a:solidFill>
                  <a:schemeClr val="tx1"/>
                </a:solidFill>
                <a:latin typeface="Arial" charset="0"/>
                <a:ea typeface="ＭＳ Ｐゴシック" charset="-128"/>
              </a:defRPr>
            </a:lvl9pPr>
          </a:lstStyle>
          <a:p>
            <a:pPr algn="ctr">
              <a:spcBef>
                <a:spcPct val="0"/>
              </a:spcBef>
              <a:buFontTx/>
              <a:buNone/>
            </a:pPr>
            <a:r>
              <a:rPr lang="en-US" altLang="en-US" sz="4000" b="0" dirty="0">
                <a:latin typeface="Berlin Sans FB Demi" charset="0"/>
              </a:rPr>
              <a:t>Mechanical, Electromagnetic, Electrical, </a:t>
            </a:r>
          </a:p>
          <a:p>
            <a:pPr algn="ctr">
              <a:spcBef>
                <a:spcPct val="0"/>
              </a:spcBef>
              <a:buFontTx/>
              <a:buNone/>
            </a:pPr>
            <a:r>
              <a:rPr lang="en-US" altLang="en-US" sz="4000" b="0" dirty="0">
                <a:latin typeface="Berlin Sans FB Demi" charset="0"/>
              </a:rPr>
              <a:t>Chemical and Thermal</a:t>
            </a:r>
          </a:p>
        </p:txBody>
      </p:sp>
    </p:spTree>
    <p:extLst>
      <p:ext uri="{BB962C8B-B14F-4D97-AF65-F5344CB8AC3E}">
        <p14:creationId xmlns:p14="http://schemas.microsoft.com/office/powerpoint/2010/main" val="1232159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524000" y="152400"/>
            <a:ext cx="9144000" cy="762000"/>
          </a:xfrm>
        </p:spPr>
        <p:txBody>
          <a:bodyPr/>
          <a:lstStyle/>
          <a:p>
            <a:pPr eaLnBrk="1" hangingPunct="1"/>
            <a:r>
              <a:rPr lang="en-US" altLang="en-US" b="1">
                <a:latin typeface="Berlin Sans FB Demi" charset="0"/>
              </a:rPr>
              <a:t>What is Mechanical Energy?</a:t>
            </a:r>
          </a:p>
        </p:txBody>
      </p:sp>
      <p:sp>
        <p:nvSpPr>
          <p:cNvPr id="107525" name="Rectangle 5"/>
          <p:cNvSpPr>
            <a:spLocks noGrp="1" noChangeArrowheads="1"/>
          </p:cNvSpPr>
          <p:nvPr>
            <p:ph type="body" sz="half" idx="2"/>
          </p:nvPr>
        </p:nvSpPr>
        <p:spPr>
          <a:xfrm>
            <a:off x="0" y="1003610"/>
            <a:ext cx="6705600" cy="5765180"/>
          </a:xfrm>
        </p:spPr>
        <p:txBody>
          <a:bodyPr>
            <a:normAutofit fontScale="92500" lnSpcReduction="10000"/>
          </a:bodyPr>
          <a:lstStyle/>
          <a:p>
            <a:pPr marL="0" indent="0" algn="ctr">
              <a:buFontTx/>
              <a:buChar char="o"/>
            </a:pPr>
            <a:r>
              <a:rPr lang="en-US" altLang="en-US" sz="3200" dirty="0">
                <a:latin typeface="Berlin Sans FB Demi" charset="0"/>
              </a:rPr>
              <a:t> </a:t>
            </a:r>
            <a:r>
              <a:rPr lang="en-US" altLang="en-US" sz="4400" dirty="0">
                <a:latin typeface="Berlin Sans FB Demi" charset="0"/>
              </a:rPr>
              <a:t>Energy due to a object</a:t>
            </a:r>
            <a:r>
              <a:rPr lang="ja-JP" altLang="en-US" sz="4400" dirty="0"/>
              <a:t>’</a:t>
            </a:r>
            <a:r>
              <a:rPr lang="en-US" altLang="ja-JP" sz="4400" dirty="0">
                <a:latin typeface="Berlin Sans FB Demi" charset="0"/>
              </a:rPr>
              <a:t>s motion (kinetic) or position (potential).</a:t>
            </a:r>
          </a:p>
          <a:p>
            <a:pPr marL="0" indent="0" algn="ctr">
              <a:buFontTx/>
              <a:buChar char="o"/>
            </a:pPr>
            <a:endParaRPr lang="en-US" altLang="en-US" sz="4400" dirty="0">
              <a:latin typeface="Berlin Sans FB Demi" charset="0"/>
            </a:endParaRPr>
          </a:p>
          <a:p>
            <a:pPr marL="0" indent="0" algn="ctr">
              <a:buNone/>
            </a:pPr>
            <a:r>
              <a:rPr lang="en-US" altLang="en-US" sz="4400" dirty="0">
                <a:solidFill>
                  <a:srgbClr val="660066"/>
                </a:solidFill>
                <a:latin typeface="Berlin Sans FB Demi" charset="0"/>
              </a:rPr>
              <a:t>The bowling ball has mechanical energy. </a:t>
            </a:r>
          </a:p>
          <a:p>
            <a:pPr marL="0" indent="0" algn="ctr">
              <a:buNone/>
            </a:pPr>
            <a:endParaRPr lang="en-US" altLang="en-US" sz="4400" dirty="0">
              <a:solidFill>
                <a:srgbClr val="660066"/>
              </a:solidFill>
              <a:latin typeface="Berlin Sans FB Demi" charset="0"/>
            </a:endParaRPr>
          </a:p>
          <a:p>
            <a:pPr marL="0" indent="0" algn="ctr">
              <a:buNone/>
            </a:pPr>
            <a:r>
              <a:rPr lang="en-US" altLang="en-US" sz="4400" dirty="0">
                <a:solidFill>
                  <a:srgbClr val="660066"/>
                </a:solidFill>
                <a:latin typeface="Berlin Sans FB Demi" charset="0"/>
              </a:rPr>
              <a:t>When the ball strikes the pins, mechanical energy is transferred to the pins!</a:t>
            </a:r>
          </a:p>
        </p:txBody>
      </p:sp>
      <p:pic>
        <p:nvPicPr>
          <p:cNvPr id="107528" name="Picture 8" descr="Mechenerg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371600"/>
            <a:ext cx="3867150" cy="4953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723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fade">
                                      <p:cBhvr>
                                        <p:cTn id="7" dur="800" decel="100000"/>
                                        <p:tgtEl>
                                          <p:spTgt spid="107522"/>
                                        </p:tgtEl>
                                      </p:cBhvr>
                                    </p:animEffect>
                                    <p:anim calcmode="lin" valueType="num">
                                      <p:cBhvr>
                                        <p:cTn id="8" dur="800" decel="100000" fill="hold"/>
                                        <p:tgtEl>
                                          <p:spTgt spid="107522"/>
                                        </p:tgtEl>
                                        <p:attrNameLst>
                                          <p:attrName>style.rotation</p:attrName>
                                        </p:attrNameLst>
                                      </p:cBhvr>
                                      <p:tavLst>
                                        <p:tav tm="0">
                                          <p:val>
                                            <p:fltVal val="-90"/>
                                          </p:val>
                                        </p:tav>
                                        <p:tav tm="100000">
                                          <p:val>
                                            <p:fltVal val="0"/>
                                          </p:val>
                                        </p:tav>
                                      </p:tavLst>
                                    </p:anim>
                                    <p:anim calcmode="lin" valueType="num">
                                      <p:cBhvr>
                                        <p:cTn id="9" dur="800" decel="100000" fill="hold"/>
                                        <p:tgtEl>
                                          <p:spTgt spid="107522"/>
                                        </p:tgtEl>
                                        <p:attrNameLst>
                                          <p:attrName>ppt_x</p:attrName>
                                        </p:attrNameLst>
                                      </p:cBhvr>
                                      <p:tavLst>
                                        <p:tav tm="0">
                                          <p:val>
                                            <p:strVal val="#ppt_x+0.4"/>
                                          </p:val>
                                        </p:tav>
                                        <p:tav tm="100000">
                                          <p:val>
                                            <p:strVal val="#ppt_x-0.05"/>
                                          </p:val>
                                        </p:tav>
                                      </p:tavLst>
                                    </p:anim>
                                    <p:anim calcmode="lin" valueType="num">
                                      <p:cBhvr>
                                        <p:cTn id="10" dur="800" decel="100000" fill="hold"/>
                                        <p:tgtEl>
                                          <p:spTgt spid="1075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75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7522"/>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ow.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52" presetClass="entr" presetSubtype="0" fill="hold" nodeType="clickEffect">
                                  <p:stCondLst>
                                    <p:cond delay="0"/>
                                  </p:stCondLst>
                                  <p:childTnLst>
                                    <p:set>
                                      <p:cBhvr>
                                        <p:cTn id="16" dur="1" fill="hold">
                                          <p:stCondLst>
                                            <p:cond delay="0"/>
                                          </p:stCondLst>
                                        </p:cTn>
                                        <p:tgtEl>
                                          <p:spTgt spid="107528"/>
                                        </p:tgtEl>
                                        <p:attrNameLst>
                                          <p:attrName>style.visibility</p:attrName>
                                        </p:attrNameLst>
                                      </p:cBhvr>
                                      <p:to>
                                        <p:strVal val="visible"/>
                                      </p:to>
                                    </p:set>
                                    <p:animScale>
                                      <p:cBhvr>
                                        <p:cTn id="17" dur="1000" decel="50000" fill="hold">
                                          <p:stCondLst>
                                            <p:cond delay="0"/>
                                          </p:stCondLst>
                                        </p:cTn>
                                        <p:tgtEl>
                                          <p:spTgt spid="1075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7528"/>
                                        </p:tgtEl>
                                        <p:attrNameLst>
                                          <p:attrName>ppt_x</p:attrName>
                                          <p:attrName>ppt_y</p:attrName>
                                        </p:attrNameLst>
                                      </p:cBhvr>
                                    </p:animMotion>
                                    <p:animEffect transition="in" filter="fade">
                                      <p:cBhvr>
                                        <p:cTn id="19" dur="1000"/>
                                        <p:tgtEl>
                                          <p:spTgt spid="107528"/>
                                        </p:tgtEl>
                                      </p:cBhvr>
                                    </p:animEffect>
                                  </p:childTnLst>
                                </p:cTn>
                              </p:par>
                            </p:childTnLst>
                          </p:cTn>
                        </p:par>
                        <p:par>
                          <p:cTn id="20" fill="hold" nodeType="afterGroup">
                            <p:stCondLst>
                              <p:cond delay="1000"/>
                            </p:stCondLst>
                            <p:childTnLst>
                              <p:par>
                                <p:cTn id="21" presetID="50" presetClass="entr" presetSubtype="0" decel="100000" fill="hold" nodeType="afterEffect">
                                  <p:stCondLst>
                                    <p:cond delay="0"/>
                                  </p:stCondLst>
                                  <p:childTnLst>
                                    <p:set>
                                      <p:cBhvr>
                                        <p:cTn id="22" dur="1" fill="hold">
                                          <p:stCondLst>
                                            <p:cond delay="0"/>
                                          </p:stCondLst>
                                        </p:cTn>
                                        <p:tgtEl>
                                          <p:spTgt spid="107525">
                                            <p:txEl>
                                              <p:pRg st="0" end="0"/>
                                            </p:txEl>
                                          </p:spTgt>
                                        </p:tgtEl>
                                        <p:attrNameLst>
                                          <p:attrName>style.visibility</p:attrName>
                                        </p:attrNameLst>
                                      </p:cBhvr>
                                      <p:to>
                                        <p:strVal val="visible"/>
                                      </p:to>
                                    </p:set>
                                    <p:anim calcmode="lin" valueType="num">
                                      <p:cBhvr>
                                        <p:cTn id="23" dur="1000" fill="hold"/>
                                        <p:tgtEl>
                                          <p:spTgt spid="107525">
                                            <p:txEl>
                                              <p:pRg st="0" end="0"/>
                                            </p:txEl>
                                          </p:spTgt>
                                        </p:tgtEl>
                                        <p:attrNameLst>
                                          <p:attrName>ppt_w</p:attrName>
                                        </p:attrNameLst>
                                      </p:cBhvr>
                                      <p:tavLst>
                                        <p:tav tm="0">
                                          <p:val>
                                            <p:strVal val="#ppt_w+.3"/>
                                          </p:val>
                                        </p:tav>
                                        <p:tav tm="100000">
                                          <p:val>
                                            <p:strVal val="#ppt_w"/>
                                          </p:val>
                                        </p:tav>
                                      </p:tavLst>
                                    </p:anim>
                                    <p:anim calcmode="lin" valueType="num">
                                      <p:cBhvr>
                                        <p:cTn id="24" dur="1000" fill="hold"/>
                                        <p:tgtEl>
                                          <p:spTgt spid="107525">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107525">
                                            <p:txEl>
                                              <p:pRg st="0" end="0"/>
                                            </p:txEl>
                                          </p:spTgt>
                                        </p:tgtEl>
                                      </p:cBhvr>
                                    </p:animEffect>
                                  </p:childTnLst>
                                </p:cTn>
                              </p:par>
                            </p:childTnLst>
                          </p:cTn>
                        </p:par>
                        <p:par>
                          <p:cTn id="26" fill="hold" nodeType="afterGroup">
                            <p:stCondLst>
                              <p:cond delay="2000"/>
                            </p:stCondLst>
                            <p:childTnLst>
                              <p:par>
                                <p:cTn id="27" presetID="50" presetClass="entr" presetSubtype="0" decel="100000" fill="hold" nodeType="afterEffect">
                                  <p:stCondLst>
                                    <p:cond delay="0"/>
                                  </p:stCondLst>
                                  <p:childTnLst>
                                    <p:set>
                                      <p:cBhvr>
                                        <p:cTn id="28" dur="1" fill="hold">
                                          <p:stCondLst>
                                            <p:cond delay="0"/>
                                          </p:stCondLst>
                                        </p:cTn>
                                        <p:tgtEl>
                                          <p:spTgt spid="107525">
                                            <p:txEl>
                                              <p:pRg st="2" end="2"/>
                                            </p:txEl>
                                          </p:spTgt>
                                        </p:tgtEl>
                                        <p:attrNameLst>
                                          <p:attrName>style.visibility</p:attrName>
                                        </p:attrNameLst>
                                      </p:cBhvr>
                                      <p:to>
                                        <p:strVal val="visible"/>
                                      </p:to>
                                    </p:set>
                                    <p:anim calcmode="lin" valueType="num">
                                      <p:cBhvr>
                                        <p:cTn id="29" dur="1000" fill="hold"/>
                                        <p:tgtEl>
                                          <p:spTgt spid="107525">
                                            <p:txEl>
                                              <p:pRg st="2" end="2"/>
                                            </p:txEl>
                                          </p:spTgt>
                                        </p:tgtEl>
                                        <p:attrNameLst>
                                          <p:attrName>ppt_w</p:attrName>
                                        </p:attrNameLst>
                                      </p:cBhvr>
                                      <p:tavLst>
                                        <p:tav tm="0">
                                          <p:val>
                                            <p:strVal val="#ppt_w+.3"/>
                                          </p:val>
                                        </p:tav>
                                        <p:tav tm="100000">
                                          <p:val>
                                            <p:strVal val="#ppt_w"/>
                                          </p:val>
                                        </p:tav>
                                      </p:tavLst>
                                    </p:anim>
                                    <p:anim calcmode="lin" valueType="num">
                                      <p:cBhvr>
                                        <p:cTn id="30" dur="1000" fill="hold"/>
                                        <p:tgtEl>
                                          <p:spTgt spid="107525">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107525">
                                            <p:txEl>
                                              <p:pRg st="2" end="2"/>
                                            </p:txEl>
                                          </p:spTgt>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107525">
                                            <p:txEl>
                                              <p:pRg st="4" end="4"/>
                                            </p:txEl>
                                          </p:spTgt>
                                        </p:tgtEl>
                                        <p:attrNameLst>
                                          <p:attrName>style.visibility</p:attrName>
                                        </p:attrNameLst>
                                      </p:cBhvr>
                                      <p:to>
                                        <p:strVal val="visible"/>
                                      </p:to>
                                    </p:set>
                                    <p:anim calcmode="lin" valueType="num">
                                      <p:cBhvr>
                                        <p:cTn id="34" dur="1000" fill="hold"/>
                                        <p:tgtEl>
                                          <p:spTgt spid="107525">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107525">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1075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Grp="1" noChangeArrowheads="1"/>
          </p:cNvSpPr>
          <p:nvPr>
            <p:ph type="title"/>
          </p:nvPr>
        </p:nvSpPr>
        <p:spPr>
          <a:xfrm>
            <a:off x="1524000" y="0"/>
            <a:ext cx="9144000" cy="1219200"/>
          </a:xfrm>
        </p:spPr>
        <p:txBody>
          <a:bodyPr/>
          <a:lstStyle/>
          <a:p>
            <a:pPr eaLnBrk="1" hangingPunct="1"/>
            <a:r>
              <a:rPr lang="en-US" altLang="en-US" sz="3600" b="1">
                <a:latin typeface="Berlin Sans FB Demi" charset="0"/>
              </a:rPr>
              <a:t>Examples of Mechanical Energy</a:t>
            </a:r>
          </a:p>
        </p:txBody>
      </p:sp>
      <p:pic>
        <p:nvPicPr>
          <p:cNvPr id="126988" name="Picture 12" descr="Mechenergy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676400" y="1219200"/>
            <a:ext cx="4114800" cy="2667000"/>
          </a:xfrm>
          <a:noFill/>
          <a:ln w="25400">
            <a:solidFill>
              <a:schemeClr val="tx1"/>
            </a:solidFill>
            <a:miter lim="800000"/>
            <a:headEnd/>
            <a:tailEnd/>
          </a:ln>
        </p:spPr>
      </p:pic>
      <p:pic>
        <p:nvPicPr>
          <p:cNvPr id="126989" name="Picture 13" descr="Mechenergy4"/>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676400" y="3962400"/>
            <a:ext cx="4114800" cy="2719388"/>
          </a:xfrm>
          <a:noFill/>
          <a:ln w="25400">
            <a:solidFill>
              <a:schemeClr val="tx1"/>
            </a:solidFill>
            <a:miter lim="800000"/>
            <a:headEnd/>
            <a:tailEnd/>
          </a:ln>
        </p:spPr>
      </p:pic>
      <p:pic>
        <p:nvPicPr>
          <p:cNvPr id="126990" name="Picture 14" descr="Mechenergy5"/>
          <p:cNvPicPr>
            <a:picLocks noGrp="1" noChangeAspect="1" noChangeArrowheads="1"/>
          </p:cNvPicPr>
          <p:nvPr>
            <p:ph sz="half" idx="3"/>
          </p:nvPr>
        </p:nvPicPr>
        <p:blipFill>
          <a:blip r:embed="rId5">
            <a:extLst>
              <a:ext uri="{28A0092B-C50C-407E-A947-70E740481C1C}">
                <a14:useLocalDpi xmlns:a14="http://schemas.microsoft.com/office/drawing/2010/main" val="0"/>
              </a:ext>
            </a:extLst>
          </a:blip>
          <a:srcRect/>
          <a:stretch>
            <a:fillRect/>
          </a:stretch>
        </p:blipFill>
        <p:spPr>
          <a:xfrm>
            <a:off x="5867401" y="1219200"/>
            <a:ext cx="4646613" cy="5486400"/>
          </a:xfrm>
          <a:noFill/>
          <a:ln w="25400">
            <a:solidFill>
              <a:schemeClr val="tx1"/>
            </a:solidFill>
            <a:miter lim="800000"/>
            <a:headEnd/>
            <a:tailEnd/>
          </a:ln>
        </p:spPr>
      </p:pic>
    </p:spTree>
    <p:extLst>
      <p:ext uri="{BB962C8B-B14F-4D97-AF65-F5344CB8AC3E}">
        <p14:creationId xmlns:p14="http://schemas.microsoft.com/office/powerpoint/2010/main" val="199804557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fade">
                                      <p:cBhvr>
                                        <p:cTn id="7" dur="800" decel="100000"/>
                                        <p:tgtEl>
                                          <p:spTgt spid="126980"/>
                                        </p:tgtEl>
                                      </p:cBhvr>
                                    </p:animEffect>
                                    <p:anim calcmode="lin" valueType="num">
                                      <p:cBhvr>
                                        <p:cTn id="8" dur="800" decel="100000" fill="hold"/>
                                        <p:tgtEl>
                                          <p:spTgt spid="126980"/>
                                        </p:tgtEl>
                                        <p:attrNameLst>
                                          <p:attrName>style.rotation</p:attrName>
                                        </p:attrNameLst>
                                      </p:cBhvr>
                                      <p:tavLst>
                                        <p:tav tm="0">
                                          <p:val>
                                            <p:fltVal val="-90"/>
                                          </p:val>
                                        </p:tav>
                                        <p:tav tm="100000">
                                          <p:val>
                                            <p:fltVal val="0"/>
                                          </p:val>
                                        </p:tav>
                                      </p:tavLst>
                                    </p:anim>
                                    <p:anim calcmode="lin" valueType="num">
                                      <p:cBhvr>
                                        <p:cTn id="9" dur="800" decel="100000" fill="hold"/>
                                        <p:tgtEl>
                                          <p:spTgt spid="126980"/>
                                        </p:tgtEl>
                                        <p:attrNameLst>
                                          <p:attrName>ppt_x</p:attrName>
                                        </p:attrNameLst>
                                      </p:cBhvr>
                                      <p:tavLst>
                                        <p:tav tm="0">
                                          <p:val>
                                            <p:strVal val="#ppt_x+0.4"/>
                                          </p:val>
                                        </p:tav>
                                        <p:tav tm="100000">
                                          <p:val>
                                            <p:strVal val="#ppt_x-0.05"/>
                                          </p:val>
                                        </p:tav>
                                      </p:tavLst>
                                    </p:anim>
                                    <p:anim calcmode="lin" valueType="num">
                                      <p:cBhvr>
                                        <p:cTn id="10" dur="800" decel="100000" fill="hold"/>
                                        <p:tgtEl>
                                          <p:spTgt spid="12698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698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6980"/>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ow_2.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52" presetClass="entr" presetSubtype="0" fill="hold" nodeType="clickEffect">
                                  <p:stCondLst>
                                    <p:cond delay="0"/>
                                  </p:stCondLst>
                                  <p:childTnLst>
                                    <p:set>
                                      <p:cBhvr>
                                        <p:cTn id="16" dur="1" fill="hold">
                                          <p:stCondLst>
                                            <p:cond delay="0"/>
                                          </p:stCondLst>
                                        </p:cTn>
                                        <p:tgtEl>
                                          <p:spTgt spid="126988"/>
                                        </p:tgtEl>
                                        <p:attrNameLst>
                                          <p:attrName>style.visibility</p:attrName>
                                        </p:attrNameLst>
                                      </p:cBhvr>
                                      <p:to>
                                        <p:strVal val="visible"/>
                                      </p:to>
                                    </p:set>
                                    <p:animScale>
                                      <p:cBhvr>
                                        <p:cTn id="17" dur="1000" decel="50000" fill="hold">
                                          <p:stCondLst>
                                            <p:cond delay="0"/>
                                          </p:stCondLst>
                                        </p:cTn>
                                        <p:tgtEl>
                                          <p:spTgt spid="1269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26988"/>
                                        </p:tgtEl>
                                        <p:attrNameLst>
                                          <p:attrName>ppt_x</p:attrName>
                                          <p:attrName>ppt_y</p:attrName>
                                        </p:attrNameLst>
                                      </p:cBhvr>
                                    </p:animMotion>
                                    <p:animEffect transition="in" filter="fade">
                                      <p:cBhvr>
                                        <p:cTn id="19" dur="1000"/>
                                        <p:tgtEl>
                                          <p:spTgt spid="12698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5" presetClass="entr" presetSubtype="0" fill="hold" nodeType="clickEffect">
                                  <p:stCondLst>
                                    <p:cond delay="0"/>
                                  </p:stCondLst>
                                  <p:childTnLst>
                                    <p:set>
                                      <p:cBhvr>
                                        <p:cTn id="23" dur="1" fill="hold">
                                          <p:stCondLst>
                                            <p:cond delay="0"/>
                                          </p:stCondLst>
                                        </p:cTn>
                                        <p:tgtEl>
                                          <p:spTgt spid="126989"/>
                                        </p:tgtEl>
                                        <p:attrNameLst>
                                          <p:attrName>style.visibility</p:attrName>
                                        </p:attrNameLst>
                                      </p:cBhvr>
                                      <p:to>
                                        <p:strVal val="visible"/>
                                      </p:to>
                                    </p:set>
                                    <p:anim calcmode="lin" valueType="num">
                                      <p:cBhvr>
                                        <p:cTn id="24" dur="1000" fill="hold"/>
                                        <p:tgtEl>
                                          <p:spTgt spid="126989"/>
                                        </p:tgtEl>
                                        <p:attrNameLst>
                                          <p:attrName>ppt_w</p:attrName>
                                        </p:attrNameLst>
                                      </p:cBhvr>
                                      <p:tavLst>
                                        <p:tav tm="0">
                                          <p:val>
                                            <p:fltVal val="0"/>
                                          </p:val>
                                        </p:tav>
                                        <p:tav tm="100000">
                                          <p:val>
                                            <p:strVal val="#ppt_w"/>
                                          </p:val>
                                        </p:tav>
                                      </p:tavLst>
                                    </p:anim>
                                    <p:anim calcmode="lin" valueType="num">
                                      <p:cBhvr>
                                        <p:cTn id="25" dur="1000" fill="hold"/>
                                        <p:tgtEl>
                                          <p:spTgt spid="126989"/>
                                        </p:tgtEl>
                                        <p:attrNameLst>
                                          <p:attrName>ppt_h</p:attrName>
                                        </p:attrNameLst>
                                      </p:cBhvr>
                                      <p:tavLst>
                                        <p:tav tm="0">
                                          <p:val>
                                            <p:fltVal val="0"/>
                                          </p:val>
                                        </p:tav>
                                        <p:tav tm="100000">
                                          <p:val>
                                            <p:strVal val="#ppt_h"/>
                                          </p:val>
                                        </p:tav>
                                      </p:tavLst>
                                    </p:anim>
                                    <p:anim calcmode="lin" valueType="num">
                                      <p:cBhvr>
                                        <p:cTn id="26" dur="1000" fill="hold"/>
                                        <p:tgtEl>
                                          <p:spTgt spid="126989"/>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69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35" presetClass="entr" presetSubtype="0" fill="hold" nodeType="clickEffect">
                                  <p:stCondLst>
                                    <p:cond delay="0"/>
                                  </p:stCondLst>
                                  <p:childTnLst>
                                    <p:set>
                                      <p:cBhvr>
                                        <p:cTn id="31" dur="1" fill="hold">
                                          <p:stCondLst>
                                            <p:cond delay="0"/>
                                          </p:stCondLst>
                                        </p:cTn>
                                        <p:tgtEl>
                                          <p:spTgt spid="126990"/>
                                        </p:tgtEl>
                                        <p:attrNameLst>
                                          <p:attrName>style.visibility</p:attrName>
                                        </p:attrNameLst>
                                      </p:cBhvr>
                                      <p:to>
                                        <p:strVal val="visible"/>
                                      </p:to>
                                    </p:set>
                                    <p:animEffect transition="in" filter="fade">
                                      <p:cBhvr>
                                        <p:cTn id="32" dur="2000"/>
                                        <p:tgtEl>
                                          <p:spTgt spid="126990"/>
                                        </p:tgtEl>
                                      </p:cBhvr>
                                    </p:animEffect>
                                    <p:anim calcmode="lin" valueType="num">
                                      <p:cBhvr>
                                        <p:cTn id="33" dur="2000" fill="hold"/>
                                        <p:tgtEl>
                                          <p:spTgt spid="126990"/>
                                        </p:tgtEl>
                                        <p:attrNameLst>
                                          <p:attrName>style.rotation</p:attrName>
                                        </p:attrNameLst>
                                      </p:cBhvr>
                                      <p:tavLst>
                                        <p:tav tm="0">
                                          <p:val>
                                            <p:fltVal val="720"/>
                                          </p:val>
                                        </p:tav>
                                        <p:tav tm="100000">
                                          <p:val>
                                            <p:fltVal val="0"/>
                                          </p:val>
                                        </p:tav>
                                      </p:tavLst>
                                    </p:anim>
                                    <p:anim calcmode="lin" valueType="num">
                                      <p:cBhvr>
                                        <p:cTn id="34" dur="2000" fill="hold"/>
                                        <p:tgtEl>
                                          <p:spTgt spid="126990"/>
                                        </p:tgtEl>
                                        <p:attrNameLst>
                                          <p:attrName>ppt_h</p:attrName>
                                        </p:attrNameLst>
                                      </p:cBhvr>
                                      <p:tavLst>
                                        <p:tav tm="0">
                                          <p:val>
                                            <p:fltVal val="0"/>
                                          </p:val>
                                        </p:tav>
                                        <p:tav tm="100000">
                                          <p:val>
                                            <p:strVal val="#ppt_h"/>
                                          </p:val>
                                        </p:tav>
                                      </p:tavLst>
                                    </p:anim>
                                    <p:anim calcmode="lin" valueType="num">
                                      <p:cBhvr>
                                        <p:cTn id="35" dur="2000" fill="hold"/>
                                        <p:tgtEl>
                                          <p:spTgt spid="12699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732048" y="228600"/>
            <a:ext cx="3858323" cy="2057400"/>
          </a:xfrm>
        </p:spPr>
        <p:txBody>
          <a:bodyPr>
            <a:normAutofit fontScale="90000"/>
          </a:bodyPr>
          <a:lstStyle/>
          <a:p>
            <a:pPr eaLnBrk="1" hangingPunct="1"/>
            <a:r>
              <a:rPr lang="en-US" altLang="en-US" b="1">
                <a:latin typeface="Berlin Sans FB Demi" charset="0"/>
              </a:rPr>
              <a:t>What is Electromagnetic</a:t>
            </a:r>
            <a:br>
              <a:rPr lang="en-US" altLang="en-US" b="1">
                <a:latin typeface="Berlin Sans FB Demi" charset="0"/>
              </a:rPr>
            </a:br>
            <a:r>
              <a:rPr lang="en-US" altLang="en-US" b="1">
                <a:latin typeface="Berlin Sans FB Demi" charset="0"/>
              </a:rPr>
              <a:t>Energy?</a:t>
            </a:r>
          </a:p>
        </p:txBody>
      </p:sp>
      <p:sp>
        <p:nvSpPr>
          <p:cNvPr id="116740" name="Rectangle 4"/>
          <p:cNvSpPr>
            <a:spLocks noGrp="1" noChangeArrowheads="1"/>
          </p:cNvSpPr>
          <p:nvPr>
            <p:ph type="body" sz="half" idx="2"/>
          </p:nvPr>
        </p:nvSpPr>
        <p:spPr>
          <a:xfrm>
            <a:off x="6099717" y="1527716"/>
            <a:ext cx="5910145" cy="5101683"/>
          </a:xfrm>
        </p:spPr>
        <p:txBody>
          <a:bodyPr>
            <a:noAutofit/>
          </a:bodyPr>
          <a:lstStyle/>
          <a:p>
            <a:pPr marL="0" indent="0" algn="ctr">
              <a:buFontTx/>
              <a:buChar char="o"/>
            </a:pPr>
            <a:r>
              <a:rPr lang="en-US" altLang="en-US" sz="4400" dirty="0">
                <a:latin typeface="Berlin Sans FB Demi" charset="0"/>
              </a:rPr>
              <a:t> Light energy</a:t>
            </a:r>
          </a:p>
          <a:p>
            <a:pPr marL="0" indent="0" algn="ctr">
              <a:buNone/>
            </a:pPr>
            <a:endParaRPr lang="en-US" altLang="en-US" sz="4400" dirty="0">
              <a:latin typeface="Berlin Sans FB Demi" charset="0"/>
            </a:endParaRPr>
          </a:p>
          <a:p>
            <a:pPr marL="0" indent="0" algn="ctr">
              <a:buFontTx/>
              <a:buChar char="o"/>
            </a:pPr>
            <a:r>
              <a:rPr lang="en-US" altLang="en-US" sz="4400" dirty="0">
                <a:latin typeface="Berlin Sans FB Demi" charset="0"/>
              </a:rPr>
              <a:t> Includes energy from gamma rays, </a:t>
            </a:r>
            <a:r>
              <a:rPr lang="en-US" altLang="en-US" sz="4400" dirty="0" err="1">
                <a:latin typeface="Berlin Sans FB Demi" charset="0"/>
              </a:rPr>
              <a:t>xrays</a:t>
            </a:r>
            <a:r>
              <a:rPr lang="en-US" altLang="en-US" sz="4400" dirty="0">
                <a:latin typeface="Berlin Sans FB Demi" charset="0"/>
              </a:rPr>
              <a:t>, ultraviolet rays, visible light, infrared rays, microwave and radio bands</a:t>
            </a:r>
          </a:p>
        </p:txBody>
      </p:sp>
      <p:pic>
        <p:nvPicPr>
          <p:cNvPr id="116742" name="Picture 6" descr="Emagenergy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38" y="986882"/>
            <a:ext cx="2370138" cy="2895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6743" name="Picture 7" descr="Emagenergy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114800"/>
            <a:ext cx="3810000" cy="259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224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fade">
                                      <p:cBhvr>
                                        <p:cTn id="7" dur="800" decel="100000"/>
                                        <p:tgtEl>
                                          <p:spTgt spid="116738"/>
                                        </p:tgtEl>
                                      </p:cBhvr>
                                    </p:animEffect>
                                    <p:anim calcmode="lin" valueType="num">
                                      <p:cBhvr>
                                        <p:cTn id="8" dur="800" decel="100000" fill="hold"/>
                                        <p:tgtEl>
                                          <p:spTgt spid="116738"/>
                                        </p:tgtEl>
                                        <p:attrNameLst>
                                          <p:attrName>style.rotation</p:attrName>
                                        </p:attrNameLst>
                                      </p:cBhvr>
                                      <p:tavLst>
                                        <p:tav tm="0">
                                          <p:val>
                                            <p:fltVal val="-90"/>
                                          </p:val>
                                        </p:tav>
                                        <p:tav tm="100000">
                                          <p:val>
                                            <p:fltVal val="0"/>
                                          </p:val>
                                        </p:tav>
                                      </p:tavLst>
                                    </p:anim>
                                    <p:anim calcmode="lin" valueType="num">
                                      <p:cBhvr>
                                        <p:cTn id="9" dur="800" decel="100000" fill="hold"/>
                                        <p:tgtEl>
                                          <p:spTgt spid="116738"/>
                                        </p:tgtEl>
                                        <p:attrNameLst>
                                          <p:attrName>ppt_x</p:attrName>
                                        </p:attrNameLst>
                                      </p:cBhvr>
                                      <p:tavLst>
                                        <p:tav tm="0">
                                          <p:val>
                                            <p:strVal val="#ppt_x+0.4"/>
                                          </p:val>
                                        </p:tav>
                                        <p:tav tm="100000">
                                          <p:val>
                                            <p:strVal val="#ppt_x-0.05"/>
                                          </p:val>
                                        </p:tav>
                                      </p:tavLst>
                                    </p:anim>
                                    <p:anim calcmode="lin" valueType="num">
                                      <p:cBhvr>
                                        <p:cTn id="10" dur="800" decel="100000" fill="hold"/>
                                        <p:tgtEl>
                                          <p:spTgt spid="11673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673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6738"/>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ow_3.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nodeType="clickEffect">
                                  <p:stCondLst>
                                    <p:cond delay="0"/>
                                  </p:stCondLst>
                                  <p:childTnLst>
                                    <p:set>
                                      <p:cBhvr>
                                        <p:cTn id="16" dur="1" fill="hold">
                                          <p:stCondLst>
                                            <p:cond delay="0"/>
                                          </p:stCondLst>
                                        </p:cTn>
                                        <p:tgtEl>
                                          <p:spTgt spid="116742"/>
                                        </p:tgtEl>
                                        <p:attrNameLst>
                                          <p:attrName>style.visibility</p:attrName>
                                        </p:attrNameLst>
                                      </p:cBhvr>
                                      <p:to>
                                        <p:strVal val="visible"/>
                                      </p:to>
                                    </p:set>
                                    <p:anim calcmode="lin" valueType="num">
                                      <p:cBhvr>
                                        <p:cTn id="17" dur="1000" fill="hold"/>
                                        <p:tgtEl>
                                          <p:spTgt spid="116742"/>
                                        </p:tgtEl>
                                        <p:attrNameLst>
                                          <p:attrName>ppt_w</p:attrName>
                                        </p:attrNameLst>
                                      </p:cBhvr>
                                      <p:tavLst>
                                        <p:tav tm="0">
                                          <p:val>
                                            <p:fltVal val="0"/>
                                          </p:val>
                                        </p:tav>
                                        <p:tav tm="100000">
                                          <p:val>
                                            <p:strVal val="#ppt_w"/>
                                          </p:val>
                                        </p:tav>
                                      </p:tavLst>
                                    </p:anim>
                                    <p:anim calcmode="lin" valueType="num">
                                      <p:cBhvr>
                                        <p:cTn id="18" dur="1000" fill="hold"/>
                                        <p:tgtEl>
                                          <p:spTgt spid="116742"/>
                                        </p:tgtEl>
                                        <p:attrNameLst>
                                          <p:attrName>ppt_h</p:attrName>
                                        </p:attrNameLst>
                                      </p:cBhvr>
                                      <p:tavLst>
                                        <p:tav tm="0">
                                          <p:val>
                                            <p:fltVal val="0"/>
                                          </p:val>
                                        </p:tav>
                                        <p:tav tm="100000">
                                          <p:val>
                                            <p:strVal val="#ppt_h"/>
                                          </p:val>
                                        </p:tav>
                                      </p:tavLst>
                                    </p:anim>
                                    <p:anim calcmode="lin" valueType="num">
                                      <p:cBhvr>
                                        <p:cTn id="19" dur="1000" fill="hold"/>
                                        <p:tgtEl>
                                          <p:spTgt spid="11674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16742"/>
                                        </p:tgtEl>
                                        <p:attrNameLst>
                                          <p:attrName>ppt_y</p:attrName>
                                        </p:attrNameLst>
                                      </p:cBhvr>
                                      <p:tavLst>
                                        <p:tav tm="0" fmla="#ppt_y+(sin(-2*pi*(1-$))*-#ppt_x+cos(-2*pi*(1-$))*(1-#ppt_y))*(1-$)">
                                          <p:val>
                                            <p:fltVal val="0"/>
                                          </p:val>
                                        </p:tav>
                                        <p:tav tm="100000">
                                          <p:val>
                                            <p:fltVal val="1"/>
                                          </p:val>
                                        </p:tav>
                                      </p:tavLst>
                                    </p:anim>
                                  </p:childTnLst>
                                </p:cTn>
                              </p:par>
                            </p:childTnLst>
                          </p:cTn>
                        </p:par>
                        <p:par>
                          <p:cTn id="21" fill="hold" nodeType="afterGroup">
                            <p:stCondLst>
                              <p:cond delay="1000"/>
                            </p:stCondLst>
                            <p:childTnLst>
                              <p:par>
                                <p:cTn id="22" presetID="15" presetClass="entr" presetSubtype="0" fill="hold" nodeType="afterEffect">
                                  <p:stCondLst>
                                    <p:cond delay="0"/>
                                  </p:stCondLst>
                                  <p:childTnLst>
                                    <p:set>
                                      <p:cBhvr>
                                        <p:cTn id="23" dur="1" fill="hold">
                                          <p:stCondLst>
                                            <p:cond delay="0"/>
                                          </p:stCondLst>
                                        </p:cTn>
                                        <p:tgtEl>
                                          <p:spTgt spid="116743"/>
                                        </p:tgtEl>
                                        <p:attrNameLst>
                                          <p:attrName>style.visibility</p:attrName>
                                        </p:attrNameLst>
                                      </p:cBhvr>
                                      <p:to>
                                        <p:strVal val="visible"/>
                                      </p:to>
                                    </p:set>
                                    <p:anim calcmode="lin" valueType="num">
                                      <p:cBhvr>
                                        <p:cTn id="24" dur="1000" fill="hold"/>
                                        <p:tgtEl>
                                          <p:spTgt spid="116743"/>
                                        </p:tgtEl>
                                        <p:attrNameLst>
                                          <p:attrName>ppt_w</p:attrName>
                                        </p:attrNameLst>
                                      </p:cBhvr>
                                      <p:tavLst>
                                        <p:tav tm="0">
                                          <p:val>
                                            <p:fltVal val="0"/>
                                          </p:val>
                                        </p:tav>
                                        <p:tav tm="100000">
                                          <p:val>
                                            <p:strVal val="#ppt_w"/>
                                          </p:val>
                                        </p:tav>
                                      </p:tavLst>
                                    </p:anim>
                                    <p:anim calcmode="lin" valueType="num">
                                      <p:cBhvr>
                                        <p:cTn id="25" dur="1000" fill="hold"/>
                                        <p:tgtEl>
                                          <p:spTgt spid="116743"/>
                                        </p:tgtEl>
                                        <p:attrNameLst>
                                          <p:attrName>ppt_h</p:attrName>
                                        </p:attrNameLst>
                                      </p:cBhvr>
                                      <p:tavLst>
                                        <p:tav tm="0">
                                          <p:val>
                                            <p:fltVal val="0"/>
                                          </p:val>
                                        </p:tav>
                                        <p:tav tm="100000">
                                          <p:val>
                                            <p:strVal val="#ppt_h"/>
                                          </p:val>
                                        </p:tav>
                                      </p:tavLst>
                                    </p:anim>
                                    <p:anim calcmode="lin" valueType="num">
                                      <p:cBhvr>
                                        <p:cTn id="26" dur="1000" fill="hold"/>
                                        <p:tgtEl>
                                          <p:spTgt spid="116743"/>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16743"/>
                                        </p:tgtEl>
                                        <p:attrNameLst>
                                          <p:attrName>ppt_y</p:attrName>
                                        </p:attrNameLst>
                                      </p:cBhvr>
                                      <p:tavLst>
                                        <p:tav tm="0" fmla="#ppt_y+(sin(-2*pi*(1-$))*-#ppt_x+cos(-2*pi*(1-$))*(1-#ppt_y))*(1-$)">
                                          <p:val>
                                            <p:fltVal val="0"/>
                                          </p:val>
                                        </p:tav>
                                        <p:tav tm="100000">
                                          <p:val>
                                            <p:fltVal val="1"/>
                                          </p:val>
                                        </p:tav>
                                      </p:tavLst>
                                    </p:anim>
                                  </p:childTnLst>
                                </p:cTn>
                              </p:par>
                            </p:childTnLst>
                          </p:cTn>
                        </p:par>
                        <p:par>
                          <p:cTn id="28" fill="hold" nodeType="afterGroup">
                            <p:stCondLst>
                              <p:cond delay="2000"/>
                            </p:stCondLst>
                            <p:childTnLst>
                              <p:par>
                                <p:cTn id="29" presetID="50" presetClass="entr" presetSubtype="0" decel="100000" fill="hold" nodeType="afterEffect">
                                  <p:stCondLst>
                                    <p:cond delay="0"/>
                                  </p:stCondLst>
                                  <p:childTnLst>
                                    <p:set>
                                      <p:cBhvr>
                                        <p:cTn id="30" dur="1" fill="hold">
                                          <p:stCondLst>
                                            <p:cond delay="0"/>
                                          </p:stCondLst>
                                        </p:cTn>
                                        <p:tgtEl>
                                          <p:spTgt spid="116740">
                                            <p:txEl>
                                              <p:pRg st="0" end="0"/>
                                            </p:txEl>
                                          </p:spTgt>
                                        </p:tgtEl>
                                        <p:attrNameLst>
                                          <p:attrName>style.visibility</p:attrName>
                                        </p:attrNameLst>
                                      </p:cBhvr>
                                      <p:to>
                                        <p:strVal val="visible"/>
                                      </p:to>
                                    </p:set>
                                    <p:anim calcmode="lin" valueType="num">
                                      <p:cBhvr>
                                        <p:cTn id="31" dur="1000" fill="hold"/>
                                        <p:tgtEl>
                                          <p:spTgt spid="116740">
                                            <p:txEl>
                                              <p:pRg st="0" end="0"/>
                                            </p:txEl>
                                          </p:spTgt>
                                        </p:tgtEl>
                                        <p:attrNameLst>
                                          <p:attrName>ppt_w</p:attrName>
                                        </p:attrNameLst>
                                      </p:cBhvr>
                                      <p:tavLst>
                                        <p:tav tm="0">
                                          <p:val>
                                            <p:strVal val="#ppt_w+.3"/>
                                          </p:val>
                                        </p:tav>
                                        <p:tav tm="100000">
                                          <p:val>
                                            <p:strVal val="#ppt_w"/>
                                          </p:val>
                                        </p:tav>
                                      </p:tavLst>
                                    </p:anim>
                                    <p:anim calcmode="lin" valueType="num">
                                      <p:cBhvr>
                                        <p:cTn id="32" dur="1000" fill="hold"/>
                                        <p:tgtEl>
                                          <p:spTgt spid="116740">
                                            <p:txEl>
                                              <p:pRg st="0" end="0"/>
                                            </p:txEl>
                                          </p:spTgt>
                                        </p:tgtEl>
                                        <p:attrNameLst>
                                          <p:attrName>ppt_h</p:attrName>
                                        </p:attrNameLst>
                                      </p:cBhvr>
                                      <p:tavLst>
                                        <p:tav tm="0">
                                          <p:val>
                                            <p:strVal val="#ppt_h"/>
                                          </p:val>
                                        </p:tav>
                                        <p:tav tm="100000">
                                          <p:val>
                                            <p:strVal val="#ppt_h"/>
                                          </p:val>
                                        </p:tav>
                                      </p:tavLst>
                                    </p:anim>
                                    <p:animEffect transition="in" filter="fade">
                                      <p:cBhvr>
                                        <p:cTn id="33" dur="1000"/>
                                        <p:tgtEl>
                                          <p:spTgt spid="116740">
                                            <p:txEl>
                                              <p:pRg st="0" end="0"/>
                                            </p:txEl>
                                          </p:spTgt>
                                        </p:tgtEl>
                                      </p:cBhvr>
                                    </p:animEffect>
                                  </p:childTnLst>
                                </p:cTn>
                              </p:par>
                            </p:childTnLst>
                          </p:cTn>
                        </p:par>
                        <p:par>
                          <p:cTn id="34" fill="hold" nodeType="afterGroup">
                            <p:stCondLst>
                              <p:cond delay="3000"/>
                            </p:stCondLst>
                            <p:childTnLst>
                              <p:par>
                                <p:cTn id="35" presetID="50" presetClass="entr" presetSubtype="0" decel="100000" fill="hold" nodeType="afterEffect">
                                  <p:stCondLst>
                                    <p:cond delay="0"/>
                                  </p:stCondLst>
                                  <p:childTnLst>
                                    <p:set>
                                      <p:cBhvr>
                                        <p:cTn id="36" dur="1" fill="hold">
                                          <p:stCondLst>
                                            <p:cond delay="0"/>
                                          </p:stCondLst>
                                        </p:cTn>
                                        <p:tgtEl>
                                          <p:spTgt spid="116740">
                                            <p:txEl>
                                              <p:pRg st="2" end="2"/>
                                            </p:txEl>
                                          </p:spTgt>
                                        </p:tgtEl>
                                        <p:attrNameLst>
                                          <p:attrName>style.visibility</p:attrName>
                                        </p:attrNameLst>
                                      </p:cBhvr>
                                      <p:to>
                                        <p:strVal val="visible"/>
                                      </p:to>
                                    </p:set>
                                    <p:anim calcmode="lin" valueType="num">
                                      <p:cBhvr>
                                        <p:cTn id="37" dur="1000" fill="hold"/>
                                        <p:tgtEl>
                                          <p:spTgt spid="116740">
                                            <p:txEl>
                                              <p:pRg st="2" end="2"/>
                                            </p:txEl>
                                          </p:spTgt>
                                        </p:tgtEl>
                                        <p:attrNameLst>
                                          <p:attrName>ppt_w</p:attrName>
                                        </p:attrNameLst>
                                      </p:cBhvr>
                                      <p:tavLst>
                                        <p:tav tm="0">
                                          <p:val>
                                            <p:strVal val="#ppt_w+.3"/>
                                          </p:val>
                                        </p:tav>
                                        <p:tav tm="100000">
                                          <p:val>
                                            <p:strVal val="#ppt_w"/>
                                          </p:val>
                                        </p:tav>
                                      </p:tavLst>
                                    </p:anim>
                                    <p:anim calcmode="lin" valueType="num">
                                      <p:cBhvr>
                                        <p:cTn id="38" dur="1000" fill="hold"/>
                                        <p:tgtEl>
                                          <p:spTgt spid="116740">
                                            <p:txEl>
                                              <p:pRg st="2" end="2"/>
                                            </p:txEl>
                                          </p:spTgt>
                                        </p:tgtEl>
                                        <p:attrNameLst>
                                          <p:attrName>ppt_h</p:attrName>
                                        </p:attrNameLst>
                                      </p:cBhvr>
                                      <p:tavLst>
                                        <p:tav tm="0">
                                          <p:val>
                                            <p:strVal val="#ppt_h"/>
                                          </p:val>
                                        </p:tav>
                                        <p:tav tm="100000">
                                          <p:val>
                                            <p:strVal val="#ppt_h"/>
                                          </p:val>
                                        </p:tav>
                                      </p:tavLst>
                                    </p:anim>
                                    <p:animEffect transition="in" filter="fade">
                                      <p:cBhvr>
                                        <p:cTn id="39" dur="1000"/>
                                        <p:tgtEl>
                                          <p:spTgt spid="1167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524000" y="152400"/>
            <a:ext cx="9144000" cy="914400"/>
          </a:xfrm>
        </p:spPr>
        <p:txBody>
          <a:bodyPr/>
          <a:lstStyle/>
          <a:p>
            <a:pPr eaLnBrk="1" hangingPunct="1"/>
            <a:r>
              <a:rPr lang="en-US" altLang="en-US" b="1">
                <a:latin typeface="Berlin Sans FB Demi" charset="0"/>
              </a:rPr>
              <a:t>What is Electrical Energy?</a:t>
            </a:r>
          </a:p>
        </p:txBody>
      </p:sp>
      <p:sp>
        <p:nvSpPr>
          <p:cNvPr id="119812" name="Rectangle 4"/>
          <p:cNvSpPr>
            <a:spLocks noGrp="1" noChangeArrowheads="1"/>
          </p:cNvSpPr>
          <p:nvPr>
            <p:ph type="body" sz="half" idx="2"/>
          </p:nvPr>
        </p:nvSpPr>
        <p:spPr>
          <a:xfrm>
            <a:off x="379141" y="1447800"/>
            <a:ext cx="6097859" cy="5105400"/>
          </a:xfrm>
        </p:spPr>
        <p:txBody>
          <a:bodyPr>
            <a:noAutofit/>
          </a:bodyPr>
          <a:lstStyle/>
          <a:p>
            <a:pPr marL="0" indent="0" algn="ctr">
              <a:buFontTx/>
              <a:buChar char="o"/>
            </a:pPr>
            <a:r>
              <a:rPr lang="en-US" altLang="en-US" sz="4400" dirty="0">
                <a:latin typeface="Berlin Sans FB Demi" charset="0"/>
              </a:rPr>
              <a:t> Energy caused by    the movement of electrons</a:t>
            </a:r>
          </a:p>
          <a:p>
            <a:pPr marL="0" indent="0" algn="ctr">
              <a:buFontTx/>
              <a:buChar char="o"/>
            </a:pPr>
            <a:endParaRPr lang="en-US" altLang="en-US" sz="4400" dirty="0">
              <a:latin typeface="Berlin Sans FB Demi" charset="0"/>
            </a:endParaRPr>
          </a:p>
          <a:p>
            <a:pPr marL="0" indent="0" algn="ctr">
              <a:buFontTx/>
              <a:buChar char="o"/>
            </a:pPr>
            <a:r>
              <a:rPr lang="en-US" altLang="en-US" sz="4400" dirty="0">
                <a:latin typeface="Berlin Sans FB Demi" charset="0"/>
              </a:rPr>
              <a:t> Easily transported through power lines and converted into other forms of energy</a:t>
            </a:r>
          </a:p>
        </p:txBody>
      </p:sp>
      <p:pic>
        <p:nvPicPr>
          <p:cNvPr id="119815" name="Picture 7" descr="Electri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752600"/>
            <a:ext cx="396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772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800" decel="100000"/>
                                        <p:tgtEl>
                                          <p:spTgt spid="119810"/>
                                        </p:tgtEl>
                                      </p:cBhvr>
                                    </p:animEffect>
                                    <p:anim calcmode="lin" valueType="num">
                                      <p:cBhvr>
                                        <p:cTn id="8" dur="800" decel="100000" fill="hold"/>
                                        <p:tgtEl>
                                          <p:spTgt spid="119810"/>
                                        </p:tgtEl>
                                        <p:attrNameLst>
                                          <p:attrName>style.rotation</p:attrName>
                                        </p:attrNameLst>
                                      </p:cBhvr>
                                      <p:tavLst>
                                        <p:tav tm="0">
                                          <p:val>
                                            <p:fltVal val="-90"/>
                                          </p:val>
                                        </p:tav>
                                        <p:tav tm="100000">
                                          <p:val>
                                            <p:fltVal val="0"/>
                                          </p:val>
                                        </p:tav>
                                      </p:tavLst>
                                    </p:anim>
                                    <p:anim calcmode="lin" valueType="num">
                                      <p:cBhvr>
                                        <p:cTn id="9" dur="800" decel="100000" fill="hold"/>
                                        <p:tgtEl>
                                          <p:spTgt spid="119810"/>
                                        </p:tgtEl>
                                        <p:attrNameLst>
                                          <p:attrName>ppt_x</p:attrName>
                                        </p:attrNameLst>
                                      </p:cBhvr>
                                      <p:tavLst>
                                        <p:tav tm="0">
                                          <p:val>
                                            <p:strVal val="#ppt_x+0.4"/>
                                          </p:val>
                                        </p:tav>
                                        <p:tav tm="100000">
                                          <p:val>
                                            <p:strVal val="#ppt_x-0.05"/>
                                          </p:val>
                                        </p:tav>
                                      </p:tavLst>
                                    </p:anim>
                                    <p:anim calcmode="lin" valueType="num">
                                      <p:cBhvr>
                                        <p:cTn id="10" dur="800" decel="100000" fill="hold"/>
                                        <p:tgtEl>
                                          <p:spTgt spid="1198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98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9810"/>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ow.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nodeType="clickEffect">
                                  <p:stCondLst>
                                    <p:cond delay="0"/>
                                  </p:stCondLst>
                                  <p:childTnLst>
                                    <p:set>
                                      <p:cBhvr>
                                        <p:cTn id="16" dur="1" fill="hold">
                                          <p:stCondLst>
                                            <p:cond delay="0"/>
                                          </p:stCondLst>
                                        </p:cTn>
                                        <p:tgtEl>
                                          <p:spTgt spid="119815"/>
                                        </p:tgtEl>
                                        <p:attrNameLst>
                                          <p:attrName>style.visibility</p:attrName>
                                        </p:attrNameLst>
                                      </p:cBhvr>
                                      <p:to>
                                        <p:strVal val="visible"/>
                                      </p:to>
                                    </p:set>
                                    <p:anim calcmode="lin" valueType="num">
                                      <p:cBhvr>
                                        <p:cTn id="17" dur="1000" fill="hold"/>
                                        <p:tgtEl>
                                          <p:spTgt spid="119815"/>
                                        </p:tgtEl>
                                        <p:attrNameLst>
                                          <p:attrName>ppt_w</p:attrName>
                                        </p:attrNameLst>
                                      </p:cBhvr>
                                      <p:tavLst>
                                        <p:tav tm="0">
                                          <p:val>
                                            <p:fltVal val="0"/>
                                          </p:val>
                                        </p:tav>
                                        <p:tav tm="100000">
                                          <p:val>
                                            <p:strVal val="#ppt_w"/>
                                          </p:val>
                                        </p:tav>
                                      </p:tavLst>
                                    </p:anim>
                                    <p:anim calcmode="lin" valueType="num">
                                      <p:cBhvr>
                                        <p:cTn id="18" dur="1000" fill="hold"/>
                                        <p:tgtEl>
                                          <p:spTgt spid="119815"/>
                                        </p:tgtEl>
                                        <p:attrNameLst>
                                          <p:attrName>ppt_h</p:attrName>
                                        </p:attrNameLst>
                                      </p:cBhvr>
                                      <p:tavLst>
                                        <p:tav tm="0">
                                          <p:val>
                                            <p:fltVal val="0"/>
                                          </p:val>
                                        </p:tav>
                                        <p:tav tm="100000">
                                          <p:val>
                                            <p:strVal val="#ppt_h"/>
                                          </p:val>
                                        </p:tav>
                                      </p:tavLst>
                                    </p:anim>
                                    <p:anim calcmode="lin" valueType="num">
                                      <p:cBhvr>
                                        <p:cTn id="19" dur="1000" fill="hold"/>
                                        <p:tgtEl>
                                          <p:spTgt spid="11981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19815"/>
                                        </p:tgtEl>
                                        <p:attrNameLst>
                                          <p:attrName>ppt_y</p:attrName>
                                        </p:attrNameLst>
                                      </p:cBhvr>
                                      <p:tavLst>
                                        <p:tav tm="0" fmla="#ppt_y+(sin(-2*pi*(1-$))*-#ppt_x+cos(-2*pi*(1-$))*(1-#ppt_y))*(1-$)">
                                          <p:val>
                                            <p:fltVal val="0"/>
                                          </p:val>
                                        </p:tav>
                                        <p:tav tm="100000">
                                          <p:val>
                                            <p:fltVal val="1"/>
                                          </p:val>
                                        </p:tav>
                                      </p:tavLst>
                                    </p:anim>
                                  </p:childTnLst>
                                </p:cTn>
                              </p:par>
                            </p:childTnLst>
                          </p:cTn>
                        </p:par>
                        <p:par>
                          <p:cTn id="21" fill="hold" nodeType="afterGroup">
                            <p:stCondLst>
                              <p:cond delay="1000"/>
                            </p:stCondLst>
                            <p:childTnLst>
                              <p:par>
                                <p:cTn id="22" presetID="50" presetClass="entr" presetSubtype="0" decel="100000" fill="hold" nodeType="afterEffect">
                                  <p:stCondLst>
                                    <p:cond delay="0"/>
                                  </p:stCondLst>
                                  <p:childTnLst>
                                    <p:set>
                                      <p:cBhvr>
                                        <p:cTn id="23" dur="1" fill="hold">
                                          <p:stCondLst>
                                            <p:cond delay="0"/>
                                          </p:stCondLst>
                                        </p:cTn>
                                        <p:tgtEl>
                                          <p:spTgt spid="119812">
                                            <p:txEl>
                                              <p:pRg st="0" end="0"/>
                                            </p:txEl>
                                          </p:spTgt>
                                        </p:tgtEl>
                                        <p:attrNameLst>
                                          <p:attrName>style.visibility</p:attrName>
                                        </p:attrNameLst>
                                      </p:cBhvr>
                                      <p:to>
                                        <p:strVal val="visible"/>
                                      </p:to>
                                    </p:set>
                                    <p:anim calcmode="lin" valueType="num">
                                      <p:cBhvr>
                                        <p:cTn id="24" dur="1000" fill="hold"/>
                                        <p:tgtEl>
                                          <p:spTgt spid="119812">
                                            <p:txEl>
                                              <p:pRg st="0" end="0"/>
                                            </p:txEl>
                                          </p:spTgt>
                                        </p:tgtEl>
                                        <p:attrNameLst>
                                          <p:attrName>ppt_w</p:attrName>
                                        </p:attrNameLst>
                                      </p:cBhvr>
                                      <p:tavLst>
                                        <p:tav tm="0">
                                          <p:val>
                                            <p:strVal val="#ppt_w+.3"/>
                                          </p:val>
                                        </p:tav>
                                        <p:tav tm="100000">
                                          <p:val>
                                            <p:strVal val="#ppt_w"/>
                                          </p:val>
                                        </p:tav>
                                      </p:tavLst>
                                    </p:anim>
                                    <p:anim calcmode="lin" valueType="num">
                                      <p:cBhvr>
                                        <p:cTn id="25" dur="1000" fill="hold"/>
                                        <p:tgtEl>
                                          <p:spTgt spid="119812">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119812">
                                            <p:txEl>
                                              <p:pRg st="0" end="0"/>
                                            </p:txEl>
                                          </p:spTgt>
                                        </p:tgtEl>
                                      </p:cBhvr>
                                    </p:animEffect>
                                  </p:childTnLst>
                                </p:cTn>
                              </p:par>
                            </p:childTnLst>
                          </p:cTn>
                        </p:par>
                        <p:par>
                          <p:cTn id="27" fill="hold" nodeType="afterGroup">
                            <p:stCondLst>
                              <p:cond delay="2000"/>
                            </p:stCondLst>
                            <p:childTnLst>
                              <p:par>
                                <p:cTn id="28" presetID="50" presetClass="entr" presetSubtype="0" decel="100000" fill="hold" nodeType="afterEffect">
                                  <p:stCondLst>
                                    <p:cond delay="0"/>
                                  </p:stCondLst>
                                  <p:childTnLst>
                                    <p:set>
                                      <p:cBhvr>
                                        <p:cTn id="29" dur="1" fill="hold">
                                          <p:stCondLst>
                                            <p:cond delay="0"/>
                                          </p:stCondLst>
                                        </p:cTn>
                                        <p:tgtEl>
                                          <p:spTgt spid="119812">
                                            <p:txEl>
                                              <p:pRg st="2" end="2"/>
                                            </p:txEl>
                                          </p:spTgt>
                                        </p:tgtEl>
                                        <p:attrNameLst>
                                          <p:attrName>style.visibility</p:attrName>
                                        </p:attrNameLst>
                                      </p:cBhvr>
                                      <p:to>
                                        <p:strVal val="visible"/>
                                      </p:to>
                                    </p:set>
                                    <p:anim calcmode="lin" valueType="num">
                                      <p:cBhvr>
                                        <p:cTn id="30" dur="1000" fill="hold"/>
                                        <p:tgtEl>
                                          <p:spTgt spid="119812">
                                            <p:txEl>
                                              <p:pRg st="2" end="2"/>
                                            </p:txEl>
                                          </p:spTgt>
                                        </p:tgtEl>
                                        <p:attrNameLst>
                                          <p:attrName>ppt_w</p:attrName>
                                        </p:attrNameLst>
                                      </p:cBhvr>
                                      <p:tavLst>
                                        <p:tav tm="0">
                                          <p:val>
                                            <p:strVal val="#ppt_w+.3"/>
                                          </p:val>
                                        </p:tav>
                                        <p:tav tm="100000">
                                          <p:val>
                                            <p:strVal val="#ppt_w"/>
                                          </p:val>
                                        </p:tav>
                                      </p:tavLst>
                                    </p:anim>
                                    <p:anim calcmode="lin" valueType="num">
                                      <p:cBhvr>
                                        <p:cTn id="31" dur="1000" fill="hold"/>
                                        <p:tgtEl>
                                          <p:spTgt spid="119812">
                                            <p:txEl>
                                              <p:pRg st="2" end="2"/>
                                            </p:txEl>
                                          </p:spTgt>
                                        </p:tgtEl>
                                        <p:attrNameLst>
                                          <p:attrName>ppt_h</p:attrName>
                                        </p:attrNameLst>
                                      </p:cBhvr>
                                      <p:tavLst>
                                        <p:tav tm="0">
                                          <p:val>
                                            <p:strVal val="#ppt_h"/>
                                          </p:val>
                                        </p:tav>
                                        <p:tav tm="100000">
                                          <p:val>
                                            <p:strVal val="#ppt_h"/>
                                          </p:val>
                                        </p:tav>
                                      </p:tavLst>
                                    </p:anim>
                                    <p:animEffect transition="in" filter="fade">
                                      <p:cBhvr>
                                        <p:cTn id="32" dur="1000"/>
                                        <p:tgtEl>
                                          <p:spTgt spid="1198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524000" y="228600"/>
            <a:ext cx="9144000" cy="762000"/>
          </a:xfrm>
        </p:spPr>
        <p:txBody>
          <a:bodyPr/>
          <a:lstStyle/>
          <a:p>
            <a:pPr eaLnBrk="1" hangingPunct="1"/>
            <a:r>
              <a:rPr lang="en-US" altLang="en-US" b="1">
                <a:latin typeface="Berlin Sans FB Demi" charset="0"/>
              </a:rPr>
              <a:t>What is Chemical Energy?</a:t>
            </a:r>
          </a:p>
        </p:txBody>
      </p:sp>
      <p:sp>
        <p:nvSpPr>
          <p:cNvPr id="120836" name="Rectangle 4"/>
          <p:cNvSpPr>
            <a:spLocks noGrp="1" noChangeArrowheads="1"/>
          </p:cNvSpPr>
          <p:nvPr>
            <p:ph type="body" sz="half" idx="2"/>
          </p:nvPr>
        </p:nvSpPr>
        <p:spPr>
          <a:xfrm>
            <a:off x="4750419" y="990600"/>
            <a:ext cx="6835697" cy="5562600"/>
          </a:xfrm>
        </p:spPr>
        <p:txBody>
          <a:bodyPr>
            <a:noAutofit/>
          </a:bodyPr>
          <a:lstStyle/>
          <a:p>
            <a:pPr marL="0" indent="0" algn="ctr">
              <a:lnSpc>
                <a:spcPct val="80000"/>
              </a:lnSpc>
              <a:buFontTx/>
              <a:buChar char="o"/>
            </a:pPr>
            <a:r>
              <a:rPr lang="en-US" altLang="en-US" sz="4400" dirty="0">
                <a:latin typeface="Berlin Sans FB Demi" charset="0"/>
              </a:rPr>
              <a:t> Energy that is available for release from chemical reactions.</a:t>
            </a:r>
          </a:p>
          <a:p>
            <a:pPr marL="0" indent="0" algn="ctr">
              <a:lnSpc>
                <a:spcPct val="80000"/>
              </a:lnSpc>
              <a:buNone/>
            </a:pPr>
            <a:endParaRPr lang="en-US" altLang="en-US" sz="4400" dirty="0">
              <a:latin typeface="Berlin Sans FB Demi" charset="0"/>
            </a:endParaRPr>
          </a:p>
          <a:p>
            <a:pPr marL="0" indent="0" algn="ctr">
              <a:lnSpc>
                <a:spcPct val="80000"/>
              </a:lnSpc>
              <a:buNone/>
            </a:pPr>
            <a:r>
              <a:rPr lang="en-US" altLang="en-US" sz="4400" dirty="0">
                <a:latin typeface="Berlin Sans FB Demi" charset="0"/>
              </a:rPr>
              <a:t> </a:t>
            </a:r>
            <a:r>
              <a:rPr lang="en-US" altLang="en-US" sz="4400" dirty="0">
                <a:solidFill>
                  <a:srgbClr val="660066"/>
                </a:solidFill>
                <a:latin typeface="Berlin Sans FB Demi" charset="0"/>
              </a:rPr>
              <a:t>The chemical bonds in a matchstick store energy that is transformed into thermal energy when the match is struck.</a:t>
            </a:r>
          </a:p>
        </p:txBody>
      </p:sp>
      <p:pic>
        <p:nvPicPr>
          <p:cNvPr id="120838" name="Picture 6" descr="chemic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37" y="1957040"/>
            <a:ext cx="411480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869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fade">
                                      <p:cBhvr>
                                        <p:cTn id="7" dur="800" decel="100000"/>
                                        <p:tgtEl>
                                          <p:spTgt spid="120834"/>
                                        </p:tgtEl>
                                      </p:cBhvr>
                                    </p:animEffect>
                                    <p:anim calcmode="lin" valueType="num">
                                      <p:cBhvr>
                                        <p:cTn id="8" dur="800" decel="100000" fill="hold"/>
                                        <p:tgtEl>
                                          <p:spTgt spid="120834"/>
                                        </p:tgtEl>
                                        <p:attrNameLst>
                                          <p:attrName>style.rotation</p:attrName>
                                        </p:attrNameLst>
                                      </p:cBhvr>
                                      <p:tavLst>
                                        <p:tav tm="0">
                                          <p:val>
                                            <p:fltVal val="-90"/>
                                          </p:val>
                                        </p:tav>
                                        <p:tav tm="100000">
                                          <p:val>
                                            <p:fltVal val="0"/>
                                          </p:val>
                                        </p:tav>
                                      </p:tavLst>
                                    </p:anim>
                                    <p:anim calcmode="lin" valueType="num">
                                      <p:cBhvr>
                                        <p:cTn id="9" dur="800" decel="100000" fill="hold"/>
                                        <p:tgtEl>
                                          <p:spTgt spid="120834"/>
                                        </p:tgtEl>
                                        <p:attrNameLst>
                                          <p:attrName>ppt_x</p:attrName>
                                        </p:attrNameLst>
                                      </p:cBhvr>
                                      <p:tavLst>
                                        <p:tav tm="0">
                                          <p:val>
                                            <p:strVal val="#ppt_x+0.4"/>
                                          </p:val>
                                        </p:tav>
                                        <p:tav tm="100000">
                                          <p:val>
                                            <p:strVal val="#ppt_x-0.05"/>
                                          </p:val>
                                        </p:tav>
                                      </p:tavLst>
                                    </p:anim>
                                    <p:anim calcmode="lin" valueType="num">
                                      <p:cBhvr>
                                        <p:cTn id="10" dur="800" decel="100000" fill="hold"/>
                                        <p:tgtEl>
                                          <p:spTgt spid="1208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08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0834"/>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ow_2.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52" presetClass="entr" presetSubtype="0" fill="hold" nodeType="clickEffect">
                                  <p:stCondLst>
                                    <p:cond delay="0"/>
                                  </p:stCondLst>
                                  <p:childTnLst>
                                    <p:set>
                                      <p:cBhvr>
                                        <p:cTn id="16" dur="1" fill="hold">
                                          <p:stCondLst>
                                            <p:cond delay="0"/>
                                          </p:stCondLst>
                                        </p:cTn>
                                        <p:tgtEl>
                                          <p:spTgt spid="120838"/>
                                        </p:tgtEl>
                                        <p:attrNameLst>
                                          <p:attrName>style.visibility</p:attrName>
                                        </p:attrNameLst>
                                      </p:cBhvr>
                                      <p:to>
                                        <p:strVal val="visible"/>
                                      </p:to>
                                    </p:set>
                                    <p:animScale>
                                      <p:cBhvr>
                                        <p:cTn id="17" dur="1000" decel="50000" fill="hold">
                                          <p:stCondLst>
                                            <p:cond delay="0"/>
                                          </p:stCondLst>
                                        </p:cTn>
                                        <p:tgtEl>
                                          <p:spTgt spid="1208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20838"/>
                                        </p:tgtEl>
                                        <p:attrNameLst>
                                          <p:attrName>ppt_x</p:attrName>
                                          <p:attrName>ppt_y</p:attrName>
                                        </p:attrNameLst>
                                      </p:cBhvr>
                                    </p:animMotion>
                                    <p:animEffect transition="in" filter="fade">
                                      <p:cBhvr>
                                        <p:cTn id="19" dur="1000"/>
                                        <p:tgtEl>
                                          <p:spTgt spid="120838"/>
                                        </p:tgtEl>
                                      </p:cBhvr>
                                    </p:animEffect>
                                  </p:childTnLst>
                                </p:cTn>
                              </p:par>
                            </p:childTnLst>
                          </p:cTn>
                        </p:par>
                        <p:par>
                          <p:cTn id="20" fill="hold" nodeType="afterGroup">
                            <p:stCondLst>
                              <p:cond delay="1000"/>
                            </p:stCondLst>
                            <p:childTnLst>
                              <p:par>
                                <p:cTn id="21" presetID="50" presetClass="entr" presetSubtype="0" decel="100000" fill="hold" nodeType="afterEffect">
                                  <p:stCondLst>
                                    <p:cond delay="0"/>
                                  </p:stCondLst>
                                  <p:childTnLst>
                                    <p:set>
                                      <p:cBhvr>
                                        <p:cTn id="22" dur="1" fill="hold">
                                          <p:stCondLst>
                                            <p:cond delay="0"/>
                                          </p:stCondLst>
                                        </p:cTn>
                                        <p:tgtEl>
                                          <p:spTgt spid="120836">
                                            <p:txEl>
                                              <p:pRg st="0" end="0"/>
                                            </p:txEl>
                                          </p:spTgt>
                                        </p:tgtEl>
                                        <p:attrNameLst>
                                          <p:attrName>style.visibility</p:attrName>
                                        </p:attrNameLst>
                                      </p:cBhvr>
                                      <p:to>
                                        <p:strVal val="visible"/>
                                      </p:to>
                                    </p:set>
                                    <p:anim calcmode="lin" valueType="num">
                                      <p:cBhvr>
                                        <p:cTn id="23" dur="1000" fill="hold"/>
                                        <p:tgtEl>
                                          <p:spTgt spid="120836">
                                            <p:txEl>
                                              <p:pRg st="0" end="0"/>
                                            </p:txEl>
                                          </p:spTgt>
                                        </p:tgtEl>
                                        <p:attrNameLst>
                                          <p:attrName>ppt_w</p:attrName>
                                        </p:attrNameLst>
                                      </p:cBhvr>
                                      <p:tavLst>
                                        <p:tav tm="0">
                                          <p:val>
                                            <p:strVal val="#ppt_w+.3"/>
                                          </p:val>
                                        </p:tav>
                                        <p:tav tm="100000">
                                          <p:val>
                                            <p:strVal val="#ppt_w"/>
                                          </p:val>
                                        </p:tav>
                                      </p:tavLst>
                                    </p:anim>
                                    <p:anim calcmode="lin" valueType="num">
                                      <p:cBhvr>
                                        <p:cTn id="24" dur="1000" fill="hold"/>
                                        <p:tgtEl>
                                          <p:spTgt spid="120836">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120836">
                                            <p:txEl>
                                              <p:pRg st="0" end="0"/>
                                            </p:txEl>
                                          </p:spTgt>
                                        </p:tgtEl>
                                      </p:cBhvr>
                                    </p:animEffect>
                                  </p:childTnLst>
                                </p:cTn>
                              </p:par>
                            </p:childTnLst>
                          </p:cTn>
                        </p:par>
                        <p:par>
                          <p:cTn id="26" fill="hold" nodeType="afterGroup">
                            <p:stCondLst>
                              <p:cond delay="2000"/>
                            </p:stCondLst>
                            <p:childTnLst>
                              <p:par>
                                <p:cTn id="27" presetID="50" presetClass="entr" presetSubtype="0" decel="100000" fill="hold" nodeType="afterEffect">
                                  <p:stCondLst>
                                    <p:cond delay="0"/>
                                  </p:stCondLst>
                                  <p:childTnLst>
                                    <p:set>
                                      <p:cBhvr>
                                        <p:cTn id="28" dur="1" fill="hold">
                                          <p:stCondLst>
                                            <p:cond delay="0"/>
                                          </p:stCondLst>
                                        </p:cTn>
                                        <p:tgtEl>
                                          <p:spTgt spid="120836">
                                            <p:txEl>
                                              <p:pRg st="2" end="2"/>
                                            </p:txEl>
                                          </p:spTgt>
                                        </p:tgtEl>
                                        <p:attrNameLst>
                                          <p:attrName>style.visibility</p:attrName>
                                        </p:attrNameLst>
                                      </p:cBhvr>
                                      <p:to>
                                        <p:strVal val="visible"/>
                                      </p:to>
                                    </p:set>
                                    <p:anim calcmode="lin" valueType="num">
                                      <p:cBhvr>
                                        <p:cTn id="29" dur="1000" fill="hold"/>
                                        <p:tgtEl>
                                          <p:spTgt spid="120836">
                                            <p:txEl>
                                              <p:pRg st="2" end="2"/>
                                            </p:txEl>
                                          </p:spTgt>
                                        </p:tgtEl>
                                        <p:attrNameLst>
                                          <p:attrName>ppt_w</p:attrName>
                                        </p:attrNameLst>
                                      </p:cBhvr>
                                      <p:tavLst>
                                        <p:tav tm="0">
                                          <p:val>
                                            <p:strVal val="#ppt_w+.3"/>
                                          </p:val>
                                        </p:tav>
                                        <p:tav tm="100000">
                                          <p:val>
                                            <p:strVal val="#ppt_w"/>
                                          </p:val>
                                        </p:tav>
                                      </p:tavLst>
                                    </p:anim>
                                    <p:anim calcmode="lin" valueType="num">
                                      <p:cBhvr>
                                        <p:cTn id="30" dur="1000" fill="hold"/>
                                        <p:tgtEl>
                                          <p:spTgt spid="120836">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1208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524000" y="0"/>
            <a:ext cx="9144000" cy="1219200"/>
          </a:xfrm>
        </p:spPr>
        <p:txBody>
          <a:bodyPr/>
          <a:lstStyle/>
          <a:p>
            <a:pPr eaLnBrk="1" hangingPunct="1"/>
            <a:r>
              <a:rPr lang="en-US" altLang="en-US" b="1">
                <a:latin typeface="Berlin Sans FB Demi" charset="0"/>
              </a:rPr>
              <a:t>Examples of Chemical Energy</a:t>
            </a:r>
          </a:p>
        </p:txBody>
      </p:sp>
      <p:pic>
        <p:nvPicPr>
          <p:cNvPr id="159751" name="Picture 7" descr="coal"/>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828800" y="1295400"/>
            <a:ext cx="3581400" cy="2465388"/>
          </a:xfrm>
          <a:noFill/>
          <a:ln w="25400">
            <a:solidFill>
              <a:schemeClr val="tx1"/>
            </a:solidFill>
            <a:miter lim="800000"/>
            <a:headEnd/>
            <a:tailEnd/>
          </a:ln>
        </p:spPr>
      </p:pic>
      <p:pic>
        <p:nvPicPr>
          <p:cNvPr id="159757" name="Picture 13" descr="Chemical4"/>
          <p:cNvPicPr>
            <a:picLocks noGrp="1" noChangeAspect="1" noChangeArrowheads="1"/>
          </p:cNvPicPr>
          <p:nvPr>
            <p:ph sz="half" idx="3"/>
          </p:nvPr>
        </p:nvPicPr>
        <p:blipFill>
          <a:blip r:embed="rId4">
            <a:extLst>
              <a:ext uri="{28A0092B-C50C-407E-A947-70E740481C1C}">
                <a14:useLocalDpi xmlns:a14="http://schemas.microsoft.com/office/drawing/2010/main" val="0"/>
              </a:ext>
            </a:extLst>
          </a:blip>
          <a:srcRect/>
          <a:stretch>
            <a:fillRect/>
          </a:stretch>
        </p:blipFill>
        <p:spPr>
          <a:xfrm>
            <a:off x="5867400" y="1295400"/>
            <a:ext cx="4533900" cy="5410200"/>
          </a:xfrm>
          <a:noFill/>
          <a:ln w="25400">
            <a:solidFill>
              <a:schemeClr val="tx1"/>
            </a:solidFill>
            <a:miter lim="800000"/>
            <a:headEnd/>
            <a:tailEnd/>
          </a:ln>
        </p:spPr>
      </p:pic>
      <p:pic>
        <p:nvPicPr>
          <p:cNvPr id="159759" name="Picture 15" descr="chemical3"/>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2743200" y="3886200"/>
            <a:ext cx="1517650" cy="2781300"/>
          </a:xfrm>
          <a:noFill/>
          <a:ln w="25400">
            <a:solidFill>
              <a:schemeClr val="tx1"/>
            </a:solidFill>
            <a:miter lim="800000"/>
            <a:headEnd/>
            <a:tailEnd/>
          </a:ln>
        </p:spPr>
      </p:pic>
    </p:spTree>
    <p:extLst>
      <p:ext uri="{BB962C8B-B14F-4D97-AF65-F5344CB8AC3E}">
        <p14:creationId xmlns:p14="http://schemas.microsoft.com/office/powerpoint/2010/main" val="103103771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fade">
                                      <p:cBhvr>
                                        <p:cTn id="7" dur="800" decel="100000"/>
                                        <p:tgtEl>
                                          <p:spTgt spid="159746"/>
                                        </p:tgtEl>
                                      </p:cBhvr>
                                    </p:animEffect>
                                    <p:anim calcmode="lin" valueType="num">
                                      <p:cBhvr>
                                        <p:cTn id="8" dur="800" decel="100000" fill="hold"/>
                                        <p:tgtEl>
                                          <p:spTgt spid="159746"/>
                                        </p:tgtEl>
                                        <p:attrNameLst>
                                          <p:attrName>style.rotation</p:attrName>
                                        </p:attrNameLst>
                                      </p:cBhvr>
                                      <p:tavLst>
                                        <p:tav tm="0">
                                          <p:val>
                                            <p:fltVal val="-90"/>
                                          </p:val>
                                        </p:tav>
                                        <p:tav tm="100000">
                                          <p:val>
                                            <p:fltVal val="0"/>
                                          </p:val>
                                        </p:tav>
                                      </p:tavLst>
                                    </p:anim>
                                    <p:anim calcmode="lin" valueType="num">
                                      <p:cBhvr>
                                        <p:cTn id="9" dur="800" decel="100000" fill="hold"/>
                                        <p:tgtEl>
                                          <p:spTgt spid="159746"/>
                                        </p:tgtEl>
                                        <p:attrNameLst>
                                          <p:attrName>ppt_x</p:attrName>
                                        </p:attrNameLst>
                                      </p:cBhvr>
                                      <p:tavLst>
                                        <p:tav tm="0">
                                          <p:val>
                                            <p:strVal val="#ppt_x+0.4"/>
                                          </p:val>
                                        </p:tav>
                                        <p:tav tm="100000">
                                          <p:val>
                                            <p:strVal val="#ppt_x-0.05"/>
                                          </p:val>
                                        </p:tav>
                                      </p:tavLst>
                                    </p:anim>
                                    <p:anim calcmode="lin" valueType="num">
                                      <p:cBhvr>
                                        <p:cTn id="10" dur="800" decel="100000" fill="hold"/>
                                        <p:tgtEl>
                                          <p:spTgt spid="1597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97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974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ow.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52" presetClass="entr" presetSubtype="0" fill="hold" nodeType="clickEffect">
                                  <p:stCondLst>
                                    <p:cond delay="0"/>
                                  </p:stCondLst>
                                  <p:childTnLst>
                                    <p:set>
                                      <p:cBhvr>
                                        <p:cTn id="16" dur="1" fill="hold">
                                          <p:stCondLst>
                                            <p:cond delay="0"/>
                                          </p:stCondLst>
                                        </p:cTn>
                                        <p:tgtEl>
                                          <p:spTgt spid="159751"/>
                                        </p:tgtEl>
                                        <p:attrNameLst>
                                          <p:attrName>style.visibility</p:attrName>
                                        </p:attrNameLst>
                                      </p:cBhvr>
                                      <p:to>
                                        <p:strVal val="visible"/>
                                      </p:to>
                                    </p:set>
                                    <p:animScale>
                                      <p:cBhvr>
                                        <p:cTn id="17" dur="1000" decel="50000" fill="hold">
                                          <p:stCondLst>
                                            <p:cond delay="0"/>
                                          </p:stCondLst>
                                        </p:cTn>
                                        <p:tgtEl>
                                          <p:spTgt spid="1597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59751"/>
                                        </p:tgtEl>
                                        <p:attrNameLst>
                                          <p:attrName>ppt_x</p:attrName>
                                          <p:attrName>ppt_y</p:attrName>
                                        </p:attrNameLst>
                                      </p:cBhvr>
                                    </p:animMotion>
                                    <p:animEffect transition="in" filter="fade">
                                      <p:cBhvr>
                                        <p:cTn id="19" dur="1000"/>
                                        <p:tgtEl>
                                          <p:spTgt spid="15975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5" presetClass="entr" presetSubtype="0" fill="hold" nodeType="clickEffect">
                                  <p:stCondLst>
                                    <p:cond delay="0"/>
                                  </p:stCondLst>
                                  <p:childTnLst>
                                    <p:set>
                                      <p:cBhvr>
                                        <p:cTn id="23" dur="1" fill="hold">
                                          <p:stCondLst>
                                            <p:cond delay="0"/>
                                          </p:stCondLst>
                                        </p:cTn>
                                        <p:tgtEl>
                                          <p:spTgt spid="159759"/>
                                        </p:tgtEl>
                                        <p:attrNameLst>
                                          <p:attrName>style.visibility</p:attrName>
                                        </p:attrNameLst>
                                      </p:cBhvr>
                                      <p:to>
                                        <p:strVal val="visible"/>
                                      </p:to>
                                    </p:set>
                                    <p:anim calcmode="lin" valueType="num">
                                      <p:cBhvr>
                                        <p:cTn id="24" dur="1000" fill="hold"/>
                                        <p:tgtEl>
                                          <p:spTgt spid="159759"/>
                                        </p:tgtEl>
                                        <p:attrNameLst>
                                          <p:attrName>ppt_w</p:attrName>
                                        </p:attrNameLst>
                                      </p:cBhvr>
                                      <p:tavLst>
                                        <p:tav tm="0">
                                          <p:val>
                                            <p:fltVal val="0"/>
                                          </p:val>
                                        </p:tav>
                                        <p:tav tm="100000">
                                          <p:val>
                                            <p:strVal val="#ppt_w"/>
                                          </p:val>
                                        </p:tav>
                                      </p:tavLst>
                                    </p:anim>
                                    <p:anim calcmode="lin" valueType="num">
                                      <p:cBhvr>
                                        <p:cTn id="25" dur="1000" fill="hold"/>
                                        <p:tgtEl>
                                          <p:spTgt spid="159759"/>
                                        </p:tgtEl>
                                        <p:attrNameLst>
                                          <p:attrName>ppt_h</p:attrName>
                                        </p:attrNameLst>
                                      </p:cBhvr>
                                      <p:tavLst>
                                        <p:tav tm="0">
                                          <p:val>
                                            <p:fltVal val="0"/>
                                          </p:val>
                                        </p:tav>
                                        <p:tav tm="100000">
                                          <p:val>
                                            <p:strVal val="#ppt_h"/>
                                          </p:val>
                                        </p:tav>
                                      </p:tavLst>
                                    </p:anim>
                                    <p:anim calcmode="lin" valueType="num">
                                      <p:cBhvr>
                                        <p:cTn id="26" dur="1000" fill="hold"/>
                                        <p:tgtEl>
                                          <p:spTgt spid="159759"/>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597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35" presetClass="entr" presetSubtype="0" fill="hold" nodeType="clickEffect">
                                  <p:stCondLst>
                                    <p:cond delay="0"/>
                                  </p:stCondLst>
                                  <p:childTnLst>
                                    <p:set>
                                      <p:cBhvr>
                                        <p:cTn id="31" dur="1" fill="hold">
                                          <p:stCondLst>
                                            <p:cond delay="0"/>
                                          </p:stCondLst>
                                        </p:cTn>
                                        <p:tgtEl>
                                          <p:spTgt spid="159757"/>
                                        </p:tgtEl>
                                        <p:attrNameLst>
                                          <p:attrName>style.visibility</p:attrName>
                                        </p:attrNameLst>
                                      </p:cBhvr>
                                      <p:to>
                                        <p:strVal val="visible"/>
                                      </p:to>
                                    </p:set>
                                    <p:animEffect transition="in" filter="fade">
                                      <p:cBhvr>
                                        <p:cTn id="32" dur="2000"/>
                                        <p:tgtEl>
                                          <p:spTgt spid="159757"/>
                                        </p:tgtEl>
                                      </p:cBhvr>
                                    </p:animEffect>
                                    <p:anim calcmode="lin" valueType="num">
                                      <p:cBhvr>
                                        <p:cTn id="33" dur="2000" fill="hold"/>
                                        <p:tgtEl>
                                          <p:spTgt spid="159757"/>
                                        </p:tgtEl>
                                        <p:attrNameLst>
                                          <p:attrName>style.rotation</p:attrName>
                                        </p:attrNameLst>
                                      </p:cBhvr>
                                      <p:tavLst>
                                        <p:tav tm="0">
                                          <p:val>
                                            <p:fltVal val="720"/>
                                          </p:val>
                                        </p:tav>
                                        <p:tav tm="100000">
                                          <p:val>
                                            <p:fltVal val="0"/>
                                          </p:val>
                                        </p:tav>
                                      </p:tavLst>
                                    </p:anim>
                                    <p:anim calcmode="lin" valueType="num">
                                      <p:cBhvr>
                                        <p:cTn id="34" dur="2000" fill="hold"/>
                                        <p:tgtEl>
                                          <p:spTgt spid="159757"/>
                                        </p:tgtEl>
                                        <p:attrNameLst>
                                          <p:attrName>ppt_h</p:attrName>
                                        </p:attrNameLst>
                                      </p:cBhvr>
                                      <p:tavLst>
                                        <p:tav tm="0">
                                          <p:val>
                                            <p:fltVal val="0"/>
                                          </p:val>
                                        </p:tav>
                                        <p:tav tm="100000">
                                          <p:val>
                                            <p:strVal val="#ppt_h"/>
                                          </p:val>
                                        </p:tav>
                                      </p:tavLst>
                                    </p:anim>
                                    <p:anim calcmode="lin" valueType="num">
                                      <p:cBhvr>
                                        <p:cTn id="35" dur="2000" fill="hold"/>
                                        <p:tgtEl>
                                          <p:spTgt spid="15975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524000" y="0"/>
            <a:ext cx="9144000" cy="838200"/>
          </a:xfrm>
        </p:spPr>
        <p:txBody>
          <a:bodyPr/>
          <a:lstStyle/>
          <a:p>
            <a:pPr eaLnBrk="1" hangingPunct="1"/>
            <a:r>
              <a:rPr lang="en-US" altLang="en-US" b="1">
                <a:latin typeface="Berlin Sans FB Demi" charset="0"/>
              </a:rPr>
              <a:t>What is Thermal Energy?</a:t>
            </a:r>
          </a:p>
        </p:txBody>
      </p:sp>
      <p:sp>
        <p:nvSpPr>
          <p:cNvPr id="118788" name="Rectangle 4"/>
          <p:cNvSpPr>
            <a:spLocks noGrp="1" noChangeArrowheads="1"/>
          </p:cNvSpPr>
          <p:nvPr>
            <p:ph type="body" sz="half" idx="2"/>
          </p:nvPr>
        </p:nvSpPr>
        <p:spPr>
          <a:xfrm>
            <a:off x="3992137" y="838200"/>
            <a:ext cx="8051179" cy="5930590"/>
          </a:xfrm>
        </p:spPr>
        <p:txBody>
          <a:bodyPr>
            <a:normAutofit fontScale="92500" lnSpcReduction="20000"/>
          </a:bodyPr>
          <a:lstStyle/>
          <a:p>
            <a:pPr marL="0" indent="0" algn="ctr">
              <a:buFontTx/>
              <a:buChar char="o"/>
            </a:pPr>
            <a:r>
              <a:rPr lang="en-US" altLang="en-US" dirty="0">
                <a:latin typeface="Berlin Sans FB Demi" charset="0"/>
              </a:rPr>
              <a:t> </a:t>
            </a:r>
            <a:r>
              <a:rPr lang="en-US" altLang="en-US" sz="4400" dirty="0">
                <a:latin typeface="Berlin Sans FB Demi" charset="0"/>
              </a:rPr>
              <a:t>Heat energy</a:t>
            </a:r>
          </a:p>
          <a:p>
            <a:pPr marL="0" indent="0" algn="ctr">
              <a:buFontTx/>
              <a:buChar char="o"/>
            </a:pPr>
            <a:endParaRPr lang="en-US" altLang="en-US" sz="4400" dirty="0">
              <a:latin typeface="Berlin Sans FB Demi" charset="0"/>
            </a:endParaRPr>
          </a:p>
          <a:p>
            <a:pPr marL="0" indent="0" algn="ctr">
              <a:buFontTx/>
              <a:buChar char="o"/>
            </a:pPr>
            <a:r>
              <a:rPr lang="en-US" altLang="en-US" sz="4400" dirty="0">
                <a:latin typeface="Berlin Sans FB Demi" charset="0"/>
              </a:rPr>
              <a:t> The heat energy of an object determines how active its atoms are. </a:t>
            </a:r>
          </a:p>
          <a:p>
            <a:pPr marL="0" indent="0" algn="ctr">
              <a:buNone/>
            </a:pPr>
            <a:endParaRPr lang="en-US" altLang="en-US" sz="4400" dirty="0">
              <a:latin typeface="Berlin Sans FB Demi" charset="0"/>
            </a:endParaRPr>
          </a:p>
          <a:p>
            <a:pPr marL="0" indent="0" algn="ctr">
              <a:buNone/>
            </a:pPr>
            <a:r>
              <a:rPr lang="en-US" altLang="en-US" sz="4400" dirty="0">
                <a:solidFill>
                  <a:srgbClr val="660066"/>
                </a:solidFill>
                <a:latin typeface="Berlin Sans FB Demi" charset="0"/>
              </a:rPr>
              <a:t>A hot object is one whose atoms and molecules are excited and show rapid movement.</a:t>
            </a:r>
          </a:p>
          <a:p>
            <a:pPr marL="0" indent="0" algn="ctr">
              <a:buNone/>
            </a:pPr>
            <a:endParaRPr lang="en-US" altLang="en-US" sz="4400" dirty="0">
              <a:solidFill>
                <a:srgbClr val="660066"/>
              </a:solidFill>
              <a:latin typeface="Berlin Sans FB Demi" charset="0"/>
            </a:endParaRPr>
          </a:p>
          <a:p>
            <a:pPr marL="0" indent="0" algn="ctr">
              <a:buNone/>
            </a:pPr>
            <a:r>
              <a:rPr lang="en-US" altLang="en-US" sz="4400" dirty="0">
                <a:solidFill>
                  <a:srgbClr val="660066"/>
                </a:solidFill>
                <a:latin typeface="Berlin Sans FB Demi" charset="0"/>
              </a:rPr>
              <a:t> A cooler object's molecules and atoms will show </a:t>
            </a:r>
            <a:r>
              <a:rPr lang="en-US" altLang="en-US" sz="4400" dirty="0" smtClean="0">
                <a:solidFill>
                  <a:srgbClr val="660066"/>
                </a:solidFill>
                <a:latin typeface="Berlin Sans FB Demi" charset="0"/>
              </a:rPr>
              <a:t>less </a:t>
            </a:r>
            <a:r>
              <a:rPr lang="en-US" altLang="en-US" sz="4400" dirty="0">
                <a:solidFill>
                  <a:srgbClr val="660066"/>
                </a:solidFill>
                <a:latin typeface="Berlin Sans FB Demi" charset="0"/>
              </a:rPr>
              <a:t>movement</a:t>
            </a:r>
            <a:r>
              <a:rPr lang="en-US" altLang="en-US" sz="4400" dirty="0" smtClean="0">
                <a:solidFill>
                  <a:srgbClr val="660066"/>
                </a:solidFill>
                <a:latin typeface="Berlin Sans FB Demi" charset="0"/>
              </a:rPr>
              <a:t>.</a:t>
            </a:r>
            <a:endParaRPr lang="en-US" altLang="en-US" sz="4400" dirty="0">
              <a:solidFill>
                <a:srgbClr val="660066"/>
              </a:solidFill>
              <a:latin typeface="Berlin Sans FB Demi" charset="0"/>
            </a:endParaRPr>
          </a:p>
        </p:txBody>
      </p:sp>
      <p:pic>
        <p:nvPicPr>
          <p:cNvPr id="118790" name="Picture 6" descr="Therma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32" y="962818"/>
            <a:ext cx="30480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1" name="Picture 7" descr="Thermal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020" y="3532981"/>
            <a:ext cx="29718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361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8786"/>
                                        </p:tgtEl>
                                        <p:attrNameLst>
                                          <p:attrName>style.visibility</p:attrName>
                                        </p:attrNameLst>
                                      </p:cBhvr>
                                      <p:to>
                                        <p:strVal val="visible"/>
                                      </p:to>
                                    </p:set>
                                    <p:animEffect transition="in" filter="fade">
                                      <p:cBhvr>
                                        <p:cTn id="7" dur="800" decel="100000"/>
                                        <p:tgtEl>
                                          <p:spTgt spid="118786"/>
                                        </p:tgtEl>
                                      </p:cBhvr>
                                    </p:animEffect>
                                    <p:anim calcmode="lin" valueType="num">
                                      <p:cBhvr>
                                        <p:cTn id="8" dur="800" decel="100000" fill="hold"/>
                                        <p:tgtEl>
                                          <p:spTgt spid="118786"/>
                                        </p:tgtEl>
                                        <p:attrNameLst>
                                          <p:attrName>style.rotation</p:attrName>
                                        </p:attrNameLst>
                                      </p:cBhvr>
                                      <p:tavLst>
                                        <p:tav tm="0">
                                          <p:val>
                                            <p:fltVal val="-90"/>
                                          </p:val>
                                        </p:tav>
                                        <p:tav tm="100000">
                                          <p:val>
                                            <p:fltVal val="0"/>
                                          </p:val>
                                        </p:tav>
                                      </p:tavLst>
                                    </p:anim>
                                    <p:anim calcmode="lin" valueType="num">
                                      <p:cBhvr>
                                        <p:cTn id="9" dur="800" decel="100000" fill="hold"/>
                                        <p:tgtEl>
                                          <p:spTgt spid="118786"/>
                                        </p:tgtEl>
                                        <p:attrNameLst>
                                          <p:attrName>ppt_x</p:attrName>
                                        </p:attrNameLst>
                                      </p:cBhvr>
                                      <p:tavLst>
                                        <p:tav tm="0">
                                          <p:val>
                                            <p:strVal val="#ppt_x+0.4"/>
                                          </p:val>
                                        </p:tav>
                                        <p:tav tm="100000">
                                          <p:val>
                                            <p:strVal val="#ppt_x-0.05"/>
                                          </p:val>
                                        </p:tav>
                                      </p:tavLst>
                                    </p:anim>
                                    <p:anim calcmode="lin" valueType="num">
                                      <p:cBhvr>
                                        <p:cTn id="10" dur="800" decel="100000" fill="hold"/>
                                        <p:tgtEl>
                                          <p:spTgt spid="1187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87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878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ow_3.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52" presetClass="entr" presetSubtype="0" fill="hold" nodeType="clickEffect">
                                  <p:stCondLst>
                                    <p:cond delay="0"/>
                                  </p:stCondLst>
                                  <p:childTnLst>
                                    <p:set>
                                      <p:cBhvr>
                                        <p:cTn id="16" dur="1" fill="hold">
                                          <p:stCondLst>
                                            <p:cond delay="0"/>
                                          </p:stCondLst>
                                        </p:cTn>
                                        <p:tgtEl>
                                          <p:spTgt spid="118790"/>
                                        </p:tgtEl>
                                        <p:attrNameLst>
                                          <p:attrName>style.visibility</p:attrName>
                                        </p:attrNameLst>
                                      </p:cBhvr>
                                      <p:to>
                                        <p:strVal val="visible"/>
                                      </p:to>
                                    </p:set>
                                    <p:animScale>
                                      <p:cBhvr>
                                        <p:cTn id="17" dur="1000" decel="50000" fill="hold">
                                          <p:stCondLst>
                                            <p:cond delay="0"/>
                                          </p:stCondLst>
                                        </p:cTn>
                                        <p:tgtEl>
                                          <p:spTgt spid="1187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18790"/>
                                        </p:tgtEl>
                                        <p:attrNameLst>
                                          <p:attrName>ppt_x</p:attrName>
                                          <p:attrName>ppt_y</p:attrName>
                                        </p:attrNameLst>
                                      </p:cBhvr>
                                    </p:animMotion>
                                    <p:animEffect transition="in" filter="fade">
                                      <p:cBhvr>
                                        <p:cTn id="19" dur="1000"/>
                                        <p:tgtEl>
                                          <p:spTgt spid="118790"/>
                                        </p:tgtEl>
                                      </p:cBhvr>
                                    </p:animEffect>
                                  </p:childTnLst>
                                </p:cTn>
                              </p:par>
                            </p:childTnLst>
                          </p:cTn>
                        </p:par>
                        <p:par>
                          <p:cTn id="20" fill="hold" nodeType="afterGroup">
                            <p:stCondLst>
                              <p:cond delay="1000"/>
                            </p:stCondLst>
                            <p:childTnLst>
                              <p:par>
                                <p:cTn id="21" presetID="15" presetClass="entr" presetSubtype="0" fill="hold" nodeType="afterEffect">
                                  <p:stCondLst>
                                    <p:cond delay="0"/>
                                  </p:stCondLst>
                                  <p:childTnLst>
                                    <p:set>
                                      <p:cBhvr>
                                        <p:cTn id="22" dur="1" fill="hold">
                                          <p:stCondLst>
                                            <p:cond delay="0"/>
                                          </p:stCondLst>
                                        </p:cTn>
                                        <p:tgtEl>
                                          <p:spTgt spid="118791"/>
                                        </p:tgtEl>
                                        <p:attrNameLst>
                                          <p:attrName>style.visibility</p:attrName>
                                        </p:attrNameLst>
                                      </p:cBhvr>
                                      <p:to>
                                        <p:strVal val="visible"/>
                                      </p:to>
                                    </p:set>
                                    <p:anim calcmode="lin" valueType="num">
                                      <p:cBhvr>
                                        <p:cTn id="23" dur="1000" fill="hold"/>
                                        <p:tgtEl>
                                          <p:spTgt spid="118791"/>
                                        </p:tgtEl>
                                        <p:attrNameLst>
                                          <p:attrName>ppt_w</p:attrName>
                                        </p:attrNameLst>
                                      </p:cBhvr>
                                      <p:tavLst>
                                        <p:tav tm="0">
                                          <p:val>
                                            <p:fltVal val="0"/>
                                          </p:val>
                                        </p:tav>
                                        <p:tav tm="100000">
                                          <p:val>
                                            <p:strVal val="#ppt_w"/>
                                          </p:val>
                                        </p:tav>
                                      </p:tavLst>
                                    </p:anim>
                                    <p:anim calcmode="lin" valueType="num">
                                      <p:cBhvr>
                                        <p:cTn id="24" dur="1000" fill="hold"/>
                                        <p:tgtEl>
                                          <p:spTgt spid="118791"/>
                                        </p:tgtEl>
                                        <p:attrNameLst>
                                          <p:attrName>ppt_h</p:attrName>
                                        </p:attrNameLst>
                                      </p:cBhvr>
                                      <p:tavLst>
                                        <p:tav tm="0">
                                          <p:val>
                                            <p:fltVal val="0"/>
                                          </p:val>
                                        </p:tav>
                                        <p:tav tm="100000">
                                          <p:val>
                                            <p:strVal val="#ppt_h"/>
                                          </p:val>
                                        </p:tav>
                                      </p:tavLst>
                                    </p:anim>
                                    <p:anim calcmode="lin" valueType="num">
                                      <p:cBhvr>
                                        <p:cTn id="25" dur="1000" fill="hold"/>
                                        <p:tgtEl>
                                          <p:spTgt spid="11879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8791"/>
                                        </p:tgtEl>
                                        <p:attrNameLst>
                                          <p:attrName>ppt_y</p:attrName>
                                        </p:attrNameLst>
                                      </p:cBhvr>
                                      <p:tavLst>
                                        <p:tav tm="0" fmla="#ppt_y+(sin(-2*pi*(1-$))*-#ppt_x+cos(-2*pi*(1-$))*(1-#ppt_y))*(1-$)">
                                          <p:val>
                                            <p:fltVal val="0"/>
                                          </p:val>
                                        </p:tav>
                                        <p:tav tm="100000">
                                          <p:val>
                                            <p:fltVal val="1"/>
                                          </p:val>
                                        </p:tav>
                                      </p:tavLst>
                                    </p:anim>
                                  </p:childTnLst>
                                </p:cTn>
                              </p:par>
                            </p:childTnLst>
                          </p:cTn>
                        </p:par>
                        <p:par>
                          <p:cTn id="27" fill="hold" nodeType="afterGroup">
                            <p:stCondLst>
                              <p:cond delay="2000"/>
                            </p:stCondLst>
                            <p:childTnLst>
                              <p:par>
                                <p:cTn id="28" presetID="50" presetClass="entr" presetSubtype="0" decel="100000" fill="hold" nodeType="afterEffect">
                                  <p:stCondLst>
                                    <p:cond delay="0"/>
                                  </p:stCondLst>
                                  <p:childTnLst>
                                    <p:set>
                                      <p:cBhvr>
                                        <p:cTn id="29" dur="1" fill="hold">
                                          <p:stCondLst>
                                            <p:cond delay="0"/>
                                          </p:stCondLst>
                                        </p:cTn>
                                        <p:tgtEl>
                                          <p:spTgt spid="118788">
                                            <p:txEl>
                                              <p:pRg st="0" end="0"/>
                                            </p:txEl>
                                          </p:spTgt>
                                        </p:tgtEl>
                                        <p:attrNameLst>
                                          <p:attrName>style.visibility</p:attrName>
                                        </p:attrNameLst>
                                      </p:cBhvr>
                                      <p:to>
                                        <p:strVal val="visible"/>
                                      </p:to>
                                    </p:set>
                                    <p:anim calcmode="lin" valueType="num">
                                      <p:cBhvr>
                                        <p:cTn id="30" dur="1000" fill="hold"/>
                                        <p:tgtEl>
                                          <p:spTgt spid="118788">
                                            <p:txEl>
                                              <p:pRg st="0" end="0"/>
                                            </p:txEl>
                                          </p:spTgt>
                                        </p:tgtEl>
                                        <p:attrNameLst>
                                          <p:attrName>ppt_w</p:attrName>
                                        </p:attrNameLst>
                                      </p:cBhvr>
                                      <p:tavLst>
                                        <p:tav tm="0">
                                          <p:val>
                                            <p:strVal val="#ppt_w+.3"/>
                                          </p:val>
                                        </p:tav>
                                        <p:tav tm="100000">
                                          <p:val>
                                            <p:strVal val="#ppt_w"/>
                                          </p:val>
                                        </p:tav>
                                      </p:tavLst>
                                    </p:anim>
                                    <p:anim calcmode="lin" valueType="num">
                                      <p:cBhvr>
                                        <p:cTn id="31" dur="1000" fill="hold"/>
                                        <p:tgtEl>
                                          <p:spTgt spid="118788">
                                            <p:txEl>
                                              <p:pRg st="0" end="0"/>
                                            </p:txEl>
                                          </p:spTgt>
                                        </p:tgtEl>
                                        <p:attrNameLst>
                                          <p:attrName>ppt_h</p:attrName>
                                        </p:attrNameLst>
                                      </p:cBhvr>
                                      <p:tavLst>
                                        <p:tav tm="0">
                                          <p:val>
                                            <p:strVal val="#ppt_h"/>
                                          </p:val>
                                        </p:tav>
                                        <p:tav tm="100000">
                                          <p:val>
                                            <p:strVal val="#ppt_h"/>
                                          </p:val>
                                        </p:tav>
                                      </p:tavLst>
                                    </p:anim>
                                    <p:animEffect transition="in" filter="fade">
                                      <p:cBhvr>
                                        <p:cTn id="32" dur="1000"/>
                                        <p:tgtEl>
                                          <p:spTgt spid="118788">
                                            <p:txEl>
                                              <p:pRg st="0" end="0"/>
                                            </p:txEl>
                                          </p:spTgt>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118788">
                                            <p:txEl>
                                              <p:pRg st="2" end="2"/>
                                            </p:txEl>
                                          </p:spTgt>
                                        </p:tgtEl>
                                        <p:attrNameLst>
                                          <p:attrName>style.visibility</p:attrName>
                                        </p:attrNameLst>
                                      </p:cBhvr>
                                      <p:to>
                                        <p:strVal val="visible"/>
                                      </p:to>
                                    </p:set>
                                    <p:anim calcmode="lin" valueType="num">
                                      <p:cBhvr>
                                        <p:cTn id="35" dur="1000" fill="hold"/>
                                        <p:tgtEl>
                                          <p:spTgt spid="118788">
                                            <p:txEl>
                                              <p:pRg st="2" end="2"/>
                                            </p:txEl>
                                          </p:spTgt>
                                        </p:tgtEl>
                                        <p:attrNameLst>
                                          <p:attrName>ppt_w</p:attrName>
                                        </p:attrNameLst>
                                      </p:cBhvr>
                                      <p:tavLst>
                                        <p:tav tm="0">
                                          <p:val>
                                            <p:strVal val="#ppt_w+.3"/>
                                          </p:val>
                                        </p:tav>
                                        <p:tav tm="100000">
                                          <p:val>
                                            <p:strVal val="#ppt_w"/>
                                          </p:val>
                                        </p:tav>
                                      </p:tavLst>
                                    </p:anim>
                                    <p:anim calcmode="lin" valueType="num">
                                      <p:cBhvr>
                                        <p:cTn id="36" dur="1000" fill="hold"/>
                                        <p:tgtEl>
                                          <p:spTgt spid="118788">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118788">
                                            <p:txEl>
                                              <p:pRg st="2" end="2"/>
                                            </p:txEl>
                                          </p:spTgt>
                                        </p:tgtEl>
                                      </p:cBhvr>
                                    </p:animEffect>
                                  </p:childTnLst>
                                </p:cTn>
                              </p:par>
                            </p:childTnLst>
                          </p:cTn>
                        </p:par>
                        <p:par>
                          <p:cTn id="38" fill="hold" nodeType="afterGroup">
                            <p:stCondLst>
                              <p:cond delay="3000"/>
                            </p:stCondLst>
                            <p:childTnLst>
                              <p:par>
                                <p:cTn id="39" presetID="50" presetClass="entr" presetSubtype="0" decel="100000" fill="hold" nodeType="afterEffect">
                                  <p:stCondLst>
                                    <p:cond delay="0"/>
                                  </p:stCondLst>
                                  <p:childTnLst>
                                    <p:set>
                                      <p:cBhvr>
                                        <p:cTn id="40" dur="1" fill="hold">
                                          <p:stCondLst>
                                            <p:cond delay="0"/>
                                          </p:stCondLst>
                                        </p:cTn>
                                        <p:tgtEl>
                                          <p:spTgt spid="118788">
                                            <p:txEl>
                                              <p:pRg st="4" end="4"/>
                                            </p:txEl>
                                          </p:spTgt>
                                        </p:tgtEl>
                                        <p:attrNameLst>
                                          <p:attrName>style.visibility</p:attrName>
                                        </p:attrNameLst>
                                      </p:cBhvr>
                                      <p:to>
                                        <p:strVal val="visible"/>
                                      </p:to>
                                    </p:set>
                                    <p:anim calcmode="lin" valueType="num">
                                      <p:cBhvr>
                                        <p:cTn id="41" dur="1000" fill="hold"/>
                                        <p:tgtEl>
                                          <p:spTgt spid="118788">
                                            <p:txEl>
                                              <p:pRg st="4" end="4"/>
                                            </p:txEl>
                                          </p:spTgt>
                                        </p:tgtEl>
                                        <p:attrNameLst>
                                          <p:attrName>ppt_w</p:attrName>
                                        </p:attrNameLst>
                                      </p:cBhvr>
                                      <p:tavLst>
                                        <p:tav tm="0">
                                          <p:val>
                                            <p:strVal val="#ppt_w+.3"/>
                                          </p:val>
                                        </p:tav>
                                        <p:tav tm="100000">
                                          <p:val>
                                            <p:strVal val="#ppt_w"/>
                                          </p:val>
                                        </p:tav>
                                      </p:tavLst>
                                    </p:anim>
                                    <p:anim calcmode="lin" valueType="num">
                                      <p:cBhvr>
                                        <p:cTn id="42" dur="1000" fill="hold"/>
                                        <p:tgtEl>
                                          <p:spTgt spid="118788">
                                            <p:txEl>
                                              <p:pRg st="4" end="4"/>
                                            </p:txEl>
                                          </p:spTgt>
                                        </p:tgtEl>
                                        <p:attrNameLst>
                                          <p:attrName>ppt_h</p:attrName>
                                        </p:attrNameLst>
                                      </p:cBhvr>
                                      <p:tavLst>
                                        <p:tav tm="0">
                                          <p:val>
                                            <p:strVal val="#ppt_h"/>
                                          </p:val>
                                        </p:tav>
                                        <p:tav tm="100000">
                                          <p:val>
                                            <p:strVal val="#ppt_h"/>
                                          </p:val>
                                        </p:tav>
                                      </p:tavLst>
                                    </p:anim>
                                    <p:animEffect transition="in" filter="fade">
                                      <p:cBhvr>
                                        <p:cTn id="43" dur="1000"/>
                                        <p:tgtEl>
                                          <p:spTgt spid="118788">
                                            <p:txEl>
                                              <p:pRg st="4" end="4"/>
                                            </p:txEl>
                                          </p:spTgt>
                                        </p:tgtEl>
                                      </p:cBhvr>
                                    </p:animEffect>
                                  </p:childTnLst>
                                </p:cTn>
                              </p:par>
                              <p:par>
                                <p:cTn id="44" presetID="50" presetClass="entr" presetSubtype="0" decel="100000" fill="hold" nodeType="withEffect">
                                  <p:stCondLst>
                                    <p:cond delay="0"/>
                                  </p:stCondLst>
                                  <p:childTnLst>
                                    <p:set>
                                      <p:cBhvr>
                                        <p:cTn id="45" dur="1" fill="hold">
                                          <p:stCondLst>
                                            <p:cond delay="0"/>
                                          </p:stCondLst>
                                        </p:cTn>
                                        <p:tgtEl>
                                          <p:spTgt spid="118788">
                                            <p:txEl>
                                              <p:pRg st="6" end="6"/>
                                            </p:txEl>
                                          </p:spTgt>
                                        </p:tgtEl>
                                        <p:attrNameLst>
                                          <p:attrName>style.visibility</p:attrName>
                                        </p:attrNameLst>
                                      </p:cBhvr>
                                      <p:to>
                                        <p:strVal val="visible"/>
                                      </p:to>
                                    </p:set>
                                    <p:anim calcmode="lin" valueType="num">
                                      <p:cBhvr>
                                        <p:cTn id="46" dur="1000" fill="hold"/>
                                        <p:tgtEl>
                                          <p:spTgt spid="118788">
                                            <p:txEl>
                                              <p:pRg st="6" end="6"/>
                                            </p:txEl>
                                          </p:spTgt>
                                        </p:tgtEl>
                                        <p:attrNameLst>
                                          <p:attrName>ppt_w</p:attrName>
                                        </p:attrNameLst>
                                      </p:cBhvr>
                                      <p:tavLst>
                                        <p:tav tm="0">
                                          <p:val>
                                            <p:strVal val="#ppt_w+.3"/>
                                          </p:val>
                                        </p:tav>
                                        <p:tav tm="100000">
                                          <p:val>
                                            <p:strVal val="#ppt_w"/>
                                          </p:val>
                                        </p:tav>
                                      </p:tavLst>
                                    </p:anim>
                                    <p:anim calcmode="lin" valueType="num">
                                      <p:cBhvr>
                                        <p:cTn id="47" dur="1000" fill="hold"/>
                                        <p:tgtEl>
                                          <p:spTgt spid="118788">
                                            <p:txEl>
                                              <p:pRg st="6" end="6"/>
                                            </p:txEl>
                                          </p:spTgt>
                                        </p:tgtEl>
                                        <p:attrNameLst>
                                          <p:attrName>ppt_h</p:attrName>
                                        </p:attrNameLst>
                                      </p:cBhvr>
                                      <p:tavLst>
                                        <p:tav tm="0">
                                          <p:val>
                                            <p:strVal val="#ppt_h"/>
                                          </p:val>
                                        </p:tav>
                                        <p:tav tm="100000">
                                          <p:val>
                                            <p:strVal val="#ppt_h"/>
                                          </p:val>
                                        </p:tav>
                                      </p:tavLst>
                                    </p:anim>
                                    <p:animEffect transition="in" filter="fade">
                                      <p:cBhvr>
                                        <p:cTn id="48" dur="1000"/>
                                        <p:tgtEl>
                                          <p:spTgt spid="1187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i="1" dirty="0"/>
              <a:t>How can energy be transformed from one form to another</a:t>
            </a:r>
            <a:r>
              <a:rPr lang="en-US" b="1" i="1" dirty="0" smtClean="0"/>
              <a:t>?</a:t>
            </a:r>
            <a:endParaRPr lang="en-US" i="1" dirty="0"/>
          </a:p>
        </p:txBody>
      </p:sp>
      <p:sp>
        <p:nvSpPr>
          <p:cNvPr id="3" name="Content Placeholder 2"/>
          <p:cNvSpPr>
            <a:spLocks noGrp="1"/>
          </p:cNvSpPr>
          <p:nvPr>
            <p:ph idx="1"/>
          </p:nvPr>
        </p:nvSpPr>
        <p:spPr>
          <a:xfrm>
            <a:off x="680484" y="1796902"/>
            <a:ext cx="10673316" cy="4805917"/>
          </a:xfrm>
        </p:spPr>
        <p:txBody>
          <a:bodyPr>
            <a:noAutofit/>
          </a:bodyPr>
          <a:lstStyle/>
          <a:p>
            <a:pPr marL="0" indent="0" algn="ctr">
              <a:buNone/>
            </a:pPr>
            <a:r>
              <a:rPr lang="en-US" sz="5400" dirty="0"/>
              <a:t>The workings of the universe plus all of present day technology can be viewed from the perspective of </a:t>
            </a:r>
            <a:r>
              <a:rPr lang="en-US" sz="5400" b="1" dirty="0"/>
              <a:t>energy flowing </a:t>
            </a:r>
            <a:r>
              <a:rPr lang="en-US" sz="5400" dirty="0"/>
              <a:t>from one place to another and changing back and forth </a:t>
            </a:r>
            <a:r>
              <a:rPr lang="en-US" sz="5400" b="1" dirty="0"/>
              <a:t>from one form to another</a:t>
            </a:r>
            <a:r>
              <a:rPr lang="en-US" sz="5400" dirty="0"/>
              <a:t>.</a:t>
            </a:r>
          </a:p>
        </p:txBody>
      </p:sp>
    </p:spTree>
    <p:extLst>
      <p:ext uri="{BB962C8B-B14F-4D97-AF65-F5344CB8AC3E}">
        <p14:creationId xmlns:p14="http://schemas.microsoft.com/office/powerpoint/2010/main" val="1688694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Shape 218"/>
          <p:cNvSpPr txBox="1">
            <a:spLocks noGrp="1"/>
          </p:cNvSpPr>
          <p:nvPr>
            <p:ph type="title"/>
          </p:nvPr>
        </p:nvSpPr>
        <p:spPr>
          <a:prstGeom prst="rect">
            <a:avLst/>
          </a:prstGeom>
        </p:spPr>
        <p:txBody>
          <a:bodyPr vert="horz" lIns="91425" tIns="91425" rIns="91425" bIns="91425" rtlCol="0" anchor="ctr" anchorCtr="0">
            <a:noAutofit/>
          </a:bodyPr>
          <a:lstStyle/>
          <a:p>
            <a:pPr algn="ctr"/>
            <a:r>
              <a:rPr lang="en" dirty="0"/>
              <a:t>Reducing Friction</a:t>
            </a:r>
          </a:p>
        </p:txBody>
      </p:sp>
      <p:sp>
        <p:nvSpPr>
          <p:cNvPr id="217" name="Shape 217"/>
          <p:cNvSpPr txBox="1">
            <a:spLocks noGrp="1"/>
          </p:cNvSpPr>
          <p:nvPr>
            <p:ph idx="1"/>
          </p:nvPr>
        </p:nvSpPr>
        <p:spPr>
          <a:xfrm>
            <a:off x="838200" y="1417639"/>
            <a:ext cx="10363200" cy="5266190"/>
          </a:xfrm>
          <a:prstGeom prst="rect">
            <a:avLst/>
          </a:prstGeom>
        </p:spPr>
        <p:txBody>
          <a:bodyPr vert="horz" lIns="91425" tIns="91425" rIns="91425" bIns="91425" rtlCol="0" anchor="t" anchorCtr="0">
            <a:noAutofit/>
          </a:bodyPr>
          <a:lstStyle/>
          <a:p>
            <a:pPr>
              <a:lnSpc>
                <a:spcPct val="115000"/>
              </a:lnSpc>
              <a:spcBef>
                <a:spcPts val="800"/>
              </a:spcBef>
              <a:buNone/>
            </a:pPr>
            <a:r>
              <a:rPr lang="en" sz="4000" dirty="0">
                <a:latin typeface="Arial"/>
                <a:ea typeface="Arial"/>
                <a:cs typeface="Arial"/>
                <a:sym typeface="Arial"/>
              </a:rPr>
              <a:t>•</a:t>
            </a:r>
            <a:r>
              <a:rPr lang="en" sz="4400" dirty="0">
                <a:latin typeface="Arial"/>
                <a:ea typeface="Arial"/>
                <a:cs typeface="Arial"/>
                <a:sym typeface="Arial"/>
              </a:rPr>
              <a:t>To </a:t>
            </a:r>
            <a:r>
              <a:rPr lang="en" sz="4400" b="1" u="sng" dirty="0">
                <a:solidFill>
                  <a:srgbClr val="38761D"/>
                </a:solidFill>
                <a:latin typeface="Arial"/>
                <a:ea typeface="Arial"/>
                <a:cs typeface="Arial"/>
                <a:sym typeface="Arial"/>
              </a:rPr>
              <a:t>reduce</a:t>
            </a:r>
            <a:r>
              <a:rPr lang="en" sz="4400" dirty="0">
                <a:latin typeface="Arial"/>
                <a:ea typeface="Arial"/>
                <a:cs typeface="Arial"/>
                <a:sym typeface="Arial"/>
              </a:rPr>
              <a:t> the amount of friction, apply a </a:t>
            </a:r>
            <a:r>
              <a:rPr lang="en" sz="4400" b="1" u="sng" dirty="0">
                <a:solidFill>
                  <a:srgbClr val="38761D"/>
                </a:solidFill>
                <a:latin typeface="Arial"/>
                <a:ea typeface="Arial"/>
                <a:cs typeface="Arial"/>
                <a:sym typeface="Arial"/>
              </a:rPr>
              <a:t>lubricant</a:t>
            </a:r>
            <a:r>
              <a:rPr lang="en" sz="4400" dirty="0">
                <a:solidFill>
                  <a:srgbClr val="38761D"/>
                </a:solidFill>
                <a:latin typeface="Arial"/>
                <a:ea typeface="Arial"/>
                <a:cs typeface="Arial"/>
                <a:sym typeface="Arial"/>
              </a:rPr>
              <a:t> </a:t>
            </a:r>
            <a:r>
              <a:rPr lang="en" sz="4400" dirty="0">
                <a:latin typeface="Arial"/>
                <a:ea typeface="Arial"/>
                <a:cs typeface="Arial"/>
                <a:sym typeface="Arial"/>
              </a:rPr>
              <a:t>between two surfaces.</a:t>
            </a:r>
          </a:p>
          <a:p>
            <a:pPr marL="457200" indent="0">
              <a:lnSpc>
                <a:spcPct val="115000"/>
              </a:lnSpc>
              <a:spcBef>
                <a:spcPts val="800"/>
              </a:spcBef>
              <a:buClr>
                <a:schemeClr val="dk1"/>
              </a:buClr>
              <a:buSzPct val="34375"/>
              <a:buNone/>
            </a:pPr>
            <a:r>
              <a:rPr lang="en" sz="4400" dirty="0">
                <a:latin typeface="Arial"/>
                <a:ea typeface="Arial"/>
                <a:cs typeface="Arial"/>
                <a:sym typeface="Arial"/>
              </a:rPr>
              <a:t>Ex) Motor oil, wax, and grease </a:t>
            </a:r>
            <a:endParaRPr lang="en-US" sz="4400" dirty="0" smtClean="0">
              <a:latin typeface="Arial"/>
              <a:ea typeface="Arial"/>
              <a:cs typeface="Arial"/>
              <a:sym typeface="Arial"/>
            </a:endParaRPr>
          </a:p>
          <a:p>
            <a:pPr marL="457200" indent="0">
              <a:lnSpc>
                <a:spcPct val="115000"/>
              </a:lnSpc>
              <a:spcBef>
                <a:spcPts val="800"/>
              </a:spcBef>
              <a:buClr>
                <a:schemeClr val="dk1"/>
              </a:buClr>
              <a:buSzPct val="34375"/>
              <a:buNone/>
            </a:pPr>
            <a:endParaRPr lang="en" sz="4400" dirty="0">
              <a:latin typeface="Arial"/>
              <a:ea typeface="Arial"/>
              <a:cs typeface="Arial"/>
              <a:sym typeface="Arial"/>
            </a:endParaRPr>
          </a:p>
          <a:p>
            <a:pPr>
              <a:lnSpc>
                <a:spcPct val="115000"/>
              </a:lnSpc>
              <a:spcBef>
                <a:spcPts val="800"/>
              </a:spcBef>
              <a:buClr>
                <a:schemeClr val="dk1"/>
              </a:buClr>
              <a:buSzPct val="34375"/>
              <a:buNone/>
            </a:pPr>
            <a:r>
              <a:rPr lang="en" sz="4400" dirty="0">
                <a:latin typeface="Arial"/>
                <a:ea typeface="Arial"/>
                <a:cs typeface="Arial"/>
                <a:sym typeface="Arial"/>
              </a:rPr>
              <a:t>•Friction can also be reduced by </a:t>
            </a:r>
            <a:r>
              <a:rPr lang="en" sz="4400" b="1" u="sng" dirty="0">
                <a:solidFill>
                  <a:srgbClr val="38761D"/>
                </a:solidFill>
                <a:latin typeface="Arial"/>
                <a:ea typeface="Arial"/>
                <a:cs typeface="Arial"/>
                <a:sym typeface="Arial"/>
              </a:rPr>
              <a:t>rolling</a:t>
            </a:r>
            <a:r>
              <a:rPr lang="en" sz="4400" dirty="0">
                <a:latin typeface="Arial"/>
                <a:ea typeface="Arial"/>
                <a:cs typeface="Arial"/>
                <a:sym typeface="Arial"/>
              </a:rPr>
              <a:t>, rather than </a:t>
            </a:r>
            <a:r>
              <a:rPr lang="en" sz="4400" b="1" u="sng" dirty="0">
                <a:solidFill>
                  <a:srgbClr val="990000"/>
                </a:solidFill>
                <a:latin typeface="Arial"/>
                <a:ea typeface="Arial"/>
                <a:cs typeface="Arial"/>
                <a:sym typeface="Arial"/>
              </a:rPr>
              <a:t>pushing</a:t>
            </a:r>
            <a:r>
              <a:rPr lang="en" sz="4400" dirty="0">
                <a:latin typeface="Arial"/>
                <a:ea typeface="Arial"/>
                <a:cs typeface="Arial"/>
                <a:sym typeface="Arial"/>
              </a:rPr>
              <a:t>, an object.  </a:t>
            </a:r>
          </a:p>
          <a:p>
            <a:pPr>
              <a:buNone/>
            </a:pPr>
            <a:endParaRPr dirty="0"/>
          </a:p>
        </p:txBody>
      </p:sp>
    </p:spTree>
    <p:extLst>
      <p:ext uri="{BB962C8B-B14F-4D97-AF65-F5344CB8AC3E}">
        <p14:creationId xmlns:p14="http://schemas.microsoft.com/office/powerpoint/2010/main" val="774339062"/>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can energy be transformed from one form to another</a:t>
            </a:r>
            <a:r>
              <a:rPr lang="en-US" b="1" dirty="0" smtClean="0"/>
              <a:t>?</a:t>
            </a:r>
            <a:endParaRPr lang="en-US" dirty="0"/>
          </a:p>
        </p:txBody>
      </p:sp>
      <p:sp>
        <p:nvSpPr>
          <p:cNvPr id="3" name="Content Placeholder 2"/>
          <p:cNvSpPr>
            <a:spLocks noGrp="1"/>
          </p:cNvSpPr>
          <p:nvPr>
            <p:ph idx="1"/>
          </p:nvPr>
        </p:nvSpPr>
        <p:spPr>
          <a:xfrm>
            <a:off x="0" y="2285999"/>
            <a:ext cx="7043239" cy="4360127"/>
          </a:xfrm>
        </p:spPr>
        <p:txBody>
          <a:bodyPr>
            <a:noAutofit/>
          </a:bodyPr>
          <a:lstStyle/>
          <a:p>
            <a:pPr lvl="2"/>
            <a:r>
              <a:rPr lang="en-US" sz="4400" dirty="0"/>
              <a:t>Energy appears in different forms such as motion and heat</a:t>
            </a:r>
          </a:p>
          <a:p>
            <a:pPr lvl="2"/>
            <a:r>
              <a:rPr lang="en-US" sz="4400" dirty="0"/>
              <a:t>Energy can travel in different forms, such as light, sound or electricity</a:t>
            </a:r>
          </a:p>
          <a:p>
            <a:endParaRPr lang="en-US" sz="2400" dirty="0"/>
          </a:p>
        </p:txBody>
      </p:sp>
      <p:pic>
        <p:nvPicPr>
          <p:cNvPr id="5124" name="Picture 4" descr="http://media1.s-nbcnews.com/j/MSNBC/Components/Archive/Photo/_new/110802-SolarCellsPhoto-hmed-1030a.grid-8x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200" y="1104780"/>
            <a:ext cx="2819400" cy="155976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blogs.webtrends.com/wp-content/uploads/2012/11/bright-ligh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8952" y="3538336"/>
            <a:ext cx="2082800" cy="165983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bubblews.com/assets/images/news/284983523_13987400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9541" y="2867892"/>
            <a:ext cx="2213109" cy="165983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4.bp.blogspot.com/-mkrZCiRdXxY/UfZt4mTzYoI/AAAAAAAAAAY/5XwAvuV27Rs/s1600/11844848-electric-cord-with-electricity-sparkls-as-symbol-of-pow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6814" y="5198168"/>
            <a:ext cx="2371187" cy="165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5071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is energy </a:t>
            </a:r>
            <a:r>
              <a:rPr lang="en-US" b="1" dirty="0" smtClean="0"/>
              <a:t>transformed </a:t>
            </a:r>
            <a:r>
              <a:rPr lang="en-US" b="1" dirty="0"/>
              <a:t>from one system to another</a:t>
            </a:r>
            <a:r>
              <a:rPr lang="en-US" b="1" dirty="0" smtClean="0"/>
              <a:t>?</a:t>
            </a:r>
            <a:endParaRPr lang="en-US" dirty="0"/>
          </a:p>
        </p:txBody>
      </p:sp>
      <p:sp>
        <p:nvSpPr>
          <p:cNvPr id="3" name="Content Placeholder 2"/>
          <p:cNvSpPr>
            <a:spLocks noGrp="1"/>
          </p:cNvSpPr>
          <p:nvPr>
            <p:ph idx="1"/>
          </p:nvPr>
        </p:nvSpPr>
        <p:spPr>
          <a:xfrm>
            <a:off x="78059" y="1825625"/>
            <a:ext cx="5906707" cy="4351338"/>
          </a:xfrm>
        </p:spPr>
        <p:txBody>
          <a:bodyPr>
            <a:noAutofit/>
          </a:bodyPr>
          <a:lstStyle/>
          <a:p>
            <a:pPr lvl="1"/>
            <a:r>
              <a:rPr lang="en-US" sz="3600" smtClean="0"/>
              <a:t>Energy </a:t>
            </a:r>
            <a:r>
              <a:rPr lang="en-US" sz="3600" dirty="0"/>
              <a:t>can change from one form to another</a:t>
            </a:r>
          </a:p>
          <a:p>
            <a:pPr lvl="2"/>
            <a:r>
              <a:rPr lang="en-US" sz="3600" dirty="0"/>
              <a:t>Some energy is always converted to heat</a:t>
            </a:r>
          </a:p>
          <a:p>
            <a:pPr lvl="2"/>
            <a:r>
              <a:rPr lang="en-US" sz="3600" dirty="0"/>
              <a:t>Some systems transform energy with less loss of heat than </a:t>
            </a:r>
            <a:r>
              <a:rPr lang="en-US" sz="3600" dirty="0" smtClean="0"/>
              <a:t>others</a:t>
            </a:r>
            <a:endParaRPr lang="en-US" sz="3600" dirty="0"/>
          </a:p>
        </p:txBody>
      </p:sp>
      <p:pic>
        <p:nvPicPr>
          <p:cNvPr id="9218" name="Picture 2" descr="http://www.clil.lt/wp-content/uploads/2011/06/energy_chan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766" y="2026334"/>
            <a:ext cx="6207234" cy="35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687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is energy transferred from one system to another</a:t>
            </a:r>
            <a:r>
              <a:rPr lang="en-US" b="1" dirty="0" smtClean="0"/>
              <a:t>?</a:t>
            </a:r>
            <a:endParaRPr lang="en-US" dirty="0"/>
          </a:p>
        </p:txBody>
      </p:sp>
      <p:sp>
        <p:nvSpPr>
          <p:cNvPr id="3" name="Content Placeholder 2"/>
          <p:cNvSpPr>
            <a:spLocks noGrp="1"/>
          </p:cNvSpPr>
          <p:nvPr>
            <p:ph idx="1"/>
          </p:nvPr>
        </p:nvSpPr>
        <p:spPr>
          <a:xfrm>
            <a:off x="535259" y="1690688"/>
            <a:ext cx="8088553" cy="5167312"/>
          </a:xfrm>
        </p:spPr>
        <p:txBody>
          <a:bodyPr>
            <a:noAutofit/>
          </a:bodyPr>
          <a:lstStyle/>
          <a:p>
            <a:pPr marL="0" indent="0">
              <a:buNone/>
            </a:pPr>
            <a:r>
              <a:rPr lang="en-US" sz="3600" b="1" dirty="0"/>
              <a:t>Energy is one of the fundamental building blocks of our universe.</a:t>
            </a:r>
            <a:endParaRPr lang="en-US" sz="3600" dirty="0"/>
          </a:p>
          <a:p>
            <a:pPr lvl="1"/>
            <a:r>
              <a:rPr lang="en-US" sz="3600" dirty="0"/>
              <a:t>Energy can be transferred from a system to its environment</a:t>
            </a:r>
          </a:p>
          <a:p>
            <a:pPr lvl="2"/>
            <a:r>
              <a:rPr lang="en-US" sz="3600" dirty="0"/>
              <a:t>Thermal - A warmer object is in contact with a cooler one</a:t>
            </a:r>
          </a:p>
          <a:p>
            <a:pPr lvl="2"/>
            <a:r>
              <a:rPr lang="en-US" sz="3600" dirty="0"/>
              <a:t>Mechanical - Two objects push or pull on each other over a distance</a:t>
            </a:r>
          </a:p>
        </p:txBody>
      </p:sp>
      <p:pic>
        <p:nvPicPr>
          <p:cNvPr id="7170" name="Picture 2" descr="http://1.bp.blogspot.com/_KGY76SN5CQk/TG01MrTjKZI/AAAAAAAAAIc/LYPxxIEb3As/s320/Sidewalk+E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3811" y="2819400"/>
            <a:ext cx="1729352" cy="129381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dyeah.com/blog/wp-content/uploads/2012/06/push-p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8323" y="4618407"/>
            <a:ext cx="1444625" cy="1793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9039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is energy transferred from one system to another</a:t>
            </a:r>
            <a:r>
              <a:rPr lang="en-US" b="1" dirty="0" smtClean="0"/>
              <a:t>?</a:t>
            </a:r>
            <a:endParaRPr lang="en-US" dirty="0"/>
          </a:p>
        </p:txBody>
      </p:sp>
      <p:sp>
        <p:nvSpPr>
          <p:cNvPr id="3" name="Content Placeholder 2"/>
          <p:cNvSpPr>
            <a:spLocks noGrp="1"/>
          </p:cNvSpPr>
          <p:nvPr>
            <p:ph idx="1"/>
          </p:nvPr>
        </p:nvSpPr>
        <p:spPr>
          <a:xfrm>
            <a:off x="334537" y="1600200"/>
            <a:ext cx="7369729" cy="5181600"/>
          </a:xfrm>
        </p:spPr>
        <p:txBody>
          <a:bodyPr>
            <a:noAutofit/>
          </a:bodyPr>
          <a:lstStyle/>
          <a:p>
            <a:pPr lvl="1"/>
            <a:r>
              <a:rPr lang="en-US" sz="3600" dirty="0"/>
              <a:t>Energy can be transferred from a system to its environment</a:t>
            </a:r>
          </a:p>
          <a:p>
            <a:pPr lvl="2"/>
            <a:r>
              <a:rPr lang="en-US" sz="3600" dirty="0"/>
              <a:t>Electrical</a:t>
            </a:r>
          </a:p>
          <a:p>
            <a:pPr lvl="3"/>
            <a:r>
              <a:rPr lang="en-US" sz="3600" dirty="0"/>
              <a:t>An electrical source (for example, a battery or generator) is connected in a complete circuit to an electrical device</a:t>
            </a:r>
          </a:p>
          <a:p>
            <a:pPr lvl="2"/>
            <a:r>
              <a:rPr lang="en-US" sz="3600" dirty="0"/>
              <a:t>Electromagnetic Waves (light, heat, UV, X-rays, etc.)</a:t>
            </a:r>
          </a:p>
        </p:txBody>
      </p:sp>
      <p:pic>
        <p:nvPicPr>
          <p:cNvPr id="8194" name="Picture 2" descr="http://blog.digifit.com/wp-content/uploads/2011/04/iphone-battery-icon.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3833" y="1600200"/>
            <a:ext cx="19304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nasa.gov/images/content/298832main_circuit-xlt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0648" y="4419601"/>
            <a:ext cx="215265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4882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is energy transferred from one system to another</a:t>
            </a:r>
            <a:r>
              <a:rPr lang="en-US" b="1" dirty="0" smtClean="0"/>
              <a:t>?</a:t>
            </a:r>
            <a:endParaRPr lang="en-US" dirty="0"/>
          </a:p>
        </p:txBody>
      </p:sp>
      <p:sp>
        <p:nvSpPr>
          <p:cNvPr id="3" name="Content Placeholder 2"/>
          <p:cNvSpPr>
            <a:spLocks noGrp="1"/>
          </p:cNvSpPr>
          <p:nvPr>
            <p:ph idx="1"/>
          </p:nvPr>
        </p:nvSpPr>
        <p:spPr>
          <a:xfrm>
            <a:off x="267629" y="1600201"/>
            <a:ext cx="11541512" cy="4906963"/>
          </a:xfrm>
        </p:spPr>
        <p:txBody>
          <a:bodyPr>
            <a:noAutofit/>
          </a:bodyPr>
          <a:lstStyle/>
          <a:p>
            <a:pPr lvl="1"/>
            <a:r>
              <a:rPr lang="en-US" sz="4400" dirty="0"/>
              <a:t>Electrical energy</a:t>
            </a:r>
          </a:p>
          <a:p>
            <a:pPr lvl="2"/>
            <a:r>
              <a:rPr lang="en-US" sz="4400" dirty="0"/>
              <a:t>Produced from a variety of energy sources</a:t>
            </a:r>
          </a:p>
          <a:p>
            <a:pPr lvl="2"/>
            <a:r>
              <a:rPr lang="en-US" sz="4400" dirty="0"/>
              <a:t>Can be transformed into almost any other form of energy</a:t>
            </a:r>
          </a:p>
          <a:p>
            <a:pPr lvl="2"/>
            <a:r>
              <a:rPr lang="en-US" sz="4400" dirty="0"/>
              <a:t>Batteries</a:t>
            </a:r>
          </a:p>
          <a:p>
            <a:pPr lvl="3"/>
            <a:r>
              <a:rPr lang="en-US" sz="4400" dirty="0"/>
              <a:t>Store energy</a:t>
            </a:r>
          </a:p>
          <a:p>
            <a:pPr lvl="3"/>
            <a:r>
              <a:rPr lang="en-US" sz="4400" dirty="0"/>
              <a:t>Transfer energy to components in a circuit</a:t>
            </a:r>
          </a:p>
          <a:p>
            <a:pPr lvl="3"/>
            <a:r>
              <a:rPr lang="en-US" sz="4400" dirty="0"/>
              <a:t>Energy comes from chemical reactions</a:t>
            </a:r>
          </a:p>
        </p:txBody>
      </p:sp>
    </p:spTree>
    <p:extLst>
      <p:ext uri="{BB962C8B-B14F-4D97-AF65-F5344CB8AC3E}">
        <p14:creationId xmlns:p14="http://schemas.microsoft.com/office/powerpoint/2010/main" val="15009299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is energy transferred from one system to another</a:t>
            </a:r>
            <a:r>
              <a:rPr lang="en-US" b="1" dirty="0" smtClean="0"/>
              <a:t>?</a:t>
            </a:r>
            <a:endParaRPr lang="en-US" dirty="0"/>
          </a:p>
        </p:txBody>
      </p:sp>
      <p:sp>
        <p:nvSpPr>
          <p:cNvPr id="3" name="Content Placeholder 2"/>
          <p:cNvSpPr>
            <a:spLocks noGrp="1"/>
          </p:cNvSpPr>
          <p:nvPr>
            <p:ph idx="1"/>
          </p:nvPr>
        </p:nvSpPr>
        <p:spPr>
          <a:xfrm>
            <a:off x="1981200" y="1600201"/>
            <a:ext cx="7010400" cy="4525963"/>
          </a:xfrm>
        </p:spPr>
        <p:txBody>
          <a:bodyPr>
            <a:noAutofit/>
          </a:bodyPr>
          <a:lstStyle/>
          <a:p>
            <a:pPr lvl="1"/>
            <a:r>
              <a:rPr lang="en-US" sz="4400" dirty="0"/>
              <a:t>Electrical energy</a:t>
            </a:r>
          </a:p>
          <a:p>
            <a:pPr lvl="2"/>
            <a:r>
              <a:rPr lang="en-US" sz="4400" dirty="0"/>
              <a:t>Important because we can use it to make so many things work</a:t>
            </a:r>
          </a:p>
          <a:p>
            <a:pPr lvl="3"/>
            <a:r>
              <a:rPr lang="en-US" sz="4400" dirty="0"/>
              <a:t>A bulb converts it into light energy</a:t>
            </a:r>
          </a:p>
          <a:p>
            <a:pPr lvl="3"/>
            <a:r>
              <a:rPr lang="en-US" sz="4400" dirty="0"/>
              <a:t>A speaker converts it into sound energy</a:t>
            </a:r>
          </a:p>
        </p:txBody>
      </p:sp>
      <p:pic>
        <p:nvPicPr>
          <p:cNvPr id="10242" name="Picture 2" descr="http://1.bp.blogspot.com/-q6DxgDzr3ig/TgBCoLMwLRI/AAAAAAAAC7Y/gqridoD9Akg/s1600/lightbulb.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6005" y="2297503"/>
            <a:ext cx="197538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previewcf.turbosquid.com/Preview/2011/10/31__16_50_48/02.jpg07f86da1-bccc-45b5-88f1-838b772b2ed9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 y="3953459"/>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1973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is energy transferred from one system to another</a:t>
            </a:r>
            <a:r>
              <a:rPr lang="en-US" b="1" dirty="0" smtClean="0"/>
              <a:t>?</a:t>
            </a:r>
            <a:endParaRPr lang="en-US" dirty="0"/>
          </a:p>
        </p:txBody>
      </p:sp>
      <p:sp>
        <p:nvSpPr>
          <p:cNvPr id="3" name="Content Placeholder 2"/>
          <p:cNvSpPr>
            <a:spLocks noGrp="1"/>
          </p:cNvSpPr>
          <p:nvPr>
            <p:ph idx="1"/>
          </p:nvPr>
        </p:nvSpPr>
        <p:spPr>
          <a:xfrm>
            <a:off x="-167268" y="1825625"/>
            <a:ext cx="11521068" cy="4351338"/>
          </a:xfrm>
        </p:spPr>
        <p:txBody>
          <a:bodyPr>
            <a:noAutofit/>
          </a:bodyPr>
          <a:lstStyle/>
          <a:p>
            <a:pPr lvl="1"/>
            <a:r>
              <a:rPr lang="en-US" sz="4400" dirty="0"/>
              <a:t>Electrical energy</a:t>
            </a:r>
          </a:p>
          <a:p>
            <a:pPr lvl="2"/>
            <a:r>
              <a:rPr lang="en-US" sz="4400" dirty="0"/>
              <a:t>Primary source of electrical energy is the heat generated by</a:t>
            </a:r>
          </a:p>
          <a:p>
            <a:pPr lvl="3"/>
            <a:r>
              <a:rPr lang="en-US" sz="4400" dirty="0"/>
              <a:t>Burning fossil fuels</a:t>
            </a:r>
          </a:p>
          <a:p>
            <a:pPr lvl="3"/>
            <a:r>
              <a:rPr lang="en-US" sz="4400" dirty="0"/>
              <a:t>Water power</a:t>
            </a:r>
          </a:p>
          <a:p>
            <a:pPr lvl="3"/>
            <a:r>
              <a:rPr lang="en-US" sz="4400" dirty="0"/>
              <a:t>Wind power</a:t>
            </a:r>
          </a:p>
        </p:txBody>
      </p:sp>
      <p:pic>
        <p:nvPicPr>
          <p:cNvPr id="11266" name="Picture 2" descr="http://media.treehugger.com/assets/images/2011/10/happy-earth-day-burning-oil-rig-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872" y="3234504"/>
            <a:ext cx="3886200" cy="310563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upload.wikimedia.org/wikipedia/commons/thumb/2/2a/Vodn%C3%AD_kolo.jpg/800px-Vodn%C3%AD_kol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4819964"/>
            <a:ext cx="21336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apps.carleton.edu/reason_package/reason_4.0/www/images/60759_tn.jpg?cb=115592504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3923" y="1231107"/>
            <a:ext cx="1200149"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077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333066" cy="1143000"/>
          </a:xfrm>
        </p:spPr>
        <p:txBody>
          <a:bodyPr>
            <a:normAutofit fontScale="90000"/>
          </a:bodyPr>
          <a:lstStyle/>
          <a:p>
            <a:r>
              <a:rPr lang="en-US" b="1" dirty="0"/>
              <a:t>How is energy transferred from one system to another</a:t>
            </a:r>
            <a:r>
              <a:rPr lang="en-US" b="1" dirty="0" smtClean="0"/>
              <a:t>?</a:t>
            </a:r>
            <a:endParaRPr lang="en-US" dirty="0"/>
          </a:p>
        </p:txBody>
      </p:sp>
      <p:sp>
        <p:nvSpPr>
          <p:cNvPr id="3" name="Content Placeholder 2"/>
          <p:cNvSpPr>
            <a:spLocks noGrp="1"/>
          </p:cNvSpPr>
          <p:nvPr>
            <p:ph idx="1"/>
          </p:nvPr>
        </p:nvSpPr>
        <p:spPr>
          <a:xfrm>
            <a:off x="323385" y="1676401"/>
            <a:ext cx="6153615" cy="4525963"/>
          </a:xfrm>
        </p:spPr>
        <p:txBody>
          <a:bodyPr>
            <a:noAutofit/>
          </a:bodyPr>
          <a:lstStyle/>
          <a:p>
            <a:pPr lvl="1"/>
            <a:r>
              <a:rPr lang="en-US" sz="4400" dirty="0"/>
              <a:t>Electrical energy</a:t>
            </a:r>
          </a:p>
          <a:p>
            <a:pPr lvl="2"/>
            <a:r>
              <a:rPr lang="en-US" sz="4400" dirty="0"/>
              <a:t>Secondary sources of energy</a:t>
            </a:r>
          </a:p>
          <a:p>
            <a:pPr lvl="3"/>
            <a:r>
              <a:rPr lang="en-US" sz="4400" dirty="0"/>
              <a:t>Windmills</a:t>
            </a:r>
          </a:p>
          <a:p>
            <a:pPr lvl="3"/>
            <a:r>
              <a:rPr lang="en-US" sz="4400" dirty="0"/>
              <a:t>Waterfalls</a:t>
            </a:r>
          </a:p>
          <a:p>
            <a:pPr lvl="3"/>
            <a:r>
              <a:rPr lang="en-US" sz="4400" dirty="0"/>
              <a:t>Power plants</a:t>
            </a:r>
          </a:p>
          <a:p>
            <a:pPr lvl="2"/>
            <a:r>
              <a:rPr lang="en-US" sz="4400" dirty="0"/>
              <a:t>A natural form = lightning</a:t>
            </a:r>
          </a:p>
        </p:txBody>
      </p:sp>
      <p:pic>
        <p:nvPicPr>
          <p:cNvPr id="12290" name="Picture 2" descr="http://www.todaysphoto.org/potd/dutch-windm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540" y="4343400"/>
            <a:ext cx="3786461"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w8themes.com/wp-content/uploads/2013/09/Waterfall-Wallpapers-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540" y="2209800"/>
            <a:ext cx="3793067"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upload.wikimedia.org/wikipedia/commons/4/4e/Nuclear_Power_Plant_Catteno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4266" y="439546"/>
            <a:ext cx="2360340" cy="1770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6153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Thoughts </a:t>
            </a:r>
            <a:r>
              <a:rPr lang="en-US" dirty="0" smtClean="0"/>
              <a:t>9/14</a:t>
            </a:r>
            <a:endParaRPr lang="en-US" dirty="0"/>
          </a:p>
        </p:txBody>
      </p:sp>
      <p:sp>
        <p:nvSpPr>
          <p:cNvPr id="3" name="Content Placeholder 2"/>
          <p:cNvSpPr>
            <a:spLocks noGrp="1"/>
          </p:cNvSpPr>
          <p:nvPr>
            <p:ph idx="1"/>
          </p:nvPr>
        </p:nvSpPr>
        <p:spPr>
          <a:xfrm>
            <a:off x="435935" y="1825625"/>
            <a:ext cx="10917865" cy="4351338"/>
          </a:xfrm>
        </p:spPr>
        <p:txBody>
          <a:bodyPr>
            <a:normAutofit/>
          </a:bodyPr>
          <a:lstStyle/>
          <a:p>
            <a:pPr marL="0" indent="0" algn="ctr">
              <a:buNone/>
            </a:pPr>
            <a:r>
              <a:rPr lang="en-US" sz="7200" dirty="0"/>
              <a:t>What is energy?</a:t>
            </a:r>
          </a:p>
          <a:p>
            <a:pPr marL="0" indent="0" algn="ctr">
              <a:buNone/>
            </a:pPr>
            <a:r>
              <a:rPr lang="en-US" sz="7200" dirty="0">
                <a:solidFill>
                  <a:srgbClr val="FF0000"/>
                </a:solidFill>
              </a:rPr>
              <a:t>The ability to do work.  (in physics – work is movement)</a:t>
            </a:r>
          </a:p>
          <a:p>
            <a:endParaRPr lang="en-US" dirty="0"/>
          </a:p>
        </p:txBody>
      </p:sp>
    </p:spTree>
    <p:extLst>
      <p:ext uri="{BB962C8B-B14F-4D97-AF65-F5344CB8AC3E}">
        <p14:creationId xmlns:p14="http://schemas.microsoft.com/office/powerpoint/2010/main" val="155335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8602"/>
            <a:ext cx="8001000" cy="875370"/>
          </a:xfrm>
        </p:spPr>
        <p:txBody>
          <a:bodyPr>
            <a:normAutofit fontScale="90000"/>
          </a:bodyPr>
          <a:lstStyle/>
          <a:p>
            <a:r>
              <a:rPr lang="en-US" b="1" dirty="0" smtClean="0">
                <a:solidFill>
                  <a:schemeClr val="accent5">
                    <a:lumMod val="75000"/>
                  </a:schemeClr>
                </a:solidFill>
              </a:rPr>
              <a:t>Electric Circuits</a:t>
            </a:r>
            <a:endParaRPr lang="en-US" b="1" dirty="0">
              <a:solidFill>
                <a:schemeClr val="accent5">
                  <a:lumMod val="75000"/>
                </a:schemeClr>
              </a:solidFill>
            </a:endParaRPr>
          </a:p>
        </p:txBody>
      </p:sp>
      <p:sp>
        <p:nvSpPr>
          <p:cNvPr id="3" name="Subtitle 2"/>
          <p:cNvSpPr>
            <a:spLocks noGrp="1"/>
          </p:cNvSpPr>
          <p:nvPr>
            <p:ph type="subTitle" idx="1"/>
          </p:nvPr>
        </p:nvSpPr>
        <p:spPr>
          <a:xfrm>
            <a:off x="548268" y="1289824"/>
            <a:ext cx="8229600" cy="4191000"/>
          </a:xfrm>
        </p:spPr>
        <p:txBody>
          <a:bodyPr>
            <a:noAutofit/>
          </a:bodyPr>
          <a:lstStyle/>
          <a:p>
            <a:pPr marL="285750" indent="-285750" algn="l">
              <a:buFont typeface="Arial" pitchFamily="34" charset="0"/>
              <a:buChar char="•"/>
            </a:pPr>
            <a:r>
              <a:rPr lang="en-US" sz="3200" dirty="0"/>
              <a:t>Electricity is naturally present in lightning and </a:t>
            </a:r>
            <a:br>
              <a:rPr lang="en-US" sz="3200" dirty="0"/>
            </a:br>
            <a:r>
              <a:rPr lang="en-US" sz="3200" dirty="0"/>
              <a:t>static electricity, but the flow of the electrons </a:t>
            </a:r>
            <a:r>
              <a:rPr lang="en-US" sz="3200" dirty="0" smtClean="0"/>
              <a:t>in </a:t>
            </a:r>
            <a:r>
              <a:rPr lang="en-US" sz="3200" dirty="0"/>
              <a:t>lightning and static electricity are not controlled </a:t>
            </a:r>
            <a:r>
              <a:rPr lang="en-US" sz="3200" dirty="0" smtClean="0"/>
              <a:t>or </a:t>
            </a:r>
            <a:r>
              <a:rPr lang="en-US" sz="3200" dirty="0"/>
              <a:t>steady.   </a:t>
            </a:r>
          </a:p>
          <a:p>
            <a:pPr marL="285750" indent="-285750" algn="l">
              <a:buFont typeface="Arial" pitchFamily="34" charset="0"/>
              <a:buChar char="•"/>
            </a:pPr>
            <a:r>
              <a:rPr lang="en-US" sz="3200" dirty="0"/>
              <a:t>In order for electricity to be useful in our homes and devices, there needs to be a steady flow of electrons called a </a:t>
            </a:r>
            <a:r>
              <a:rPr lang="en-US" sz="3200" b="1" dirty="0"/>
              <a:t>current</a:t>
            </a:r>
            <a:r>
              <a:rPr lang="en-US" sz="3200" dirty="0"/>
              <a:t>.  </a:t>
            </a:r>
          </a:p>
          <a:p>
            <a:pPr marL="285750" indent="-285750" algn="l">
              <a:buFont typeface="Arial" pitchFamily="34" charset="0"/>
              <a:buChar char="•"/>
            </a:pPr>
            <a:r>
              <a:rPr lang="en-US" sz="3200" dirty="0"/>
              <a:t>There also needs to be a complete </a:t>
            </a:r>
            <a:r>
              <a:rPr lang="en-US" sz="3200" b="1" dirty="0"/>
              <a:t>circuit </a:t>
            </a:r>
            <a:r>
              <a:rPr lang="en-US" sz="3200" dirty="0"/>
              <a:t>or a </a:t>
            </a:r>
            <a:br>
              <a:rPr lang="en-US" sz="3200" dirty="0"/>
            </a:br>
            <a:r>
              <a:rPr lang="en-US" sz="3200" dirty="0"/>
              <a:t>complete loop through which the electrical </a:t>
            </a:r>
            <a:r>
              <a:rPr lang="en-US" sz="3200" dirty="0" smtClean="0"/>
              <a:t>current</a:t>
            </a:r>
            <a:r>
              <a:rPr lang="en-US" sz="3200" dirty="0"/>
              <a:t> </a:t>
            </a:r>
            <a:r>
              <a:rPr lang="en-US" sz="3200" dirty="0" smtClean="0"/>
              <a:t>can </a:t>
            </a:r>
            <a:r>
              <a:rPr lang="en-US" sz="3200" dirty="0"/>
              <a:t>pass.</a:t>
            </a:r>
            <a:r>
              <a:rPr lang="en-US" sz="1800" dirty="0"/>
              <a:t/>
            </a:r>
            <a:br>
              <a:rPr lang="en-US" sz="1800" dirty="0"/>
            </a:br>
            <a:r>
              <a:rPr lang="en-US" sz="1800" dirty="0">
                <a:solidFill>
                  <a:schemeClr val="bg1">
                    <a:lumMod val="50000"/>
                  </a:schemeClr>
                </a:solidFill>
              </a:rPr>
              <a:t/>
            </a:r>
            <a:br>
              <a:rPr lang="en-US" sz="1800" dirty="0">
                <a:solidFill>
                  <a:schemeClr val="bg1">
                    <a:lumMod val="50000"/>
                  </a:schemeClr>
                </a:solidFill>
              </a:rPr>
            </a:br>
            <a:r>
              <a:rPr lang="en-US" sz="1200" dirty="0">
                <a:solidFill>
                  <a:schemeClr val="bg1">
                    <a:lumMod val="50000"/>
                  </a:schemeClr>
                </a:solidFill>
                <a:hlinkClick r:id="rId2"/>
              </a:rPr>
              <a:t>                      http://www.brainpop.com/technology/energytechnology/electricity/</a:t>
            </a:r>
            <a:endParaRPr lang="en-US" sz="1400" dirty="0">
              <a:solidFill>
                <a:schemeClr val="bg1">
                  <a:lumMod val="50000"/>
                </a:schemeClr>
              </a:solidFill>
            </a:endParaRPr>
          </a:p>
          <a:p>
            <a:pPr algn="l"/>
            <a:r>
              <a:rPr lang="en-US" sz="1400" dirty="0">
                <a:solidFill>
                  <a:schemeClr val="bg1">
                    <a:lumMod val="50000"/>
                  </a:schemeClr>
                </a:solidFill>
              </a:rPr>
              <a:t/>
            </a:r>
            <a:br>
              <a:rPr lang="en-US" sz="1400" dirty="0">
                <a:solidFill>
                  <a:schemeClr val="bg1">
                    <a:lumMod val="50000"/>
                  </a:schemeClr>
                </a:solidFill>
              </a:rPr>
            </a:br>
            <a:endParaRPr lang="en-US" sz="1400" dirty="0">
              <a:solidFill>
                <a:schemeClr val="bg1">
                  <a:lumMod val="50000"/>
                </a:schemeClr>
              </a:solidFill>
            </a:endParaRPr>
          </a:p>
          <a:p>
            <a:pPr algn="l"/>
            <a:r>
              <a:rPr lang="en-US" sz="1800" dirty="0">
                <a:solidFill>
                  <a:schemeClr val="bg1">
                    <a:lumMod val="50000"/>
                  </a:schemeClr>
                </a:solidFill>
              </a:rPr>
              <a:t/>
            </a:r>
            <a:br>
              <a:rPr lang="en-US" sz="1800" dirty="0">
                <a:solidFill>
                  <a:schemeClr val="bg1">
                    <a:lumMod val="50000"/>
                  </a:schemeClr>
                </a:solidFill>
              </a:rPr>
            </a:br>
            <a:r>
              <a:rPr lang="en-US" sz="1800" dirty="0">
                <a:solidFill>
                  <a:schemeClr val="bg1">
                    <a:lumMod val="50000"/>
                  </a:schemeClr>
                </a:solidFill>
              </a:rPr>
              <a:t/>
            </a:r>
            <a:br>
              <a:rPr lang="en-US" sz="1800" dirty="0">
                <a:solidFill>
                  <a:schemeClr val="bg1">
                    <a:lumMod val="50000"/>
                  </a:schemeClr>
                </a:solidFill>
              </a:rPr>
            </a:br>
            <a:endParaRPr lang="en-US" sz="1800" dirty="0"/>
          </a:p>
        </p:txBody>
      </p:sp>
      <p:pic>
        <p:nvPicPr>
          <p:cNvPr id="3076" name="Picture 4" descr="Illustration showing electrons flowing round a circuit between a battery and a lamp.">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34500" y="338532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66303" y="1103972"/>
            <a:ext cx="2541814" cy="19063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663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Shape 224"/>
          <p:cNvSpPr txBox="1">
            <a:spLocks noGrp="1"/>
          </p:cNvSpPr>
          <p:nvPr>
            <p:ph type="title"/>
          </p:nvPr>
        </p:nvSpPr>
        <p:spPr>
          <a:prstGeom prst="rect">
            <a:avLst/>
          </a:prstGeom>
        </p:spPr>
        <p:txBody>
          <a:bodyPr vert="horz" lIns="91425" tIns="91425" rIns="91425" bIns="91425" rtlCol="0" anchor="ctr" anchorCtr="0">
            <a:noAutofit/>
          </a:bodyPr>
          <a:lstStyle/>
          <a:p>
            <a:pPr algn="ctr"/>
            <a:r>
              <a:rPr lang="en" dirty="0"/>
              <a:t>Increasing Friction</a:t>
            </a:r>
          </a:p>
        </p:txBody>
      </p:sp>
      <p:sp>
        <p:nvSpPr>
          <p:cNvPr id="223" name="Shape 223"/>
          <p:cNvSpPr txBox="1">
            <a:spLocks noGrp="1"/>
          </p:cNvSpPr>
          <p:nvPr>
            <p:ph idx="1"/>
          </p:nvPr>
        </p:nvSpPr>
        <p:spPr>
          <a:xfrm>
            <a:off x="838200" y="1417639"/>
            <a:ext cx="9945757" cy="4708525"/>
          </a:xfrm>
          <a:prstGeom prst="rect">
            <a:avLst/>
          </a:prstGeom>
        </p:spPr>
        <p:txBody>
          <a:bodyPr vert="horz" lIns="91425" tIns="91425" rIns="91425" bIns="91425" rtlCol="0" anchor="t" anchorCtr="0">
            <a:noAutofit/>
          </a:bodyPr>
          <a:lstStyle/>
          <a:p>
            <a:pPr marL="457200" indent="-431800">
              <a:lnSpc>
                <a:spcPct val="115000"/>
              </a:lnSpc>
              <a:spcBef>
                <a:spcPts val="800"/>
              </a:spcBef>
              <a:buSzPct val="100000"/>
              <a:buFont typeface="Arial"/>
              <a:buChar char="●"/>
            </a:pPr>
            <a:r>
              <a:rPr lang="en" sz="4400" dirty="0">
                <a:latin typeface="Arial"/>
                <a:ea typeface="Arial"/>
                <a:cs typeface="Arial"/>
                <a:sym typeface="Arial"/>
              </a:rPr>
              <a:t>Friction increases </a:t>
            </a:r>
            <a:endParaRPr lang="en-US" sz="4400" dirty="0">
              <a:latin typeface="Arial"/>
              <a:ea typeface="Arial"/>
              <a:cs typeface="Arial"/>
              <a:sym typeface="Arial"/>
            </a:endParaRPr>
          </a:p>
          <a:p>
            <a:pPr marL="857250" lvl="1" indent="-431800">
              <a:lnSpc>
                <a:spcPct val="115000"/>
              </a:lnSpc>
              <a:spcBef>
                <a:spcPts val="800"/>
              </a:spcBef>
              <a:buSzPct val="100000"/>
              <a:buFont typeface="Arial"/>
              <a:buChar char="●"/>
            </a:pPr>
            <a:r>
              <a:rPr lang="en" sz="4400" dirty="0">
                <a:latin typeface="Arial"/>
                <a:ea typeface="Arial"/>
                <a:cs typeface="Arial"/>
                <a:sym typeface="Arial"/>
              </a:rPr>
              <a:t>when the </a:t>
            </a:r>
            <a:r>
              <a:rPr lang="en" sz="4400" b="1" u="sng" dirty="0">
                <a:solidFill>
                  <a:srgbClr val="990000"/>
                </a:solidFill>
                <a:latin typeface="Arial"/>
                <a:ea typeface="Arial"/>
                <a:cs typeface="Arial"/>
                <a:sym typeface="Arial"/>
              </a:rPr>
              <a:t>surface area</a:t>
            </a:r>
            <a:r>
              <a:rPr lang="en" sz="4400" dirty="0">
                <a:latin typeface="Arial"/>
                <a:ea typeface="Arial"/>
                <a:cs typeface="Arial"/>
                <a:sym typeface="Arial"/>
              </a:rPr>
              <a:t> of an object </a:t>
            </a:r>
            <a:r>
              <a:rPr lang="en" sz="4400" b="1" u="sng" dirty="0">
                <a:solidFill>
                  <a:srgbClr val="990000"/>
                </a:solidFill>
                <a:latin typeface="Arial"/>
                <a:ea typeface="Arial"/>
                <a:cs typeface="Arial"/>
                <a:sym typeface="Arial"/>
              </a:rPr>
              <a:t>increases</a:t>
            </a:r>
            <a:r>
              <a:rPr lang="en" sz="4400" dirty="0">
                <a:latin typeface="Arial"/>
                <a:ea typeface="Arial"/>
                <a:cs typeface="Arial"/>
                <a:sym typeface="Arial"/>
              </a:rPr>
              <a:t>. </a:t>
            </a:r>
          </a:p>
          <a:p>
            <a:pPr marL="857250" lvl="1" indent="-431800">
              <a:lnSpc>
                <a:spcPct val="115000"/>
              </a:lnSpc>
              <a:spcBef>
                <a:spcPts val="800"/>
              </a:spcBef>
              <a:buSzPct val="100000"/>
              <a:buFont typeface="Arial"/>
              <a:buChar char="●"/>
            </a:pPr>
            <a:r>
              <a:rPr lang="en" sz="4400" dirty="0">
                <a:latin typeface="Arial"/>
                <a:ea typeface="Arial"/>
                <a:cs typeface="Arial"/>
                <a:sym typeface="Arial"/>
              </a:rPr>
              <a:t>as surfaces are made </a:t>
            </a:r>
            <a:r>
              <a:rPr lang="en" sz="4400" b="1" u="sng" dirty="0">
                <a:solidFill>
                  <a:srgbClr val="990000"/>
                </a:solidFill>
                <a:latin typeface="Arial"/>
                <a:ea typeface="Arial"/>
                <a:cs typeface="Arial"/>
                <a:sym typeface="Arial"/>
              </a:rPr>
              <a:t>rougher</a:t>
            </a:r>
            <a:r>
              <a:rPr lang="en" sz="4400" dirty="0">
                <a:latin typeface="Arial"/>
                <a:ea typeface="Arial"/>
                <a:cs typeface="Arial"/>
                <a:sym typeface="Arial"/>
              </a:rPr>
              <a:t>.</a:t>
            </a:r>
          </a:p>
          <a:p>
            <a:pPr marL="857250" lvl="1" indent="-431800">
              <a:lnSpc>
                <a:spcPct val="115000"/>
              </a:lnSpc>
              <a:spcBef>
                <a:spcPts val="800"/>
              </a:spcBef>
              <a:buSzPct val="100000"/>
              <a:buFont typeface="Arial"/>
              <a:buChar char="●"/>
            </a:pPr>
            <a:r>
              <a:rPr lang="en" sz="4400" dirty="0">
                <a:latin typeface="Arial"/>
                <a:ea typeface="Arial"/>
                <a:cs typeface="Arial"/>
                <a:sym typeface="Arial"/>
              </a:rPr>
              <a:t>when the </a:t>
            </a:r>
            <a:r>
              <a:rPr lang="en" sz="4400" b="1" u="sng" dirty="0">
                <a:solidFill>
                  <a:srgbClr val="990000"/>
                </a:solidFill>
                <a:latin typeface="Arial"/>
                <a:ea typeface="Arial"/>
                <a:cs typeface="Arial"/>
                <a:sym typeface="Arial"/>
              </a:rPr>
              <a:t>force</a:t>
            </a:r>
            <a:r>
              <a:rPr lang="en" sz="4400" dirty="0">
                <a:latin typeface="Arial"/>
                <a:ea typeface="Arial"/>
                <a:cs typeface="Arial"/>
                <a:sym typeface="Arial"/>
              </a:rPr>
              <a:t> between two objects </a:t>
            </a:r>
            <a:r>
              <a:rPr lang="en" sz="4400" b="1" u="sng" dirty="0">
                <a:solidFill>
                  <a:srgbClr val="990000"/>
                </a:solidFill>
                <a:latin typeface="Arial"/>
                <a:ea typeface="Arial"/>
                <a:cs typeface="Arial"/>
                <a:sym typeface="Arial"/>
              </a:rPr>
              <a:t>increases</a:t>
            </a:r>
            <a:r>
              <a:rPr lang="en" sz="4400" dirty="0">
                <a:latin typeface="Arial"/>
                <a:ea typeface="Arial"/>
                <a:cs typeface="Arial"/>
                <a:sym typeface="Arial"/>
              </a:rPr>
              <a:t>.</a:t>
            </a:r>
          </a:p>
          <a:p>
            <a:pPr>
              <a:buNone/>
            </a:pPr>
            <a:endParaRPr dirty="0"/>
          </a:p>
        </p:txBody>
      </p:sp>
    </p:spTree>
    <p:extLst>
      <p:ext uri="{BB962C8B-B14F-4D97-AF65-F5344CB8AC3E}">
        <p14:creationId xmlns:p14="http://schemas.microsoft.com/office/powerpoint/2010/main" val="1048689429"/>
      </p:ext>
    </p:extLst>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421"/>
            <a:ext cx="10515600" cy="978569"/>
          </a:xfrm>
        </p:spPr>
        <p:txBody>
          <a:bodyPr/>
          <a:lstStyle/>
          <a:p>
            <a:pPr algn="ctr"/>
            <a:r>
              <a:rPr lang="en-US" dirty="0" smtClean="0"/>
              <a:t>Today in Class</a:t>
            </a:r>
            <a:endParaRPr lang="en-US" dirty="0"/>
          </a:p>
        </p:txBody>
      </p:sp>
      <p:sp>
        <p:nvSpPr>
          <p:cNvPr id="3" name="Content Placeholder 2"/>
          <p:cNvSpPr>
            <a:spLocks noGrp="1"/>
          </p:cNvSpPr>
          <p:nvPr>
            <p:ph idx="1"/>
          </p:nvPr>
        </p:nvSpPr>
        <p:spPr>
          <a:xfrm>
            <a:off x="272716" y="994611"/>
            <a:ext cx="11678652" cy="5727031"/>
          </a:xfrm>
        </p:spPr>
        <p:txBody>
          <a:bodyPr>
            <a:normAutofit/>
          </a:bodyPr>
          <a:lstStyle/>
          <a:p>
            <a:r>
              <a:rPr lang="en-US" sz="4800" dirty="0" smtClean="0"/>
              <a:t>FINISH INCOMPLETE ASSIGNMENTS</a:t>
            </a:r>
          </a:p>
          <a:p>
            <a:r>
              <a:rPr lang="en-US" sz="4800" b="1" dirty="0" smtClean="0"/>
              <a:t>FIRST</a:t>
            </a:r>
            <a:r>
              <a:rPr lang="en-US" sz="4800" dirty="0" smtClean="0"/>
              <a:t> Complete Flying Saucer Kit </a:t>
            </a:r>
          </a:p>
          <a:p>
            <a:r>
              <a:rPr lang="en-US" sz="4800" b="1" dirty="0" smtClean="0"/>
              <a:t>SECOND</a:t>
            </a:r>
            <a:r>
              <a:rPr lang="en-US" sz="4800" dirty="0" smtClean="0"/>
              <a:t> Complete Motion Detector Kit</a:t>
            </a:r>
          </a:p>
          <a:p>
            <a:r>
              <a:rPr lang="en-US" sz="4800" b="1" dirty="0" smtClean="0"/>
              <a:t>THIRD</a:t>
            </a:r>
            <a:r>
              <a:rPr lang="en-US" sz="4800" dirty="0" smtClean="0"/>
              <a:t> Complete FM Radio Kit </a:t>
            </a:r>
          </a:p>
          <a:p>
            <a:r>
              <a:rPr lang="en-US" sz="4800" b="1" dirty="0" smtClean="0"/>
              <a:t>FOURTH</a:t>
            </a:r>
            <a:r>
              <a:rPr lang="en-US" sz="4800" dirty="0" smtClean="0"/>
              <a:t> Complete Magnets Web Assignment</a:t>
            </a:r>
          </a:p>
          <a:p>
            <a:r>
              <a:rPr lang="en-US" sz="4800" dirty="0" smtClean="0"/>
              <a:t>Go to Google classroom to work on project</a:t>
            </a:r>
          </a:p>
          <a:p>
            <a:r>
              <a:rPr lang="en-US" sz="4800" dirty="0" smtClean="0"/>
              <a:t>Complete Nerd Words and Reflection</a:t>
            </a:r>
            <a:endParaRPr lang="en-US" sz="4800" dirty="0"/>
          </a:p>
          <a:p>
            <a:pPr marL="0" indent="0">
              <a:buNone/>
            </a:pPr>
            <a:endParaRPr lang="en-US" dirty="0" smtClean="0"/>
          </a:p>
        </p:txBody>
      </p:sp>
    </p:spTree>
    <p:extLst>
      <p:ext uri="{BB962C8B-B14F-4D97-AF65-F5344CB8AC3E}">
        <p14:creationId xmlns:p14="http://schemas.microsoft.com/office/powerpoint/2010/main" val="6971096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58778"/>
          </a:xfrm>
        </p:spPr>
        <p:txBody>
          <a:bodyPr>
            <a:normAutofit/>
          </a:bodyPr>
          <a:lstStyle/>
          <a:p>
            <a:r>
              <a:rPr lang="en-US" dirty="0" smtClean="0"/>
              <a:t>2</a:t>
            </a:r>
            <a:r>
              <a:rPr lang="en-US" baseline="30000" dirty="0" smtClean="0"/>
              <a:t>nd</a:t>
            </a:r>
            <a:r>
              <a:rPr lang="en-US" dirty="0" smtClean="0"/>
              <a:t> period</a:t>
            </a:r>
            <a:endParaRPr lang="en-US" dirty="0"/>
          </a:p>
        </p:txBody>
      </p:sp>
      <p:sp>
        <p:nvSpPr>
          <p:cNvPr id="3" name="Content Placeholder 2"/>
          <p:cNvSpPr>
            <a:spLocks noGrp="1"/>
          </p:cNvSpPr>
          <p:nvPr>
            <p:ph idx="1"/>
          </p:nvPr>
        </p:nvSpPr>
        <p:spPr>
          <a:xfrm>
            <a:off x="240632" y="1058778"/>
            <a:ext cx="11678652" cy="5662863"/>
          </a:xfrm>
        </p:spPr>
        <p:txBody>
          <a:bodyPr>
            <a:normAutofit/>
          </a:bodyPr>
          <a:lstStyle/>
          <a:p>
            <a:r>
              <a:rPr lang="en-US" sz="4000" b="1" dirty="0" smtClean="0"/>
              <a:t>Study Jams: </a:t>
            </a:r>
            <a:r>
              <a:rPr lang="en-US" sz="4000" dirty="0" smtClean="0"/>
              <a:t>Ramon, Cody, Tim, Quincy, Jordan</a:t>
            </a:r>
          </a:p>
          <a:p>
            <a:r>
              <a:rPr lang="en-US" sz="4000" b="1" dirty="0" smtClean="0"/>
              <a:t>Force &amp; Motion: </a:t>
            </a:r>
            <a:r>
              <a:rPr lang="en-US" sz="4000" dirty="0" smtClean="0"/>
              <a:t>Michael, Ramon, Cody, Tim, Quincy, Selena, Jordan</a:t>
            </a:r>
          </a:p>
          <a:p>
            <a:r>
              <a:rPr lang="en-US" sz="4000" b="1" dirty="0" smtClean="0"/>
              <a:t>Slippery Slope: </a:t>
            </a:r>
            <a:r>
              <a:rPr lang="en-US" sz="4000" dirty="0" smtClean="0"/>
              <a:t>Michael, Ramon, Cody, Tim, Phoenix, Quincy, Selena, Jordan, Alyssa</a:t>
            </a:r>
          </a:p>
          <a:p>
            <a:endParaRPr lang="en-US" dirty="0" smtClean="0"/>
          </a:p>
          <a:p>
            <a:r>
              <a:rPr lang="en-US" dirty="0" smtClean="0"/>
              <a:t>INB #5 (entry #39-#47): Ramon, Cody, Tim, Taylor, Quincy, Selena, Alyssa</a:t>
            </a:r>
          </a:p>
          <a:p>
            <a:r>
              <a:rPr lang="en-US" dirty="0" smtClean="0"/>
              <a:t>INB #6 (entry #48-#52): Michael, Ramon, Cody, Tim, Quincy, Selena, Alyssa</a:t>
            </a:r>
            <a:endParaRPr lang="en-US" dirty="0"/>
          </a:p>
        </p:txBody>
      </p:sp>
    </p:spTree>
    <p:extLst>
      <p:ext uri="{BB962C8B-B14F-4D97-AF65-F5344CB8AC3E}">
        <p14:creationId xmlns:p14="http://schemas.microsoft.com/office/powerpoint/2010/main" val="27815739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58778"/>
          </a:xfrm>
        </p:spPr>
        <p:txBody>
          <a:bodyPr>
            <a:normAutofit/>
          </a:bodyPr>
          <a:lstStyle/>
          <a:p>
            <a:r>
              <a:rPr lang="en-US" dirty="0" smtClean="0"/>
              <a:t>3rd period</a:t>
            </a:r>
            <a:endParaRPr lang="en-US" dirty="0"/>
          </a:p>
        </p:txBody>
      </p:sp>
      <p:sp>
        <p:nvSpPr>
          <p:cNvPr id="3" name="Content Placeholder 2"/>
          <p:cNvSpPr>
            <a:spLocks noGrp="1"/>
          </p:cNvSpPr>
          <p:nvPr>
            <p:ph idx="1"/>
          </p:nvPr>
        </p:nvSpPr>
        <p:spPr>
          <a:xfrm>
            <a:off x="240632" y="1058778"/>
            <a:ext cx="11678652" cy="5662863"/>
          </a:xfrm>
        </p:spPr>
        <p:txBody>
          <a:bodyPr>
            <a:normAutofit/>
          </a:bodyPr>
          <a:lstStyle/>
          <a:p>
            <a:r>
              <a:rPr lang="en-US" sz="4000" b="1" dirty="0" smtClean="0"/>
              <a:t>Study Jams: </a:t>
            </a:r>
            <a:r>
              <a:rPr lang="en-US" sz="4000" dirty="0" smtClean="0"/>
              <a:t>Joshua, </a:t>
            </a:r>
            <a:r>
              <a:rPr lang="en-US" sz="4000" dirty="0" err="1" smtClean="0"/>
              <a:t>Jatarius</a:t>
            </a:r>
            <a:endParaRPr lang="en-US" sz="4000" dirty="0" smtClean="0"/>
          </a:p>
          <a:p>
            <a:r>
              <a:rPr lang="en-US" sz="4000" b="1" dirty="0" smtClean="0"/>
              <a:t>Force &amp; Motion: </a:t>
            </a:r>
            <a:r>
              <a:rPr lang="en-US" sz="4000" dirty="0" smtClean="0"/>
              <a:t>Roman, Joshua, </a:t>
            </a:r>
            <a:r>
              <a:rPr lang="en-US" sz="4000" dirty="0" err="1" smtClean="0"/>
              <a:t>Jatarius</a:t>
            </a:r>
            <a:r>
              <a:rPr lang="en-US" sz="4000" dirty="0" smtClean="0"/>
              <a:t>, Graham</a:t>
            </a:r>
          </a:p>
          <a:p>
            <a:r>
              <a:rPr lang="en-US" sz="4000" b="1" dirty="0" smtClean="0"/>
              <a:t>Slippery Slope: </a:t>
            </a:r>
            <a:r>
              <a:rPr lang="en-US" sz="4000" dirty="0" smtClean="0"/>
              <a:t>Roman, Joshua, </a:t>
            </a:r>
            <a:r>
              <a:rPr lang="en-US" sz="4000" dirty="0" err="1" smtClean="0"/>
              <a:t>Jatarius</a:t>
            </a:r>
            <a:r>
              <a:rPr lang="en-US" sz="4000" dirty="0" smtClean="0"/>
              <a:t>, Graham</a:t>
            </a:r>
          </a:p>
          <a:p>
            <a:endParaRPr lang="en-US" dirty="0" smtClean="0"/>
          </a:p>
          <a:p>
            <a:r>
              <a:rPr lang="en-US" dirty="0" smtClean="0"/>
              <a:t>INB #5 (entry #39-#47): Joshua, </a:t>
            </a:r>
          </a:p>
          <a:p>
            <a:r>
              <a:rPr lang="en-US" dirty="0" smtClean="0"/>
              <a:t>INB #6 (entry #48-#52): Joshua, Graham, Kenneth </a:t>
            </a:r>
            <a:endParaRPr lang="en-US" dirty="0"/>
          </a:p>
        </p:txBody>
      </p:sp>
    </p:spTree>
    <p:extLst>
      <p:ext uri="{BB962C8B-B14F-4D97-AF65-F5344CB8AC3E}">
        <p14:creationId xmlns:p14="http://schemas.microsoft.com/office/powerpoint/2010/main" val="31719464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58778"/>
          </a:xfrm>
        </p:spPr>
        <p:txBody>
          <a:bodyPr>
            <a:normAutofit/>
          </a:bodyPr>
          <a:lstStyle/>
          <a:p>
            <a:r>
              <a:rPr lang="en-US" dirty="0" smtClean="0"/>
              <a:t>7th period</a:t>
            </a:r>
            <a:endParaRPr lang="en-US" dirty="0"/>
          </a:p>
        </p:txBody>
      </p:sp>
      <p:sp>
        <p:nvSpPr>
          <p:cNvPr id="3" name="Content Placeholder 2"/>
          <p:cNvSpPr>
            <a:spLocks noGrp="1"/>
          </p:cNvSpPr>
          <p:nvPr>
            <p:ph idx="1"/>
          </p:nvPr>
        </p:nvSpPr>
        <p:spPr>
          <a:xfrm>
            <a:off x="240632" y="1989221"/>
            <a:ext cx="11678652" cy="4732420"/>
          </a:xfrm>
        </p:spPr>
        <p:txBody>
          <a:bodyPr>
            <a:normAutofit/>
          </a:bodyPr>
          <a:lstStyle/>
          <a:p>
            <a:r>
              <a:rPr lang="en-US" sz="4000" b="1" dirty="0" smtClean="0"/>
              <a:t>Slippery Slope: </a:t>
            </a:r>
            <a:r>
              <a:rPr lang="en-US" sz="4000" dirty="0" smtClean="0"/>
              <a:t>Luke</a:t>
            </a:r>
            <a:endParaRPr lang="en-US" sz="4000" b="1" dirty="0" smtClean="0"/>
          </a:p>
          <a:p>
            <a:endParaRPr lang="en-US" dirty="0" smtClean="0"/>
          </a:p>
          <a:p>
            <a:r>
              <a:rPr lang="en-US" dirty="0" smtClean="0"/>
              <a:t>INB #5 (entry #39-#47):  </a:t>
            </a:r>
            <a:r>
              <a:rPr lang="en-US" dirty="0" smtClean="0"/>
              <a:t>Kyle</a:t>
            </a:r>
            <a:endParaRPr lang="en-US" dirty="0" smtClean="0"/>
          </a:p>
          <a:p>
            <a:r>
              <a:rPr lang="en-US" dirty="0" smtClean="0"/>
              <a:t>INB #6 (entry #48-#52): </a:t>
            </a:r>
            <a:r>
              <a:rPr lang="en-US" dirty="0" smtClean="0"/>
              <a:t>Kyle</a:t>
            </a:r>
            <a:endParaRPr lang="en-US" dirty="0"/>
          </a:p>
        </p:txBody>
      </p:sp>
    </p:spTree>
    <p:extLst>
      <p:ext uri="{BB962C8B-B14F-4D97-AF65-F5344CB8AC3E}">
        <p14:creationId xmlns:p14="http://schemas.microsoft.com/office/powerpoint/2010/main" val="11595131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58778"/>
          </a:xfrm>
        </p:spPr>
        <p:txBody>
          <a:bodyPr>
            <a:normAutofit/>
          </a:bodyPr>
          <a:lstStyle/>
          <a:p>
            <a:r>
              <a:rPr lang="en-US" dirty="0"/>
              <a:t>8</a:t>
            </a:r>
            <a:r>
              <a:rPr lang="en-US" dirty="0" smtClean="0"/>
              <a:t>th period</a:t>
            </a:r>
            <a:endParaRPr lang="en-US" dirty="0"/>
          </a:p>
        </p:txBody>
      </p:sp>
      <p:sp>
        <p:nvSpPr>
          <p:cNvPr id="3" name="Content Placeholder 2"/>
          <p:cNvSpPr>
            <a:spLocks noGrp="1"/>
          </p:cNvSpPr>
          <p:nvPr>
            <p:ph idx="1"/>
          </p:nvPr>
        </p:nvSpPr>
        <p:spPr>
          <a:xfrm>
            <a:off x="240632" y="2101516"/>
            <a:ext cx="11678652" cy="4620125"/>
          </a:xfrm>
        </p:spPr>
        <p:txBody>
          <a:bodyPr>
            <a:normAutofit/>
          </a:bodyPr>
          <a:lstStyle/>
          <a:p>
            <a:r>
              <a:rPr lang="en-US" sz="4000" b="1" dirty="0" smtClean="0"/>
              <a:t>Study Jams: </a:t>
            </a:r>
            <a:r>
              <a:rPr lang="en-US" sz="4000" dirty="0" smtClean="0"/>
              <a:t>Emmanuel</a:t>
            </a:r>
          </a:p>
          <a:p>
            <a:r>
              <a:rPr lang="en-US" sz="4000" b="1" dirty="0" smtClean="0"/>
              <a:t>Force &amp; Motion: </a:t>
            </a:r>
            <a:r>
              <a:rPr lang="en-US" sz="4000" dirty="0" smtClean="0"/>
              <a:t>Emmanuel</a:t>
            </a:r>
            <a:endParaRPr lang="en-US" sz="4000" b="1" dirty="0" smtClean="0"/>
          </a:p>
          <a:p>
            <a:r>
              <a:rPr lang="en-US" sz="4000" b="1" dirty="0" smtClean="0"/>
              <a:t>Slippery Slope:</a:t>
            </a:r>
            <a:r>
              <a:rPr lang="en-US" sz="4000" dirty="0"/>
              <a:t> </a:t>
            </a:r>
            <a:r>
              <a:rPr lang="en-US" sz="4000" dirty="0" smtClean="0"/>
              <a:t>Emmanuel, Carson, TJ</a:t>
            </a:r>
            <a:endParaRPr lang="en-US" sz="4000" b="1" dirty="0" smtClean="0"/>
          </a:p>
          <a:p>
            <a:endParaRPr lang="en-US" dirty="0" smtClean="0"/>
          </a:p>
          <a:p>
            <a:r>
              <a:rPr lang="en-US" dirty="0" smtClean="0"/>
              <a:t>INB #5 (entry #39-#47): Emmanuel</a:t>
            </a:r>
          </a:p>
          <a:p>
            <a:r>
              <a:rPr lang="en-US" dirty="0" smtClean="0"/>
              <a:t>INB #6 (entry #48-#52): Emmanuel, Carson</a:t>
            </a:r>
            <a:endParaRPr lang="en-US" dirty="0"/>
          </a:p>
        </p:txBody>
      </p:sp>
    </p:spTree>
    <p:extLst>
      <p:ext uri="{BB962C8B-B14F-4D97-AF65-F5344CB8AC3E}">
        <p14:creationId xmlns:p14="http://schemas.microsoft.com/office/powerpoint/2010/main" val="24440725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Science Thoughts 9/15</a:t>
            </a:r>
            <a:endParaRPr lang="en-US" dirty="0"/>
          </a:p>
        </p:txBody>
      </p:sp>
      <p:sp>
        <p:nvSpPr>
          <p:cNvPr id="3" name="Content Placeholder 2"/>
          <p:cNvSpPr>
            <a:spLocks noGrp="1"/>
          </p:cNvSpPr>
          <p:nvPr>
            <p:ph idx="1"/>
          </p:nvPr>
        </p:nvSpPr>
        <p:spPr>
          <a:xfrm>
            <a:off x="485775" y="1957388"/>
            <a:ext cx="11072813" cy="4519612"/>
          </a:xfrm>
        </p:spPr>
        <p:txBody>
          <a:bodyPr>
            <a:normAutofit fontScale="92500"/>
          </a:bodyPr>
          <a:lstStyle/>
          <a:p>
            <a:pPr marL="0" indent="0" algn="ctr">
              <a:buNone/>
            </a:pPr>
            <a:r>
              <a:rPr lang="en-US" sz="6000" dirty="0"/>
              <a:t>How can energy be transformed between systems? Give an example.</a:t>
            </a:r>
          </a:p>
          <a:p>
            <a:pPr marL="0" indent="0" algn="ctr">
              <a:buNone/>
            </a:pPr>
            <a:r>
              <a:rPr lang="en-US" sz="6000" dirty="0">
                <a:solidFill>
                  <a:srgbClr val="FF0000"/>
                </a:solidFill>
              </a:rPr>
              <a:t>Changes </a:t>
            </a:r>
            <a:r>
              <a:rPr lang="en-US" sz="6000" dirty="0" smtClean="0">
                <a:solidFill>
                  <a:srgbClr val="FF0000"/>
                </a:solidFill>
              </a:rPr>
              <a:t>from one form to another to </a:t>
            </a:r>
            <a:r>
              <a:rPr lang="en-US" sz="6000" dirty="0">
                <a:solidFill>
                  <a:srgbClr val="FF0000"/>
                </a:solidFill>
              </a:rPr>
              <a:t>be used </a:t>
            </a:r>
            <a:r>
              <a:rPr lang="en-US" sz="6000" dirty="0" smtClean="0">
                <a:solidFill>
                  <a:srgbClr val="FF0000"/>
                </a:solidFill>
              </a:rPr>
              <a:t>and/or </a:t>
            </a:r>
            <a:r>
              <a:rPr lang="en-US" sz="6000" dirty="0">
                <a:solidFill>
                  <a:srgbClr val="FF0000"/>
                </a:solidFill>
              </a:rPr>
              <a:t>passed to the next need. </a:t>
            </a:r>
          </a:p>
        </p:txBody>
      </p:sp>
    </p:spTree>
    <p:extLst>
      <p:ext uri="{BB962C8B-B14F-4D97-AF65-F5344CB8AC3E}">
        <p14:creationId xmlns:p14="http://schemas.microsoft.com/office/powerpoint/2010/main" val="94468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30177"/>
            <a:ext cx="8001000" cy="1096458"/>
          </a:xfrm>
        </p:spPr>
        <p:txBody>
          <a:bodyPr/>
          <a:lstStyle/>
          <a:p>
            <a:pPr algn="l"/>
            <a:r>
              <a:rPr lang="en-US" b="1" dirty="0" smtClean="0">
                <a:solidFill>
                  <a:schemeClr val="accent5">
                    <a:lumMod val="75000"/>
                  </a:schemeClr>
                </a:solidFill>
              </a:rPr>
              <a:t>Energy Transformation</a:t>
            </a:r>
            <a:endParaRPr lang="en-US" b="1" dirty="0">
              <a:solidFill>
                <a:schemeClr val="accent5">
                  <a:lumMod val="75000"/>
                </a:schemeClr>
              </a:solidFill>
            </a:endParaRPr>
          </a:p>
        </p:txBody>
      </p:sp>
      <p:sp>
        <p:nvSpPr>
          <p:cNvPr id="3" name="Subtitle 2"/>
          <p:cNvSpPr>
            <a:spLocks noGrp="1"/>
          </p:cNvSpPr>
          <p:nvPr>
            <p:ph type="subTitle" idx="1"/>
          </p:nvPr>
        </p:nvSpPr>
        <p:spPr>
          <a:xfrm>
            <a:off x="156117" y="1226635"/>
            <a:ext cx="10054683" cy="4564565"/>
          </a:xfrm>
        </p:spPr>
        <p:txBody>
          <a:bodyPr>
            <a:noAutofit/>
          </a:bodyPr>
          <a:lstStyle/>
          <a:p>
            <a:pPr marL="457200" indent="-457200" algn="l">
              <a:buFont typeface="Arial" pitchFamily="34" charset="0"/>
              <a:buChar char="•"/>
            </a:pPr>
            <a:r>
              <a:rPr lang="en-US" sz="4000" dirty="0"/>
              <a:t>The Law of Conservation of Energy</a:t>
            </a:r>
            <a:br>
              <a:rPr lang="en-US" sz="4000" dirty="0"/>
            </a:br>
            <a:r>
              <a:rPr lang="en-US" sz="4000" dirty="0"/>
              <a:t> states that energy cannot be </a:t>
            </a:r>
            <a:br>
              <a:rPr lang="en-US" sz="4000" dirty="0"/>
            </a:br>
            <a:r>
              <a:rPr lang="en-US" sz="4000" dirty="0"/>
              <a:t>created or destroyed in a system. </a:t>
            </a:r>
            <a:br>
              <a:rPr lang="en-US" sz="4000" dirty="0"/>
            </a:br>
            <a:r>
              <a:rPr lang="en-US" sz="4000" dirty="0"/>
              <a:t>Instead, it must be converted, or</a:t>
            </a:r>
            <a:br>
              <a:rPr lang="en-US" sz="4000" dirty="0"/>
            </a:br>
            <a:r>
              <a:rPr lang="en-US" sz="4000" dirty="0"/>
              <a:t> transformed, into another type of</a:t>
            </a:r>
            <a:br>
              <a:rPr lang="en-US" sz="4000" dirty="0"/>
            </a:br>
            <a:r>
              <a:rPr lang="en-US" sz="4000" dirty="0"/>
              <a:t> energy.   </a:t>
            </a:r>
            <a:br>
              <a:rPr lang="en-US" sz="4000" dirty="0"/>
            </a:br>
            <a:endParaRPr lang="en-US" sz="4000" dirty="0"/>
          </a:p>
          <a:p>
            <a:pPr marL="457200" indent="-457200" algn="l">
              <a:buFont typeface="Arial" pitchFamily="34" charset="0"/>
              <a:buChar char="•"/>
            </a:pPr>
            <a:r>
              <a:rPr lang="en-US" sz="4000" b="1" dirty="0"/>
              <a:t>Energy transformation</a:t>
            </a:r>
            <a:r>
              <a:rPr lang="en-US" sz="4000" dirty="0"/>
              <a:t> is when </a:t>
            </a:r>
            <a:br>
              <a:rPr lang="en-US" sz="4000" dirty="0"/>
            </a:br>
            <a:r>
              <a:rPr lang="en-US" sz="4000" dirty="0"/>
              <a:t>energy is changed from one form</a:t>
            </a:r>
            <a:br>
              <a:rPr lang="en-US" sz="4000" dirty="0"/>
            </a:br>
            <a:r>
              <a:rPr lang="en-US" sz="4000" dirty="0"/>
              <a:t> to another.  </a:t>
            </a:r>
            <a:r>
              <a:rPr lang="en-US" sz="1800" dirty="0"/>
              <a:t/>
            </a:r>
            <a:br>
              <a:rPr lang="en-US" sz="1800" dirty="0"/>
            </a:br>
            <a:endParaRPr lang="en-US" sz="1800" dirty="0">
              <a:solidFill>
                <a:schemeClr val="accent5">
                  <a:lumMod val="75000"/>
                </a:schemeClr>
              </a:solidFill>
            </a:endParaRPr>
          </a:p>
        </p:txBody>
      </p:sp>
      <p:pic>
        <p:nvPicPr>
          <p:cNvPr id="6" name="Picture 5" descr="http://thescienceroom.pbworks.com/f/1258565465/EnergyTransformations.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3500" y="1496122"/>
            <a:ext cx="3124200" cy="4800600"/>
          </a:xfrm>
          <a:prstGeom prst="rect">
            <a:avLst/>
          </a:prstGeom>
          <a:noFill/>
          <a:ln>
            <a:noFill/>
          </a:ln>
        </p:spPr>
      </p:pic>
    </p:spTree>
    <p:extLst>
      <p:ext uri="{BB962C8B-B14F-4D97-AF65-F5344CB8AC3E}">
        <p14:creationId xmlns:p14="http://schemas.microsoft.com/office/powerpoint/2010/main" val="7769771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30177"/>
            <a:ext cx="8001000" cy="986804"/>
          </a:xfrm>
        </p:spPr>
        <p:txBody>
          <a:bodyPr/>
          <a:lstStyle/>
          <a:p>
            <a:r>
              <a:rPr lang="en-US" b="1" dirty="0" smtClean="0">
                <a:solidFill>
                  <a:schemeClr val="accent5">
                    <a:lumMod val="75000"/>
                  </a:schemeClr>
                </a:solidFill>
              </a:rPr>
              <a:t>Energy Transformation</a:t>
            </a:r>
            <a:endParaRPr lang="en-US" b="1" dirty="0">
              <a:solidFill>
                <a:schemeClr val="accent5">
                  <a:lumMod val="75000"/>
                </a:schemeClr>
              </a:solidFill>
            </a:endParaRPr>
          </a:p>
        </p:txBody>
      </p:sp>
      <p:sp>
        <p:nvSpPr>
          <p:cNvPr id="3" name="Subtitle 2"/>
          <p:cNvSpPr>
            <a:spLocks noGrp="1"/>
          </p:cNvSpPr>
          <p:nvPr>
            <p:ph type="subTitle" idx="1"/>
          </p:nvPr>
        </p:nvSpPr>
        <p:spPr>
          <a:xfrm>
            <a:off x="111513" y="1116982"/>
            <a:ext cx="9735014" cy="5819078"/>
          </a:xfrm>
        </p:spPr>
        <p:txBody>
          <a:bodyPr>
            <a:noAutofit/>
          </a:bodyPr>
          <a:lstStyle/>
          <a:p>
            <a:pPr algn="l"/>
            <a:r>
              <a:rPr lang="en-US" sz="4000" dirty="0" smtClean="0"/>
              <a:t>*You </a:t>
            </a:r>
            <a:r>
              <a:rPr lang="en-US" sz="4000" dirty="0"/>
              <a:t>can see the idea of energy </a:t>
            </a:r>
            <a:r>
              <a:rPr lang="en-US" sz="4000" dirty="0" smtClean="0"/>
              <a:t>transformation when </a:t>
            </a:r>
            <a:r>
              <a:rPr lang="en-US" sz="4000" dirty="0"/>
              <a:t>you think about </a:t>
            </a:r>
            <a:r>
              <a:rPr lang="en-US" sz="4000" dirty="0" smtClean="0"/>
              <a:t>lighting</a:t>
            </a:r>
            <a:br>
              <a:rPr lang="en-US" sz="4000" dirty="0" smtClean="0"/>
            </a:br>
            <a:r>
              <a:rPr lang="en-US" sz="4000" dirty="0" smtClean="0"/>
              <a:t>a </a:t>
            </a:r>
            <a:r>
              <a:rPr lang="en-US" sz="4000" dirty="0"/>
              <a:t>match. What happens is that </a:t>
            </a:r>
            <a:r>
              <a:rPr lang="en-US" sz="4000" dirty="0" smtClean="0"/>
              <a:t/>
            </a:r>
            <a:br>
              <a:rPr lang="en-US" sz="4000" dirty="0" smtClean="0"/>
            </a:br>
            <a:r>
              <a:rPr lang="en-US" sz="4000" dirty="0" smtClean="0"/>
              <a:t>the </a:t>
            </a:r>
            <a:r>
              <a:rPr lang="en-US" sz="4000" dirty="0"/>
              <a:t>chemical energy stored in </a:t>
            </a:r>
            <a:r>
              <a:rPr lang="en-US" sz="4000" dirty="0" smtClean="0"/>
              <a:t/>
            </a:r>
            <a:br>
              <a:rPr lang="en-US" sz="4000" dirty="0" smtClean="0"/>
            </a:br>
            <a:r>
              <a:rPr lang="en-US" sz="4000" dirty="0" smtClean="0"/>
              <a:t>the </a:t>
            </a:r>
            <a:r>
              <a:rPr lang="en-US" sz="4000" dirty="0"/>
              <a:t>match is converted into </a:t>
            </a:r>
            <a:r>
              <a:rPr lang="en-US" sz="4000" dirty="0" smtClean="0"/>
              <a:t/>
            </a:r>
            <a:br>
              <a:rPr lang="en-US" sz="4000" dirty="0" smtClean="0"/>
            </a:br>
            <a:r>
              <a:rPr lang="en-US" sz="4000" dirty="0" smtClean="0"/>
              <a:t>heat energy </a:t>
            </a:r>
            <a:r>
              <a:rPr lang="en-US" sz="4000" dirty="0"/>
              <a:t>and light energy</a:t>
            </a:r>
            <a:r>
              <a:rPr lang="en-US" sz="4000" dirty="0" smtClean="0"/>
              <a:t>.</a:t>
            </a:r>
            <a:br>
              <a:rPr lang="en-US" sz="4000" dirty="0" smtClean="0"/>
            </a:br>
            <a:r>
              <a:rPr lang="en-US" sz="4000" dirty="0" smtClean="0"/>
              <a:t/>
            </a:r>
            <a:br>
              <a:rPr lang="en-US" sz="4000" dirty="0" smtClean="0"/>
            </a:br>
            <a:r>
              <a:rPr lang="en-US" sz="4000" dirty="0" smtClean="0"/>
              <a:t>*When electrical energy passes through a light bulb, electrical energy is transformed into light energy. </a:t>
            </a:r>
            <a:r>
              <a:rPr lang="en-US" sz="1800" dirty="0">
                <a:solidFill>
                  <a:schemeClr val="accent5">
                    <a:lumMod val="75000"/>
                  </a:schemeClr>
                </a:solidFill>
              </a:rPr>
              <a:t/>
            </a:r>
            <a:br>
              <a:rPr lang="en-US" sz="1800" dirty="0">
                <a:solidFill>
                  <a:schemeClr val="accent5">
                    <a:lumMod val="75000"/>
                  </a:schemeClr>
                </a:solidFill>
              </a:rPr>
            </a:br>
            <a:r>
              <a:rPr lang="en-US" sz="1800" dirty="0">
                <a:solidFill>
                  <a:schemeClr val="accent5">
                    <a:lumMod val="75000"/>
                  </a:schemeClr>
                </a:solidFill>
              </a:rPr>
              <a:t/>
            </a:r>
            <a:br>
              <a:rPr lang="en-US" sz="1800" dirty="0">
                <a:solidFill>
                  <a:schemeClr val="accent5">
                    <a:lumMod val="75000"/>
                  </a:schemeClr>
                </a:solidFill>
              </a:rPr>
            </a:br>
            <a:r>
              <a:rPr lang="en-US" sz="1800" dirty="0">
                <a:solidFill>
                  <a:schemeClr val="accent5">
                    <a:lumMod val="75000"/>
                  </a:schemeClr>
                </a:solidFill>
              </a:rPr>
              <a:t/>
            </a:r>
            <a:br>
              <a:rPr lang="en-US" sz="1800" dirty="0">
                <a:solidFill>
                  <a:schemeClr val="accent5">
                    <a:lumMod val="75000"/>
                  </a:schemeClr>
                </a:solidFill>
              </a:rPr>
            </a:br>
            <a:endParaRPr lang="en-US" sz="1800" dirty="0">
              <a:solidFill>
                <a:schemeClr val="accent5">
                  <a:lumMod val="75000"/>
                </a:schemeClr>
              </a:solidFill>
            </a:endParaRPr>
          </a:p>
        </p:txBody>
      </p:sp>
      <p:pic>
        <p:nvPicPr>
          <p:cNvPr id="11266" name="Picture 2" descr="Thumbnail">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400" y="1578938"/>
            <a:ext cx="2133600" cy="27310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10357" y="5073805"/>
            <a:ext cx="1200886"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4367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
            <a:ext cx="8001000" cy="1126272"/>
          </a:xfrm>
        </p:spPr>
        <p:txBody>
          <a:bodyPr>
            <a:normAutofit/>
          </a:bodyPr>
          <a:lstStyle/>
          <a:p>
            <a:r>
              <a:rPr lang="en-US" b="1" dirty="0" smtClean="0">
                <a:solidFill>
                  <a:schemeClr val="accent5">
                    <a:lumMod val="75000"/>
                  </a:schemeClr>
                </a:solidFill>
              </a:rPr>
              <a:t>Electric Circuits</a:t>
            </a:r>
            <a:endParaRPr lang="en-US" b="1" dirty="0">
              <a:solidFill>
                <a:schemeClr val="accent5">
                  <a:lumMod val="75000"/>
                </a:schemeClr>
              </a:solidFill>
            </a:endParaRPr>
          </a:p>
        </p:txBody>
      </p:sp>
      <p:sp>
        <p:nvSpPr>
          <p:cNvPr id="3" name="Subtitle 2"/>
          <p:cNvSpPr>
            <a:spLocks noGrp="1"/>
          </p:cNvSpPr>
          <p:nvPr>
            <p:ph type="subTitle" idx="1"/>
          </p:nvPr>
        </p:nvSpPr>
        <p:spPr>
          <a:xfrm>
            <a:off x="178420" y="981307"/>
            <a:ext cx="9222058" cy="4505093"/>
          </a:xfrm>
        </p:spPr>
        <p:txBody>
          <a:bodyPr>
            <a:noAutofit/>
          </a:bodyPr>
          <a:lstStyle/>
          <a:p>
            <a:pPr marL="285750" indent="-285750" algn="l">
              <a:buFont typeface="Arial" pitchFamily="34" charset="0"/>
              <a:buChar char="•"/>
            </a:pPr>
            <a:r>
              <a:rPr lang="en-US" sz="3200" b="1" dirty="0"/>
              <a:t>Electricity</a:t>
            </a:r>
            <a:r>
              <a:rPr lang="en-US" sz="3200" dirty="0"/>
              <a:t> is the presence or movement of electrons, which are tiny, negatively charged particles that orbit an atom’s nucleus. Electricity is what we get when electrons move from one place to another. </a:t>
            </a:r>
          </a:p>
          <a:p>
            <a:pPr marL="285750" indent="-285750" algn="l">
              <a:buFont typeface="Arial" pitchFamily="34" charset="0"/>
              <a:buChar char="•"/>
            </a:pPr>
            <a:r>
              <a:rPr lang="en-US" sz="3200" dirty="0"/>
              <a:t>Energy can be transferred from one system </a:t>
            </a:r>
            <a:br>
              <a:rPr lang="en-US" sz="3200" dirty="0"/>
            </a:br>
            <a:r>
              <a:rPr lang="en-US" sz="3200" dirty="0"/>
              <a:t>to another when two objects push or pull on</a:t>
            </a:r>
            <a:br>
              <a:rPr lang="en-US" sz="3200" dirty="0"/>
            </a:br>
            <a:r>
              <a:rPr lang="en-US" sz="3200" dirty="0"/>
              <a:t> each other over a distance.  In the case of </a:t>
            </a:r>
            <a:br>
              <a:rPr lang="en-US" sz="3200" dirty="0"/>
            </a:br>
            <a:r>
              <a:rPr lang="en-US" sz="3200" dirty="0"/>
              <a:t>electricity, electrons are pushed and pulled </a:t>
            </a:r>
            <a:br>
              <a:rPr lang="en-US" sz="3200" dirty="0"/>
            </a:br>
            <a:r>
              <a:rPr lang="en-US" sz="3200" dirty="0"/>
              <a:t>through a circuit.  </a:t>
            </a:r>
          </a:p>
          <a:p>
            <a:pPr marL="285750" indent="-285750" algn="l">
              <a:buFont typeface="Arial" pitchFamily="34" charset="0"/>
              <a:buChar char="•"/>
            </a:pPr>
            <a:r>
              <a:rPr lang="en-US" sz="3200" dirty="0"/>
              <a:t>A </a:t>
            </a:r>
            <a:r>
              <a:rPr lang="en-US" sz="3200" b="1" dirty="0"/>
              <a:t>force</a:t>
            </a:r>
            <a:r>
              <a:rPr lang="en-US" sz="3200" dirty="0"/>
              <a:t> is a push or a pull.  There are many types</a:t>
            </a:r>
            <a:br>
              <a:rPr lang="en-US" sz="3200" dirty="0"/>
            </a:br>
            <a:r>
              <a:rPr lang="en-US" sz="3200" dirty="0"/>
              <a:t>of forces. The pushing and pulling of moving</a:t>
            </a:r>
            <a:br>
              <a:rPr lang="en-US" sz="3200" dirty="0"/>
            </a:br>
            <a:r>
              <a:rPr lang="en-US" sz="3200" dirty="0"/>
              <a:t>electrons is an </a:t>
            </a:r>
            <a:r>
              <a:rPr lang="en-US" sz="3200" b="1" dirty="0"/>
              <a:t>electrical force</a:t>
            </a:r>
            <a:r>
              <a:rPr lang="en-US" sz="3200" dirty="0"/>
              <a:t>.</a:t>
            </a:r>
            <a:r>
              <a:rPr lang="en-US" sz="1800" dirty="0"/>
              <a:t/>
            </a:r>
            <a:br>
              <a:rPr lang="en-US" sz="1800" dirty="0"/>
            </a:br>
            <a:r>
              <a:rPr lang="en-US" sz="1800" dirty="0"/>
              <a:t/>
            </a:r>
            <a:br>
              <a:rPr lang="en-US" sz="1800" dirty="0"/>
            </a:br>
            <a:r>
              <a:rPr lang="en-US" sz="1800" dirty="0"/>
              <a:t/>
            </a:r>
            <a:br>
              <a:rPr lang="en-US" sz="1800" dirty="0"/>
            </a:br>
            <a:r>
              <a:rPr lang="en-US" sz="1800" dirty="0"/>
              <a:t/>
            </a:r>
            <a:br>
              <a:rPr lang="en-US" sz="1800" dirty="0"/>
            </a:br>
            <a:r>
              <a:rPr lang="en-US" sz="1800" dirty="0"/>
              <a:t>.</a:t>
            </a:r>
            <a:r>
              <a:rPr lang="en-US" sz="1800" dirty="0">
                <a:solidFill>
                  <a:schemeClr val="bg1">
                    <a:lumMod val="50000"/>
                  </a:schemeClr>
                </a:solidFill>
              </a:rPr>
              <a:t/>
            </a:r>
            <a:br>
              <a:rPr lang="en-US" sz="1800" dirty="0">
                <a:solidFill>
                  <a:schemeClr val="bg1">
                    <a:lumMod val="50000"/>
                  </a:schemeClr>
                </a:solidFill>
              </a:rPr>
            </a:br>
            <a:r>
              <a:rPr lang="en-US" sz="1800" dirty="0">
                <a:solidFill>
                  <a:schemeClr val="bg1">
                    <a:lumMod val="50000"/>
                  </a:schemeClr>
                </a:solidFill>
              </a:rPr>
              <a:t> </a:t>
            </a:r>
          </a:p>
          <a:p>
            <a:pPr algn="l"/>
            <a:r>
              <a:rPr lang="en-US" sz="1800" dirty="0">
                <a:solidFill>
                  <a:schemeClr val="bg1">
                    <a:lumMod val="50000"/>
                  </a:schemeClr>
                </a:solidFill>
              </a:rPr>
              <a:t/>
            </a:r>
            <a:br>
              <a:rPr lang="en-US" sz="1800" dirty="0">
                <a:solidFill>
                  <a:schemeClr val="bg1">
                    <a:lumMod val="50000"/>
                  </a:schemeClr>
                </a:solidFill>
              </a:rPr>
            </a:br>
            <a:endParaRPr lang="en-US" sz="1800" dirty="0">
              <a:solidFill>
                <a:schemeClr val="bg1">
                  <a:lumMod val="50000"/>
                </a:schemeClr>
              </a:solidFill>
            </a:endParaRPr>
          </a:p>
          <a:p>
            <a:pPr algn="l"/>
            <a:r>
              <a:rPr lang="en-US" sz="1800" dirty="0">
                <a:solidFill>
                  <a:schemeClr val="bg1">
                    <a:lumMod val="50000"/>
                  </a:schemeClr>
                </a:solidFill>
              </a:rPr>
              <a:t/>
            </a:r>
            <a:br>
              <a:rPr lang="en-US" sz="1800" dirty="0">
                <a:solidFill>
                  <a:schemeClr val="bg1">
                    <a:lumMod val="50000"/>
                  </a:schemeClr>
                </a:solidFill>
              </a:rPr>
            </a:br>
            <a:r>
              <a:rPr lang="en-US" sz="1800" dirty="0">
                <a:solidFill>
                  <a:schemeClr val="bg1">
                    <a:lumMod val="50000"/>
                  </a:schemeClr>
                </a:solidFill>
              </a:rPr>
              <a:t/>
            </a:r>
            <a:br>
              <a:rPr lang="en-US" sz="1800" dirty="0">
                <a:solidFill>
                  <a:schemeClr val="bg1">
                    <a:lumMod val="50000"/>
                  </a:schemeClr>
                </a:solidFill>
              </a:rPr>
            </a:br>
            <a:endParaRPr lang="en-US" sz="18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5829" y="3222117"/>
            <a:ext cx="3200400" cy="226428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0230" y="407988"/>
            <a:ext cx="208597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8312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8602"/>
            <a:ext cx="8001000" cy="875370"/>
          </a:xfrm>
        </p:spPr>
        <p:txBody>
          <a:bodyPr>
            <a:normAutofit fontScale="90000"/>
          </a:bodyPr>
          <a:lstStyle/>
          <a:p>
            <a:r>
              <a:rPr lang="en-US" b="1" dirty="0" smtClean="0">
                <a:solidFill>
                  <a:schemeClr val="accent5">
                    <a:lumMod val="75000"/>
                  </a:schemeClr>
                </a:solidFill>
              </a:rPr>
              <a:t>Electric Circuits</a:t>
            </a:r>
            <a:endParaRPr lang="en-US" b="1" dirty="0">
              <a:solidFill>
                <a:schemeClr val="accent5">
                  <a:lumMod val="75000"/>
                </a:schemeClr>
              </a:solidFill>
            </a:endParaRPr>
          </a:p>
        </p:txBody>
      </p:sp>
      <p:sp>
        <p:nvSpPr>
          <p:cNvPr id="3" name="Subtitle 2"/>
          <p:cNvSpPr>
            <a:spLocks noGrp="1"/>
          </p:cNvSpPr>
          <p:nvPr>
            <p:ph type="subTitle" idx="1"/>
          </p:nvPr>
        </p:nvSpPr>
        <p:spPr>
          <a:xfrm>
            <a:off x="548268" y="1289824"/>
            <a:ext cx="8229600" cy="4191000"/>
          </a:xfrm>
        </p:spPr>
        <p:txBody>
          <a:bodyPr>
            <a:noAutofit/>
          </a:bodyPr>
          <a:lstStyle/>
          <a:p>
            <a:pPr marL="285750" indent="-285750" algn="l">
              <a:buFont typeface="Arial" pitchFamily="34" charset="0"/>
              <a:buChar char="•"/>
            </a:pPr>
            <a:r>
              <a:rPr lang="en-US" sz="3200" dirty="0"/>
              <a:t>Electricity is naturally present in lightning and </a:t>
            </a:r>
            <a:br>
              <a:rPr lang="en-US" sz="3200" dirty="0"/>
            </a:br>
            <a:r>
              <a:rPr lang="en-US" sz="3200" dirty="0"/>
              <a:t>static electricity, but the flow of the electrons </a:t>
            </a:r>
            <a:r>
              <a:rPr lang="en-US" sz="3200" dirty="0" smtClean="0"/>
              <a:t>in </a:t>
            </a:r>
            <a:r>
              <a:rPr lang="en-US" sz="3200" dirty="0"/>
              <a:t>lightning and static electricity are not controlled </a:t>
            </a:r>
            <a:r>
              <a:rPr lang="en-US" sz="3200" dirty="0" smtClean="0"/>
              <a:t>or </a:t>
            </a:r>
            <a:r>
              <a:rPr lang="en-US" sz="3200" dirty="0"/>
              <a:t>steady.   </a:t>
            </a:r>
          </a:p>
          <a:p>
            <a:pPr marL="285750" indent="-285750" algn="l">
              <a:buFont typeface="Arial" pitchFamily="34" charset="0"/>
              <a:buChar char="•"/>
            </a:pPr>
            <a:r>
              <a:rPr lang="en-US" sz="3200" dirty="0"/>
              <a:t>In order for electricity to be useful in our homes and devices, there needs to be a steady flow of electrons called a </a:t>
            </a:r>
            <a:r>
              <a:rPr lang="en-US" sz="3200" b="1" dirty="0"/>
              <a:t>current</a:t>
            </a:r>
            <a:r>
              <a:rPr lang="en-US" sz="3200" dirty="0"/>
              <a:t>.  </a:t>
            </a:r>
          </a:p>
          <a:p>
            <a:pPr marL="285750" indent="-285750" algn="l">
              <a:buFont typeface="Arial" pitchFamily="34" charset="0"/>
              <a:buChar char="•"/>
            </a:pPr>
            <a:r>
              <a:rPr lang="en-US" sz="3200" dirty="0"/>
              <a:t>There also needs to be a complete </a:t>
            </a:r>
            <a:r>
              <a:rPr lang="en-US" sz="3200" b="1" dirty="0"/>
              <a:t>circuit </a:t>
            </a:r>
            <a:r>
              <a:rPr lang="en-US" sz="3200" dirty="0"/>
              <a:t>or a </a:t>
            </a:r>
            <a:br>
              <a:rPr lang="en-US" sz="3200" dirty="0"/>
            </a:br>
            <a:r>
              <a:rPr lang="en-US" sz="3200" dirty="0"/>
              <a:t>complete loop through which the electrical </a:t>
            </a:r>
            <a:r>
              <a:rPr lang="en-US" sz="3200" dirty="0" smtClean="0"/>
              <a:t>current</a:t>
            </a:r>
            <a:r>
              <a:rPr lang="en-US" sz="3200" dirty="0"/>
              <a:t> </a:t>
            </a:r>
            <a:r>
              <a:rPr lang="en-US" sz="3200" dirty="0" smtClean="0"/>
              <a:t>can </a:t>
            </a:r>
            <a:r>
              <a:rPr lang="en-US" sz="3200" dirty="0"/>
              <a:t>pass.</a:t>
            </a:r>
            <a:r>
              <a:rPr lang="en-US" sz="1800" dirty="0"/>
              <a:t/>
            </a:r>
            <a:br>
              <a:rPr lang="en-US" sz="1800" dirty="0"/>
            </a:br>
            <a:r>
              <a:rPr lang="en-US" sz="1800" dirty="0">
                <a:solidFill>
                  <a:schemeClr val="bg1">
                    <a:lumMod val="50000"/>
                  </a:schemeClr>
                </a:solidFill>
              </a:rPr>
              <a:t/>
            </a:r>
            <a:br>
              <a:rPr lang="en-US" sz="1800" dirty="0">
                <a:solidFill>
                  <a:schemeClr val="bg1">
                    <a:lumMod val="50000"/>
                  </a:schemeClr>
                </a:solidFill>
              </a:rPr>
            </a:br>
            <a:r>
              <a:rPr lang="en-US" sz="1200" dirty="0">
                <a:solidFill>
                  <a:schemeClr val="bg1">
                    <a:lumMod val="50000"/>
                  </a:schemeClr>
                </a:solidFill>
                <a:hlinkClick r:id="rId2"/>
              </a:rPr>
              <a:t>                      http://www.brainpop.com/technology/energytechnology/electricity/</a:t>
            </a:r>
            <a:endParaRPr lang="en-US" sz="1400" dirty="0">
              <a:solidFill>
                <a:schemeClr val="bg1">
                  <a:lumMod val="50000"/>
                </a:schemeClr>
              </a:solidFill>
            </a:endParaRPr>
          </a:p>
          <a:p>
            <a:pPr algn="l"/>
            <a:r>
              <a:rPr lang="en-US" sz="1400" dirty="0">
                <a:solidFill>
                  <a:schemeClr val="bg1">
                    <a:lumMod val="50000"/>
                  </a:schemeClr>
                </a:solidFill>
              </a:rPr>
              <a:t/>
            </a:r>
            <a:br>
              <a:rPr lang="en-US" sz="1400" dirty="0">
                <a:solidFill>
                  <a:schemeClr val="bg1">
                    <a:lumMod val="50000"/>
                  </a:schemeClr>
                </a:solidFill>
              </a:rPr>
            </a:br>
            <a:endParaRPr lang="en-US" sz="1400" dirty="0">
              <a:solidFill>
                <a:schemeClr val="bg1">
                  <a:lumMod val="50000"/>
                </a:schemeClr>
              </a:solidFill>
            </a:endParaRPr>
          </a:p>
          <a:p>
            <a:pPr algn="l"/>
            <a:r>
              <a:rPr lang="en-US" sz="1800" dirty="0">
                <a:solidFill>
                  <a:schemeClr val="bg1">
                    <a:lumMod val="50000"/>
                  </a:schemeClr>
                </a:solidFill>
              </a:rPr>
              <a:t/>
            </a:r>
            <a:br>
              <a:rPr lang="en-US" sz="1800" dirty="0">
                <a:solidFill>
                  <a:schemeClr val="bg1">
                    <a:lumMod val="50000"/>
                  </a:schemeClr>
                </a:solidFill>
              </a:rPr>
            </a:br>
            <a:r>
              <a:rPr lang="en-US" sz="1800" dirty="0">
                <a:solidFill>
                  <a:schemeClr val="bg1">
                    <a:lumMod val="50000"/>
                  </a:schemeClr>
                </a:solidFill>
              </a:rPr>
              <a:t/>
            </a:r>
            <a:br>
              <a:rPr lang="en-US" sz="1800" dirty="0">
                <a:solidFill>
                  <a:schemeClr val="bg1">
                    <a:lumMod val="50000"/>
                  </a:schemeClr>
                </a:solidFill>
              </a:rPr>
            </a:br>
            <a:endParaRPr lang="en-US" sz="1800" dirty="0"/>
          </a:p>
        </p:txBody>
      </p:sp>
      <p:pic>
        <p:nvPicPr>
          <p:cNvPr id="3076" name="Picture 4" descr="Illustration showing electrons flowing round a circuit between a battery and a lamp.">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34500" y="338532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66303" y="1103972"/>
            <a:ext cx="2541814" cy="190636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946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Shape 236"/>
          <p:cNvSpPr txBox="1">
            <a:spLocks noGrp="1"/>
          </p:cNvSpPr>
          <p:nvPr>
            <p:ph type="title"/>
          </p:nvPr>
        </p:nvSpPr>
        <p:spPr>
          <a:prstGeom prst="rect">
            <a:avLst/>
          </a:prstGeom>
        </p:spPr>
        <p:txBody>
          <a:bodyPr vert="horz" lIns="91425" tIns="91425" rIns="91425" bIns="91425" rtlCol="0" anchor="ctr" anchorCtr="0">
            <a:noAutofit/>
          </a:bodyPr>
          <a:lstStyle/>
          <a:p>
            <a:r>
              <a:rPr lang="en"/>
              <a:t>Gravity</a:t>
            </a:r>
          </a:p>
        </p:txBody>
      </p:sp>
      <p:sp>
        <p:nvSpPr>
          <p:cNvPr id="235" name="Shape 235"/>
          <p:cNvSpPr txBox="1">
            <a:spLocks noGrp="1"/>
          </p:cNvSpPr>
          <p:nvPr>
            <p:ph idx="1"/>
          </p:nvPr>
        </p:nvSpPr>
        <p:spPr>
          <a:xfrm>
            <a:off x="256032" y="1426464"/>
            <a:ext cx="11539728" cy="4750499"/>
          </a:xfrm>
          <a:prstGeom prst="rect">
            <a:avLst/>
          </a:prstGeom>
        </p:spPr>
        <p:txBody>
          <a:bodyPr vert="horz" lIns="91425" tIns="91425" rIns="91425" bIns="91425" rtlCol="0" anchor="t" anchorCtr="0">
            <a:noAutofit/>
          </a:bodyPr>
          <a:lstStyle/>
          <a:p>
            <a:pPr algn="ctr">
              <a:buNone/>
            </a:pPr>
            <a:r>
              <a:rPr lang="en" sz="5400" dirty="0"/>
              <a:t>Gravity is the force of </a:t>
            </a:r>
            <a:r>
              <a:rPr lang="en" sz="5400" b="1" u="sng" dirty="0">
                <a:solidFill>
                  <a:srgbClr val="7F6000"/>
                </a:solidFill>
              </a:rPr>
              <a:t>attraction</a:t>
            </a:r>
            <a:r>
              <a:rPr lang="en" sz="5400" dirty="0"/>
              <a:t> between matter. </a:t>
            </a:r>
          </a:p>
          <a:p>
            <a:pPr algn="ctr">
              <a:buNone/>
            </a:pPr>
            <a:endParaRPr sz="5400" dirty="0"/>
          </a:p>
          <a:p>
            <a:pPr algn="ctr">
              <a:buNone/>
            </a:pPr>
            <a:r>
              <a:rPr lang="en" sz="5400" dirty="0"/>
              <a:t>Gravity depends on:</a:t>
            </a:r>
          </a:p>
          <a:p>
            <a:pPr algn="ctr">
              <a:buNone/>
            </a:pPr>
            <a:r>
              <a:rPr lang="en" sz="5400" dirty="0"/>
              <a:t>	</a:t>
            </a:r>
            <a:r>
              <a:rPr lang="en" sz="5400" b="1" u="sng" dirty="0">
                <a:solidFill>
                  <a:srgbClr val="990000"/>
                </a:solidFill>
              </a:rPr>
              <a:t>mass</a:t>
            </a:r>
            <a:r>
              <a:rPr lang="en" sz="5400" dirty="0"/>
              <a:t> and </a:t>
            </a:r>
            <a:r>
              <a:rPr lang="en" sz="5400" b="1" u="sng" dirty="0">
                <a:solidFill>
                  <a:srgbClr val="1155CC"/>
                </a:solidFill>
              </a:rPr>
              <a:t>distance</a:t>
            </a:r>
          </a:p>
          <a:p>
            <a:pPr>
              <a:buNone/>
            </a:pPr>
            <a:endParaRPr sz="3600" dirty="0"/>
          </a:p>
          <a:p>
            <a:pPr>
              <a:buNone/>
            </a:pPr>
            <a:endParaRPr sz="3600" dirty="0"/>
          </a:p>
        </p:txBody>
      </p:sp>
    </p:spTree>
    <p:extLst>
      <p:ext uri="{BB962C8B-B14F-4D97-AF65-F5344CB8AC3E}">
        <p14:creationId xmlns:p14="http://schemas.microsoft.com/office/powerpoint/2010/main" val="2018162132"/>
      </p:ext>
    </p:extLst>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04800"/>
            <a:ext cx="8001000" cy="1470025"/>
          </a:xfrm>
        </p:spPr>
        <p:txBody>
          <a:bodyPr>
            <a:normAutofit/>
          </a:bodyPr>
          <a:lstStyle/>
          <a:p>
            <a:r>
              <a:rPr lang="en-US" b="1" dirty="0" smtClean="0">
                <a:solidFill>
                  <a:schemeClr val="accent5">
                    <a:lumMod val="75000"/>
                  </a:schemeClr>
                </a:solidFill>
              </a:rPr>
              <a:t>Electric Circuits</a:t>
            </a:r>
            <a:endParaRPr lang="en-US" b="1" dirty="0">
              <a:solidFill>
                <a:schemeClr val="accent5">
                  <a:lumMod val="75000"/>
                </a:schemeClr>
              </a:solidFill>
            </a:endParaRPr>
          </a:p>
        </p:txBody>
      </p:sp>
      <p:sp>
        <p:nvSpPr>
          <p:cNvPr id="3" name="Subtitle 2"/>
          <p:cNvSpPr>
            <a:spLocks noGrp="1"/>
          </p:cNvSpPr>
          <p:nvPr>
            <p:ph type="subTitle" idx="1"/>
          </p:nvPr>
        </p:nvSpPr>
        <p:spPr>
          <a:xfrm>
            <a:off x="167269" y="1025912"/>
            <a:ext cx="9088244" cy="5832088"/>
          </a:xfrm>
        </p:spPr>
        <p:txBody>
          <a:bodyPr>
            <a:noAutofit/>
          </a:bodyPr>
          <a:lstStyle/>
          <a:p>
            <a:pPr marL="285750" indent="-285750" algn="l">
              <a:buFont typeface="Arial" pitchFamily="34" charset="0"/>
              <a:buChar char="•"/>
            </a:pPr>
            <a:r>
              <a:rPr lang="en-US" sz="3600" dirty="0"/>
              <a:t>In a complete circuit, energy starts at a power source (for example a battery), moves through a conductor (for example, a metal wire), passes through a load (a device that uses electricity such as a light bulb or toaster) and returns back to the power source. </a:t>
            </a:r>
          </a:p>
          <a:p>
            <a:pPr marL="285750" indent="-285750" algn="l">
              <a:buFont typeface="Arial" pitchFamily="34" charset="0"/>
              <a:buChar char="•"/>
            </a:pPr>
            <a:r>
              <a:rPr lang="en-US" sz="3600" dirty="0"/>
              <a:t>It starts out in one place, travels around the circuit, and ends up back at the place </a:t>
            </a:r>
            <a:r>
              <a:rPr lang="en-US" sz="3600" dirty="0" smtClean="0"/>
              <a:t>where    </a:t>
            </a:r>
            <a:r>
              <a:rPr lang="en-US" sz="3600" dirty="0"/>
              <a:t>it originated. The electrons are pushed and pulled through the circuit. </a:t>
            </a:r>
            <a:r>
              <a:rPr lang="en-US" sz="1600" dirty="0"/>
              <a:t/>
            </a:r>
            <a:br>
              <a:rPr lang="en-US" sz="1600" dirty="0"/>
            </a:br>
            <a:r>
              <a:rPr lang="en-US" sz="1600" dirty="0"/>
              <a:t>        </a:t>
            </a:r>
            <a:br>
              <a:rPr lang="en-US" sz="1600" dirty="0"/>
            </a:br>
            <a:r>
              <a:rPr lang="en-US" sz="1600" dirty="0"/>
              <a:t>        </a:t>
            </a:r>
            <a:r>
              <a:rPr lang="en-US" sz="1600" dirty="0">
                <a:hlinkClick r:id="rId2"/>
              </a:rPr>
              <a:t>http://www.brainpop.com/science/energy/electriccircuits/</a:t>
            </a:r>
            <a:r>
              <a:rPr lang="en-US" sz="1800" dirty="0">
                <a:solidFill>
                  <a:schemeClr val="bg1">
                    <a:lumMod val="50000"/>
                  </a:schemeClr>
                </a:solidFill>
              </a:rPr>
              <a:t/>
            </a:r>
            <a:br>
              <a:rPr lang="en-US" sz="1800" dirty="0">
                <a:solidFill>
                  <a:schemeClr val="bg1">
                    <a:lumMod val="50000"/>
                  </a:schemeClr>
                </a:solidFill>
              </a:rPr>
            </a:br>
            <a:r>
              <a:rPr lang="en-US" sz="1800" dirty="0">
                <a:solidFill>
                  <a:schemeClr val="bg1">
                    <a:lumMod val="50000"/>
                  </a:schemeClr>
                </a:solidFill>
              </a:rPr>
              <a:t> </a:t>
            </a:r>
          </a:p>
          <a:p>
            <a:pPr algn="l"/>
            <a:r>
              <a:rPr lang="en-US" sz="1800" dirty="0">
                <a:solidFill>
                  <a:schemeClr val="bg1">
                    <a:lumMod val="50000"/>
                  </a:schemeClr>
                </a:solidFill>
              </a:rPr>
              <a:t/>
            </a:r>
            <a:br>
              <a:rPr lang="en-US" sz="1800" dirty="0">
                <a:solidFill>
                  <a:schemeClr val="bg1">
                    <a:lumMod val="50000"/>
                  </a:schemeClr>
                </a:solidFill>
              </a:rPr>
            </a:br>
            <a:endParaRPr lang="en-US" sz="1800" dirty="0">
              <a:solidFill>
                <a:schemeClr val="bg1">
                  <a:lumMod val="50000"/>
                </a:schemeClr>
              </a:solidFill>
            </a:endParaRPr>
          </a:p>
          <a:p>
            <a:pPr algn="l"/>
            <a:r>
              <a:rPr lang="en-US" sz="1800" dirty="0">
                <a:solidFill>
                  <a:schemeClr val="bg1">
                    <a:lumMod val="50000"/>
                  </a:schemeClr>
                </a:solidFill>
              </a:rPr>
              <a:t/>
            </a:r>
            <a:br>
              <a:rPr lang="en-US" sz="1800" dirty="0">
                <a:solidFill>
                  <a:schemeClr val="bg1">
                    <a:lumMod val="50000"/>
                  </a:schemeClr>
                </a:solidFill>
              </a:rPr>
            </a:br>
            <a:r>
              <a:rPr lang="en-US" sz="1800" dirty="0">
                <a:solidFill>
                  <a:schemeClr val="bg1">
                    <a:lumMod val="50000"/>
                  </a:schemeClr>
                </a:solidFill>
              </a:rPr>
              <a:t/>
            </a:r>
            <a:br>
              <a:rPr lang="en-US" sz="1800" dirty="0">
                <a:solidFill>
                  <a:schemeClr val="bg1">
                    <a:lumMod val="50000"/>
                  </a:schemeClr>
                </a:solidFill>
              </a:rPr>
            </a:br>
            <a:endParaRPr lang="en-US" sz="18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8943277" y="3635297"/>
            <a:ext cx="2986670" cy="25072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647072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06376"/>
            <a:ext cx="8001000" cy="1470025"/>
          </a:xfrm>
        </p:spPr>
        <p:txBody>
          <a:bodyPr>
            <a:normAutofit fontScale="90000"/>
          </a:bodyPr>
          <a:lstStyle/>
          <a:p>
            <a:r>
              <a:rPr lang="en-US" b="1" dirty="0" smtClean="0">
                <a:solidFill>
                  <a:schemeClr val="accent5">
                    <a:lumMod val="75000"/>
                  </a:schemeClr>
                </a:solidFill>
              </a:rPr>
              <a:t>Batteries and Circuits</a:t>
            </a:r>
            <a:br>
              <a:rPr lang="en-US" b="1" dirty="0" smtClean="0">
                <a:solidFill>
                  <a:schemeClr val="accent5">
                    <a:lumMod val="75000"/>
                  </a:schemeClr>
                </a:solidFill>
              </a:rPr>
            </a:br>
            <a:endParaRPr lang="en-US" b="1" dirty="0">
              <a:solidFill>
                <a:schemeClr val="accent5">
                  <a:lumMod val="75000"/>
                </a:schemeClr>
              </a:solidFill>
            </a:endParaRPr>
          </a:p>
        </p:txBody>
      </p:sp>
      <p:sp>
        <p:nvSpPr>
          <p:cNvPr id="3" name="Subtitle 2"/>
          <p:cNvSpPr>
            <a:spLocks noGrp="1"/>
          </p:cNvSpPr>
          <p:nvPr>
            <p:ph type="subTitle" idx="1"/>
          </p:nvPr>
        </p:nvSpPr>
        <p:spPr>
          <a:xfrm>
            <a:off x="312234" y="825189"/>
            <a:ext cx="9701561" cy="5865543"/>
          </a:xfrm>
        </p:spPr>
        <p:txBody>
          <a:bodyPr>
            <a:noAutofit/>
          </a:bodyPr>
          <a:lstStyle/>
          <a:p>
            <a:pPr marL="285750" indent="-285750" algn="l">
              <a:buFont typeface="Arial" pitchFamily="34" charset="0"/>
              <a:buChar char="•"/>
            </a:pPr>
            <a:r>
              <a:rPr lang="en-US" sz="2800" dirty="0"/>
              <a:t>Batteries are devices that use “</a:t>
            </a:r>
            <a:r>
              <a:rPr lang="en-US" sz="2800" b="1" dirty="0"/>
              <a:t>energy transformation</a:t>
            </a:r>
            <a:r>
              <a:rPr lang="en-US" sz="2800" dirty="0"/>
              <a:t>” to produce electricity.  They work by changing stored chemical energy into electrical energy. </a:t>
            </a:r>
          </a:p>
          <a:p>
            <a:pPr marL="285750" indent="-285750" algn="l">
              <a:buFont typeface="Arial" pitchFamily="34" charset="0"/>
              <a:buChar char="•"/>
            </a:pPr>
            <a:r>
              <a:rPr lang="en-US" sz="2800" dirty="0"/>
              <a:t>A chemical reaction inside a battery creates electrons. These electrons are stored in the negative terminal (-) of the battery.   When a battery is part of a complete circuit, the negative terminal pushes the electrons out.  </a:t>
            </a:r>
          </a:p>
          <a:p>
            <a:pPr marL="285750" indent="-285750" algn="l">
              <a:buFont typeface="Arial" pitchFamily="34" charset="0"/>
              <a:buChar char="•"/>
            </a:pPr>
            <a:r>
              <a:rPr lang="en-US" sz="2800" dirty="0"/>
              <a:t>The electrons travel from the negative terminal, through the circuit to the positive terminal (+).   The positive side of  the battery pulls the electrons in.  </a:t>
            </a:r>
          </a:p>
          <a:p>
            <a:pPr marL="285750" indent="-285750" algn="l">
              <a:buFont typeface="Arial" pitchFamily="34" charset="0"/>
              <a:buChar char="•"/>
            </a:pPr>
            <a:r>
              <a:rPr lang="en-US" sz="2800" dirty="0"/>
              <a:t>Batteries create an </a:t>
            </a:r>
            <a:r>
              <a:rPr lang="en-US" sz="2800" b="1" dirty="0"/>
              <a:t>electrical</a:t>
            </a:r>
            <a:r>
              <a:rPr lang="en-US" sz="2800" dirty="0"/>
              <a:t> </a:t>
            </a:r>
            <a:r>
              <a:rPr lang="en-US" sz="2800" b="1" dirty="0"/>
              <a:t>force</a:t>
            </a:r>
            <a:r>
              <a:rPr lang="en-US" sz="2800" dirty="0"/>
              <a:t> by pushing and pulling electrons through a complete </a:t>
            </a:r>
            <a:r>
              <a:rPr lang="en-US" sz="2800" dirty="0" smtClean="0"/>
              <a:t>circuit</a:t>
            </a:r>
            <a:r>
              <a:rPr lang="en-US" sz="1800" dirty="0"/>
              <a:t/>
            </a:r>
            <a:br>
              <a:rPr lang="en-US" sz="1800" dirty="0"/>
            </a:br>
            <a:r>
              <a:rPr lang="en-US" sz="1800" dirty="0"/>
              <a:t/>
            </a:r>
            <a:br>
              <a:rPr lang="en-US" sz="1800" dirty="0"/>
            </a:br>
            <a:r>
              <a:rPr lang="en-US" sz="1800" dirty="0"/>
              <a:t>        </a:t>
            </a:r>
            <a:r>
              <a:rPr lang="en-US" sz="1600" dirty="0">
                <a:hlinkClick r:id="rId2"/>
              </a:rPr>
              <a:t>http://www.brainpop.com/science/energy/batteries/</a:t>
            </a:r>
            <a:r>
              <a:rPr lang="en-US" sz="1600" dirty="0"/>
              <a:t/>
            </a:r>
            <a:br>
              <a:rPr lang="en-US" sz="1600" dirty="0"/>
            </a:br>
            <a:r>
              <a:rPr lang="en-US" sz="1600" dirty="0"/>
              <a:t>      </a:t>
            </a:r>
          </a:p>
        </p:txBody>
      </p:sp>
      <p:pic>
        <p:nvPicPr>
          <p:cNvPr id="5" name="Picture 4" descr="http://www.ngfl-cymru.org.uk/vtc/learnpremium/electric_circuits/Introduction/circuits.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3766" y="206376"/>
            <a:ext cx="2514600" cy="1905000"/>
          </a:xfrm>
          <a:prstGeom prst="rect">
            <a:avLst/>
          </a:prstGeom>
          <a:noFill/>
          <a:ln>
            <a:noFill/>
          </a:ln>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0800" y="3153728"/>
            <a:ext cx="1066800" cy="12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1923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
            <a:ext cx="8001000" cy="936701"/>
          </a:xfrm>
        </p:spPr>
        <p:txBody>
          <a:bodyPr>
            <a:normAutofit/>
          </a:bodyPr>
          <a:lstStyle/>
          <a:p>
            <a:r>
              <a:rPr lang="en-US" b="1" dirty="0" smtClean="0">
                <a:solidFill>
                  <a:schemeClr val="accent5">
                    <a:lumMod val="75000"/>
                  </a:schemeClr>
                </a:solidFill>
              </a:rPr>
              <a:t>Generating Electricity</a:t>
            </a:r>
            <a:endParaRPr lang="en-US" b="1" dirty="0">
              <a:solidFill>
                <a:schemeClr val="accent5">
                  <a:lumMod val="75000"/>
                </a:schemeClr>
              </a:solidFill>
            </a:endParaRPr>
          </a:p>
        </p:txBody>
      </p:sp>
      <p:sp>
        <p:nvSpPr>
          <p:cNvPr id="3" name="Subtitle 2"/>
          <p:cNvSpPr>
            <a:spLocks noGrp="1"/>
          </p:cNvSpPr>
          <p:nvPr>
            <p:ph type="subTitle" idx="1"/>
          </p:nvPr>
        </p:nvSpPr>
        <p:spPr>
          <a:xfrm>
            <a:off x="89210" y="814039"/>
            <a:ext cx="9010185" cy="5891561"/>
          </a:xfrm>
        </p:spPr>
        <p:txBody>
          <a:bodyPr>
            <a:noAutofit/>
          </a:bodyPr>
          <a:lstStyle/>
          <a:p>
            <a:pPr marL="285750" indent="-285750" algn="l">
              <a:buFont typeface="Arial" pitchFamily="34" charset="0"/>
              <a:buChar char="•"/>
            </a:pPr>
            <a:r>
              <a:rPr lang="en-US" sz="4000" dirty="0"/>
              <a:t>Power plants use generators to produce electricity.  The electricity produced through these generators are secondary energy sources.  </a:t>
            </a:r>
            <a:br>
              <a:rPr lang="en-US" sz="4000" dirty="0"/>
            </a:br>
            <a:endParaRPr lang="en-US" sz="4000" dirty="0"/>
          </a:p>
          <a:p>
            <a:pPr marL="742950" lvl="1" indent="-285750" algn="l">
              <a:buFont typeface="Arial" pitchFamily="34" charset="0"/>
              <a:buChar char="•"/>
            </a:pPr>
            <a:r>
              <a:rPr lang="en-US" sz="4000" b="1" dirty="0"/>
              <a:t>Primary energy </a:t>
            </a:r>
            <a:r>
              <a:rPr lang="en-GB" sz="4000" dirty="0"/>
              <a:t>sources are found in nature and have not been subjected to any conversion or transformation process such as sunlight, wood, oil, coal and natural gas.</a:t>
            </a:r>
            <a:r>
              <a:rPr lang="en-US" sz="4000" dirty="0"/>
              <a:t>   </a:t>
            </a:r>
            <a:r>
              <a:rPr lang="en-US" sz="3600" dirty="0"/>
              <a:t/>
            </a:r>
            <a:br>
              <a:rPr lang="en-US" sz="3600" dirty="0"/>
            </a:br>
            <a:endParaRPr lang="en-US" sz="3600" dirty="0"/>
          </a:p>
          <a:p>
            <a:pPr marL="742950" lvl="1" indent="-285750" algn="l">
              <a:buFont typeface="Arial" pitchFamily="34" charset="0"/>
              <a:buChar char="•"/>
            </a:pPr>
            <a:r>
              <a:rPr lang="en-GB" sz="1400" dirty="0"/>
              <a:t/>
            </a:r>
            <a:br>
              <a:rPr lang="en-GB" sz="1400" dirty="0"/>
            </a:br>
            <a:endParaRPr lang="en-GB" sz="1400" dirty="0"/>
          </a:p>
          <a:p>
            <a:pPr algn="l"/>
            <a:r>
              <a:rPr lang="en-US" sz="1800" dirty="0"/>
              <a:t/>
            </a:r>
            <a:br>
              <a:rPr lang="en-US" sz="1800" dirty="0"/>
            </a:br>
            <a:r>
              <a:rPr lang="en-US" sz="1800" dirty="0">
                <a:solidFill>
                  <a:schemeClr val="bg1">
                    <a:lumMod val="50000"/>
                  </a:schemeClr>
                </a:solidFill>
              </a:rPr>
              <a:t/>
            </a:r>
            <a:br>
              <a:rPr lang="en-US" sz="1800" dirty="0">
                <a:solidFill>
                  <a:schemeClr val="bg1">
                    <a:lumMod val="50000"/>
                  </a:schemeClr>
                </a:solidFill>
              </a:rPr>
            </a:br>
            <a:r>
              <a:rPr lang="en-US" sz="1800" dirty="0">
                <a:solidFill>
                  <a:schemeClr val="bg1">
                    <a:lumMod val="50000"/>
                  </a:schemeClr>
                </a:solidFill>
              </a:rPr>
              <a:t> </a:t>
            </a:r>
          </a:p>
          <a:p>
            <a:pPr algn="l"/>
            <a:r>
              <a:rPr lang="en-US" sz="1800" dirty="0">
                <a:solidFill>
                  <a:schemeClr val="bg1">
                    <a:lumMod val="50000"/>
                  </a:schemeClr>
                </a:solidFill>
              </a:rPr>
              <a:t/>
            </a:r>
            <a:br>
              <a:rPr lang="en-US" sz="1800" dirty="0">
                <a:solidFill>
                  <a:schemeClr val="bg1">
                    <a:lumMod val="50000"/>
                  </a:schemeClr>
                </a:solidFill>
              </a:rPr>
            </a:br>
            <a:endParaRPr lang="en-US" sz="1800" dirty="0">
              <a:solidFill>
                <a:schemeClr val="bg1">
                  <a:lumMod val="50000"/>
                </a:schemeClr>
              </a:solidFill>
            </a:endParaRPr>
          </a:p>
          <a:p>
            <a:pPr algn="l"/>
            <a:r>
              <a:rPr lang="en-US" sz="1800" dirty="0">
                <a:solidFill>
                  <a:schemeClr val="bg1">
                    <a:lumMod val="50000"/>
                  </a:schemeClr>
                </a:solidFill>
              </a:rPr>
              <a:t/>
            </a:r>
            <a:br>
              <a:rPr lang="en-US" sz="1800" dirty="0">
                <a:solidFill>
                  <a:schemeClr val="bg1">
                    <a:lumMod val="50000"/>
                  </a:schemeClr>
                </a:solidFill>
              </a:rPr>
            </a:br>
            <a:r>
              <a:rPr lang="en-US" sz="1800" dirty="0">
                <a:solidFill>
                  <a:schemeClr val="bg1">
                    <a:lumMod val="50000"/>
                  </a:schemeClr>
                </a:solidFill>
              </a:rPr>
              <a:t/>
            </a:r>
            <a:br>
              <a:rPr lang="en-US" sz="1800" dirty="0">
                <a:solidFill>
                  <a:schemeClr val="bg1">
                    <a:lumMod val="50000"/>
                  </a:schemeClr>
                </a:solidFill>
              </a:rPr>
            </a:br>
            <a:endParaRPr lang="en-US" sz="1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9200" y="1957039"/>
            <a:ext cx="3352800" cy="2514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5040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838200" y="512956"/>
            <a:ext cx="10515600" cy="6110868"/>
          </a:xfrm>
        </p:spPr>
        <p:txBody>
          <a:bodyPr>
            <a:normAutofit/>
          </a:bodyPr>
          <a:lstStyle/>
          <a:p>
            <a:pPr marL="742950" lvl="1" indent="-285750">
              <a:buFont typeface="Arial" pitchFamily="34" charset="0"/>
              <a:buChar char="•"/>
            </a:pPr>
            <a:r>
              <a:rPr lang="en-GB" sz="4000" b="1" dirty="0"/>
              <a:t>Secondary energy</a:t>
            </a:r>
            <a:r>
              <a:rPr lang="en-GB" sz="4000" dirty="0"/>
              <a:t> sources have been transformed from another source. </a:t>
            </a:r>
            <a:br>
              <a:rPr lang="en-GB" sz="4000" dirty="0"/>
            </a:br>
            <a:endParaRPr lang="en-GB" sz="4000" dirty="0"/>
          </a:p>
          <a:p>
            <a:pPr marL="742950" lvl="1" indent="-285750">
              <a:buFont typeface="Arial" pitchFamily="34" charset="0"/>
              <a:buChar char="•"/>
            </a:pPr>
            <a:r>
              <a:rPr lang="en-US" sz="4000" dirty="0"/>
              <a:t>To produce electricity through a generator, a heat source is needed to create the conditions in which electrical currents</a:t>
            </a:r>
            <a:br>
              <a:rPr lang="en-US" sz="4000" dirty="0"/>
            </a:br>
            <a:r>
              <a:rPr lang="en-US" sz="4000" dirty="0"/>
              <a:t> form. This heat can come from a variety</a:t>
            </a:r>
            <a:br>
              <a:rPr lang="en-US" sz="4000" dirty="0"/>
            </a:br>
            <a:r>
              <a:rPr lang="en-US" sz="4000" dirty="0"/>
              <a:t> of different  primary energy sources</a:t>
            </a:r>
            <a:br>
              <a:rPr lang="en-US" sz="4000" dirty="0"/>
            </a:br>
            <a:r>
              <a:rPr lang="en-US" sz="4000" dirty="0"/>
              <a:t> including coal, hydro power, wind </a:t>
            </a:r>
            <a:br>
              <a:rPr lang="en-US" sz="4000" dirty="0"/>
            </a:br>
            <a:r>
              <a:rPr lang="en-US" sz="4000" dirty="0"/>
              <a:t>power, nuclear and solar energy.</a:t>
            </a:r>
          </a:p>
        </p:txBody>
      </p:sp>
    </p:spTree>
    <p:extLst>
      <p:ext uri="{BB962C8B-B14F-4D97-AF65-F5344CB8AC3E}">
        <p14:creationId xmlns:p14="http://schemas.microsoft.com/office/powerpoint/2010/main" val="10417390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
            <a:ext cx="8001000" cy="1470025"/>
          </a:xfrm>
        </p:spPr>
        <p:txBody>
          <a:bodyPr>
            <a:normAutofit/>
          </a:bodyPr>
          <a:lstStyle/>
          <a:p>
            <a:r>
              <a:rPr lang="en-US" b="1" dirty="0" smtClean="0">
                <a:solidFill>
                  <a:schemeClr val="accent5">
                    <a:lumMod val="75000"/>
                  </a:schemeClr>
                </a:solidFill>
              </a:rPr>
              <a:t>Generating Electricity</a:t>
            </a:r>
            <a:endParaRPr lang="en-US" b="1" dirty="0">
              <a:solidFill>
                <a:schemeClr val="accent5">
                  <a:lumMod val="75000"/>
                </a:schemeClr>
              </a:solidFill>
            </a:endParaRPr>
          </a:p>
        </p:txBody>
      </p:sp>
      <p:sp>
        <p:nvSpPr>
          <p:cNvPr id="3" name="Subtitle 2"/>
          <p:cNvSpPr>
            <a:spLocks noGrp="1"/>
          </p:cNvSpPr>
          <p:nvPr>
            <p:ph type="subTitle" idx="1"/>
          </p:nvPr>
        </p:nvSpPr>
        <p:spPr>
          <a:xfrm>
            <a:off x="446050" y="2007220"/>
            <a:ext cx="6880301" cy="3479180"/>
          </a:xfrm>
        </p:spPr>
        <p:txBody>
          <a:bodyPr>
            <a:noAutofit/>
          </a:bodyPr>
          <a:lstStyle/>
          <a:p>
            <a:pPr algn="l"/>
            <a:r>
              <a:rPr lang="en-US" sz="4400" dirty="0"/>
              <a:t>Water, wind and solar are some sources of </a:t>
            </a:r>
            <a:r>
              <a:rPr lang="en-US" sz="4400" b="1" dirty="0"/>
              <a:t>green energy</a:t>
            </a:r>
            <a:r>
              <a:rPr lang="en-US" sz="4400" dirty="0"/>
              <a:t>—meaning they do not pollute the environment.  </a:t>
            </a:r>
            <a:r>
              <a:rPr lang="en-US" sz="1800" dirty="0"/>
              <a:t/>
            </a:r>
            <a:br>
              <a:rPr lang="en-US" sz="1800" dirty="0"/>
            </a:br>
            <a:r>
              <a:rPr lang="en-US" sz="1800" dirty="0">
                <a:solidFill>
                  <a:schemeClr val="bg1">
                    <a:lumMod val="50000"/>
                  </a:schemeClr>
                </a:solidFill>
              </a:rPr>
              <a:t/>
            </a:r>
            <a:br>
              <a:rPr lang="en-US" sz="1800" dirty="0">
                <a:solidFill>
                  <a:schemeClr val="bg1">
                    <a:lumMod val="50000"/>
                  </a:schemeClr>
                </a:solidFill>
              </a:rPr>
            </a:br>
            <a:r>
              <a:rPr lang="en-US" sz="1800" dirty="0">
                <a:solidFill>
                  <a:schemeClr val="bg1">
                    <a:lumMod val="50000"/>
                  </a:schemeClr>
                </a:solidFill>
              </a:rPr>
              <a:t> </a:t>
            </a:r>
          </a:p>
          <a:p>
            <a:pPr algn="l"/>
            <a:r>
              <a:rPr lang="en-US" sz="1800" dirty="0">
                <a:solidFill>
                  <a:schemeClr val="bg1">
                    <a:lumMod val="50000"/>
                  </a:schemeClr>
                </a:solidFill>
              </a:rPr>
              <a:t/>
            </a:r>
            <a:br>
              <a:rPr lang="en-US" sz="1800" dirty="0">
                <a:solidFill>
                  <a:schemeClr val="bg1">
                    <a:lumMod val="50000"/>
                  </a:schemeClr>
                </a:solidFill>
              </a:rPr>
            </a:br>
            <a:endParaRPr lang="en-US" sz="1800" dirty="0">
              <a:solidFill>
                <a:schemeClr val="bg1">
                  <a:lumMod val="50000"/>
                </a:schemeClr>
              </a:solidFill>
            </a:endParaRPr>
          </a:p>
          <a:p>
            <a:pPr algn="l"/>
            <a:r>
              <a:rPr lang="en-US" sz="1800" dirty="0">
                <a:solidFill>
                  <a:schemeClr val="bg1">
                    <a:lumMod val="50000"/>
                  </a:schemeClr>
                </a:solidFill>
              </a:rPr>
              <a:t/>
            </a:r>
            <a:br>
              <a:rPr lang="en-US" sz="1800" dirty="0">
                <a:solidFill>
                  <a:schemeClr val="bg1">
                    <a:lumMod val="50000"/>
                  </a:schemeClr>
                </a:solidFill>
              </a:rPr>
            </a:br>
            <a:r>
              <a:rPr lang="en-US" sz="1800" dirty="0">
                <a:solidFill>
                  <a:schemeClr val="bg1">
                    <a:lumMod val="50000"/>
                  </a:schemeClr>
                </a:solidFill>
              </a:rPr>
              <a:t/>
            </a:r>
            <a:br>
              <a:rPr lang="en-US" sz="1800" dirty="0">
                <a:solidFill>
                  <a:schemeClr val="bg1">
                    <a:lumMod val="50000"/>
                  </a:schemeClr>
                </a:solidFill>
              </a:rPr>
            </a:br>
            <a:endParaRPr lang="en-US" sz="18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5674" y="1729679"/>
            <a:ext cx="4191000" cy="447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9263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378" y="-76200"/>
            <a:ext cx="8093776" cy="6934200"/>
          </a:xfrm>
        </p:spPr>
        <p:txBody>
          <a:bodyPr>
            <a:noAutofit/>
          </a:bodyPr>
          <a:lstStyle/>
          <a:p>
            <a:pPr algn="l"/>
            <a:endParaRPr lang="en-US" sz="2000" dirty="0"/>
          </a:p>
          <a:p>
            <a:pPr algn="l"/>
            <a:r>
              <a:rPr lang="en-US" sz="4000" dirty="0"/>
              <a:t>You need a complete circuit for electrons to flow and have an electrical current.  Electricity is important because we can use it to make so many things work.  When electrons are pushed or pulled through a circuit (electrical force), the electrical energy can be converted through energy transformation into many other types of energy including light, heat, and sound.</a:t>
            </a:r>
            <a:r>
              <a:rPr lang="en-US" sz="1600" dirty="0">
                <a:solidFill>
                  <a:schemeClr val="bg1">
                    <a:lumMod val="50000"/>
                  </a:schemeClr>
                </a:solidFill>
              </a:rPr>
              <a:t/>
            </a:r>
            <a:br>
              <a:rPr lang="en-US" sz="1600" dirty="0">
                <a:solidFill>
                  <a:schemeClr val="bg1">
                    <a:lumMod val="50000"/>
                  </a:schemeClr>
                </a:solidFill>
              </a:rPr>
            </a:br>
            <a:r>
              <a:rPr lang="en-US" sz="1600" dirty="0">
                <a:solidFill>
                  <a:schemeClr val="bg1">
                    <a:lumMod val="50000"/>
                  </a:schemeClr>
                </a:solidFill>
              </a:rPr>
              <a:t> </a:t>
            </a:r>
          </a:p>
          <a:p>
            <a:pPr algn="l"/>
            <a:r>
              <a:rPr lang="en-US" sz="1800" dirty="0">
                <a:solidFill>
                  <a:schemeClr val="bg1">
                    <a:lumMod val="50000"/>
                  </a:schemeClr>
                </a:solidFill>
              </a:rPr>
              <a:t/>
            </a:r>
            <a:br>
              <a:rPr lang="en-US" sz="1800" dirty="0">
                <a:solidFill>
                  <a:schemeClr val="bg1">
                    <a:lumMod val="50000"/>
                  </a:schemeClr>
                </a:solidFill>
              </a:rPr>
            </a:br>
            <a:endParaRPr lang="en-US" sz="1800" dirty="0">
              <a:solidFill>
                <a:schemeClr val="bg1">
                  <a:lumMod val="50000"/>
                </a:schemeClr>
              </a:solidFill>
            </a:endParaRPr>
          </a:p>
          <a:p>
            <a:pPr algn="l"/>
            <a:r>
              <a:rPr lang="en-US" sz="1800" dirty="0">
                <a:solidFill>
                  <a:schemeClr val="bg1">
                    <a:lumMod val="50000"/>
                  </a:schemeClr>
                </a:solidFill>
              </a:rPr>
              <a:t/>
            </a:r>
            <a:br>
              <a:rPr lang="en-US" sz="1800" dirty="0">
                <a:solidFill>
                  <a:schemeClr val="bg1">
                    <a:lumMod val="50000"/>
                  </a:schemeClr>
                </a:solidFill>
              </a:rPr>
            </a:br>
            <a:r>
              <a:rPr lang="en-US" sz="1800" dirty="0">
                <a:solidFill>
                  <a:schemeClr val="bg1">
                    <a:lumMod val="50000"/>
                  </a:schemeClr>
                </a:solidFill>
              </a:rPr>
              <a:t/>
            </a:r>
            <a:br>
              <a:rPr lang="en-US" sz="1800" dirty="0">
                <a:solidFill>
                  <a:schemeClr val="bg1">
                    <a:lumMod val="50000"/>
                  </a:schemeClr>
                </a:solidFill>
              </a:rPr>
            </a:br>
            <a:endParaRPr lang="en-US" sz="1800" dirty="0"/>
          </a:p>
        </p:txBody>
      </p:sp>
      <p:pic>
        <p:nvPicPr>
          <p:cNvPr id="5124" name="Picture 4" descr="http://3.bp.blogspot.com/_Y8m29ZLX5ag/Snp_flL4QaI/AAAAAAAADpU/AlZcTw3G3ZQ/s400/MILTON+THE+TOASTER+COLOR+1+CR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0" y="3419786"/>
            <a:ext cx="2667000" cy="3242553"/>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9443224" y="1350807"/>
            <a:ext cx="2362200" cy="1905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710987" y="1790250"/>
            <a:ext cx="2590800" cy="923330"/>
          </a:xfrm>
          <a:prstGeom prst="rect">
            <a:avLst/>
          </a:prstGeom>
          <a:noFill/>
        </p:spPr>
        <p:txBody>
          <a:bodyPr wrap="square" rtlCol="0">
            <a:spAutoFit/>
          </a:bodyPr>
          <a:lstStyle/>
          <a:p>
            <a:r>
              <a:rPr lang="en-US" dirty="0">
                <a:latin typeface="Comic Sans MS" pitchFamily="66" charset="0"/>
              </a:rPr>
              <a:t>Thank you </a:t>
            </a:r>
            <a:br>
              <a:rPr lang="en-US" dirty="0">
                <a:latin typeface="Comic Sans MS" pitchFamily="66" charset="0"/>
              </a:rPr>
            </a:br>
            <a:r>
              <a:rPr lang="en-US" dirty="0">
                <a:latin typeface="Comic Sans MS" pitchFamily="66" charset="0"/>
              </a:rPr>
              <a:t>“energy transformation”!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8154" y="3059460"/>
            <a:ext cx="906797" cy="178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eform 5"/>
          <p:cNvSpPr/>
          <p:nvPr/>
        </p:nvSpPr>
        <p:spPr>
          <a:xfrm>
            <a:off x="9095874" y="4844716"/>
            <a:ext cx="637596" cy="360326"/>
          </a:xfrm>
          <a:custGeom>
            <a:avLst/>
            <a:gdLst>
              <a:gd name="connsiteX0" fmla="*/ 0 w 1338943"/>
              <a:gd name="connsiteY0" fmla="*/ 0 h 587829"/>
              <a:gd name="connsiteX1" fmla="*/ 1338943 w 1338943"/>
              <a:gd name="connsiteY1" fmla="*/ 587829 h 587829"/>
            </a:gdLst>
            <a:ahLst/>
            <a:cxnLst>
              <a:cxn ang="0">
                <a:pos x="connsiteX0" y="connsiteY0"/>
              </a:cxn>
              <a:cxn ang="0">
                <a:pos x="connsiteX1" y="connsiteY1"/>
              </a:cxn>
            </a:cxnLst>
            <a:rect l="l" t="t" r="r" b="b"/>
            <a:pathLst>
              <a:path w="1338943" h="587829">
                <a:moveTo>
                  <a:pt x="0" y="0"/>
                </a:moveTo>
                <a:lnTo>
                  <a:pt x="1338943" y="587829"/>
                </a:lnTo>
              </a:path>
            </a:pathLst>
          </a:custGeom>
          <a:ln w="88900" cap="rnd"/>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280447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dirty="0" smtClean="0"/>
              <a:t>Balanced and Unbalanced Forces</a:t>
            </a:r>
            <a:endParaRPr lang="en-US" dirty="0"/>
          </a:p>
        </p:txBody>
      </p:sp>
      <p:sp>
        <p:nvSpPr>
          <p:cNvPr id="3" name="Content Placeholder 2"/>
          <p:cNvSpPr>
            <a:spLocks noGrp="1"/>
          </p:cNvSpPr>
          <p:nvPr>
            <p:ph idx="1"/>
          </p:nvPr>
        </p:nvSpPr>
        <p:spPr>
          <a:xfrm>
            <a:off x="1331843" y="990600"/>
            <a:ext cx="9233453" cy="5791200"/>
          </a:xfrm>
        </p:spPr>
        <p:txBody>
          <a:bodyPr>
            <a:normAutofit lnSpcReduction="10000"/>
          </a:bodyPr>
          <a:lstStyle/>
          <a:p>
            <a:pPr>
              <a:lnSpc>
                <a:spcPct val="115000"/>
              </a:lnSpc>
              <a:buClr>
                <a:schemeClr val="dk1"/>
              </a:buClr>
              <a:buSzPct val="30555"/>
              <a:buNone/>
            </a:pPr>
            <a:r>
              <a:rPr lang="en" sz="3200" dirty="0"/>
              <a:t>a force is a </a:t>
            </a:r>
            <a:endParaRPr lang="en-US" sz="3200" dirty="0" smtClean="0"/>
          </a:p>
          <a:p>
            <a:pPr>
              <a:lnSpc>
                <a:spcPct val="115000"/>
              </a:lnSpc>
              <a:buClr>
                <a:schemeClr val="dk1"/>
              </a:buClr>
              <a:buSzPct val="30555"/>
              <a:buNone/>
            </a:pPr>
            <a:r>
              <a:rPr lang="en-US" sz="3200" dirty="0" smtClean="0">
                <a:solidFill>
                  <a:srgbClr val="741B47"/>
                </a:solidFill>
              </a:rPr>
              <a:t>	</a:t>
            </a:r>
            <a:r>
              <a:rPr lang="en" sz="3200" dirty="0"/>
              <a:t>push or a pull</a:t>
            </a:r>
          </a:p>
          <a:p>
            <a:pPr>
              <a:lnSpc>
                <a:spcPct val="115000"/>
              </a:lnSpc>
              <a:buNone/>
            </a:pPr>
            <a:r>
              <a:rPr lang="en" sz="3200" dirty="0" smtClean="0"/>
              <a:t>forces </a:t>
            </a:r>
            <a:r>
              <a:rPr lang="en" sz="3200" dirty="0"/>
              <a:t>have two properties</a:t>
            </a:r>
            <a:r>
              <a:rPr lang="en" sz="3200" dirty="0" smtClean="0"/>
              <a:t>:</a:t>
            </a:r>
            <a:endParaRPr lang="en-US" sz="3200" dirty="0" smtClean="0"/>
          </a:p>
          <a:p>
            <a:pPr>
              <a:lnSpc>
                <a:spcPct val="115000"/>
              </a:lnSpc>
              <a:buNone/>
            </a:pPr>
            <a:r>
              <a:rPr lang="en-US" sz="3200" dirty="0"/>
              <a:t>	d</a:t>
            </a:r>
            <a:r>
              <a:rPr lang="en" sz="3200" dirty="0" err="1" smtClean="0"/>
              <a:t>irection</a:t>
            </a:r>
            <a:r>
              <a:rPr lang="en" sz="3200" dirty="0" smtClean="0"/>
              <a:t> </a:t>
            </a:r>
            <a:r>
              <a:rPr lang="en" sz="3200" dirty="0"/>
              <a:t>and </a:t>
            </a:r>
            <a:r>
              <a:rPr lang="en-US" sz="3200" dirty="0" smtClean="0"/>
              <a:t>s</a:t>
            </a:r>
            <a:r>
              <a:rPr lang="en" sz="3200" dirty="0" err="1" smtClean="0"/>
              <a:t>ize</a:t>
            </a:r>
            <a:r>
              <a:rPr lang="en" sz="3200" dirty="0" smtClean="0"/>
              <a:t> </a:t>
            </a:r>
            <a:r>
              <a:rPr lang="en" sz="3200" dirty="0"/>
              <a:t>(use VECTOR)</a:t>
            </a:r>
            <a:endParaRPr lang="en-US" sz="3200" dirty="0"/>
          </a:p>
          <a:p>
            <a:pPr>
              <a:lnSpc>
                <a:spcPct val="115000"/>
              </a:lnSpc>
              <a:buNone/>
            </a:pPr>
            <a:r>
              <a:rPr lang="en-US" sz="3200" dirty="0" smtClean="0"/>
              <a:t>forces </a:t>
            </a:r>
            <a:r>
              <a:rPr lang="en-US" sz="3200" dirty="0"/>
              <a:t>can affect motion in several </a:t>
            </a:r>
            <a:r>
              <a:rPr lang="en-US" sz="3200" dirty="0" smtClean="0"/>
              <a:t>ways:</a:t>
            </a:r>
          </a:p>
          <a:p>
            <a:pPr>
              <a:lnSpc>
                <a:spcPct val="115000"/>
              </a:lnSpc>
              <a:buNone/>
            </a:pPr>
            <a:r>
              <a:rPr lang="en-US" sz="3200" dirty="0" smtClean="0"/>
              <a:t>	faster</a:t>
            </a:r>
            <a:r>
              <a:rPr lang="en-US" sz="3200" dirty="0"/>
              <a:t>, start, slower, stop, change direction</a:t>
            </a:r>
            <a:endParaRPr lang="en" sz="3200" dirty="0"/>
          </a:p>
          <a:p>
            <a:pPr>
              <a:lnSpc>
                <a:spcPct val="115000"/>
              </a:lnSpc>
              <a:buNone/>
            </a:pPr>
            <a:r>
              <a:rPr lang="en-US" sz="3200" dirty="0" smtClean="0"/>
              <a:t>Net forces:</a:t>
            </a:r>
          </a:p>
          <a:p>
            <a:pPr>
              <a:lnSpc>
                <a:spcPct val="115000"/>
              </a:lnSpc>
              <a:buNone/>
            </a:pPr>
            <a:r>
              <a:rPr lang="en-US" sz="3200" dirty="0"/>
              <a:t>	</a:t>
            </a:r>
            <a:r>
              <a:rPr lang="en-US" sz="3200" dirty="0" smtClean="0"/>
              <a:t>add if same direction</a:t>
            </a:r>
          </a:p>
          <a:p>
            <a:pPr>
              <a:lnSpc>
                <a:spcPct val="115000"/>
              </a:lnSpc>
              <a:buNone/>
            </a:pPr>
            <a:r>
              <a:rPr lang="en-US" sz="3200" dirty="0"/>
              <a:t>	</a:t>
            </a:r>
            <a:r>
              <a:rPr lang="en-US" sz="3200" dirty="0" smtClean="0"/>
              <a:t>subtract if different directions</a:t>
            </a:r>
            <a:endParaRPr lang="en-US" sz="3200" dirty="0">
              <a:solidFill>
                <a:srgbClr val="351C75"/>
              </a:solidFill>
            </a:endParaRPr>
          </a:p>
          <a:p>
            <a:pPr marL="457200" indent="457200">
              <a:lnSpc>
                <a:spcPct val="115000"/>
              </a:lnSpc>
              <a:buClr>
                <a:schemeClr val="dk1"/>
              </a:buClr>
              <a:buSzPct val="30555"/>
              <a:buNone/>
            </a:pPr>
            <a:endParaRPr lang="en" dirty="0"/>
          </a:p>
        </p:txBody>
      </p:sp>
    </p:spTree>
    <p:extLst>
      <p:ext uri="{BB962C8B-B14F-4D97-AF65-F5344CB8AC3E}">
        <p14:creationId xmlns:p14="http://schemas.microsoft.com/office/powerpoint/2010/main" val="192505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Laws</a:t>
            </a:r>
            <a:endParaRPr lang="en-US" dirty="0"/>
          </a:p>
        </p:txBody>
      </p:sp>
      <p:sp>
        <p:nvSpPr>
          <p:cNvPr id="3" name="Content Placeholder 2"/>
          <p:cNvSpPr>
            <a:spLocks noGrp="1"/>
          </p:cNvSpPr>
          <p:nvPr>
            <p:ph idx="1"/>
          </p:nvPr>
        </p:nvSpPr>
        <p:spPr>
          <a:xfrm>
            <a:off x="1981200" y="1600200"/>
            <a:ext cx="8534400" cy="4876800"/>
          </a:xfrm>
        </p:spPr>
        <p:txBody>
          <a:bodyPr>
            <a:normAutofit fontScale="92500" lnSpcReduction="20000"/>
          </a:bodyPr>
          <a:lstStyle/>
          <a:p>
            <a:pPr marL="0" indent="0">
              <a:buNone/>
            </a:pPr>
            <a:r>
              <a:rPr lang="en-US" sz="4400" dirty="0"/>
              <a:t>First</a:t>
            </a:r>
          </a:p>
          <a:p>
            <a:pPr marL="0" indent="0">
              <a:buNone/>
            </a:pPr>
            <a:r>
              <a:rPr lang="en-US" sz="4400" dirty="0"/>
              <a:t>	inertia – oppose change</a:t>
            </a:r>
          </a:p>
          <a:p>
            <a:pPr marL="0" indent="0">
              <a:buNone/>
            </a:pPr>
            <a:r>
              <a:rPr lang="en-US" sz="3100" dirty="0"/>
              <a:t>(not moving – stay not moving, moving – stay moving)</a:t>
            </a:r>
          </a:p>
          <a:p>
            <a:pPr marL="0" indent="0">
              <a:buNone/>
            </a:pPr>
            <a:r>
              <a:rPr lang="en-US" sz="4400" dirty="0"/>
              <a:t>Second</a:t>
            </a:r>
          </a:p>
          <a:p>
            <a:pPr marL="0" indent="0">
              <a:buNone/>
            </a:pPr>
            <a:r>
              <a:rPr lang="en-US" sz="4400" dirty="0"/>
              <a:t>	force = mass * acceleration</a:t>
            </a:r>
          </a:p>
          <a:p>
            <a:pPr marL="0" indent="0">
              <a:buNone/>
            </a:pPr>
            <a:r>
              <a:rPr lang="en-US" sz="3100" dirty="0"/>
              <a:t>(Proportional and inversely proportional)</a:t>
            </a:r>
          </a:p>
          <a:p>
            <a:pPr marL="0" indent="0">
              <a:buNone/>
            </a:pPr>
            <a:r>
              <a:rPr lang="en-US" sz="4400" dirty="0"/>
              <a:t>Third</a:t>
            </a:r>
          </a:p>
          <a:p>
            <a:pPr marL="0" indent="0">
              <a:buNone/>
            </a:pPr>
            <a:r>
              <a:rPr lang="en-US" sz="4400" dirty="0"/>
              <a:t>	equal and opposite force</a:t>
            </a:r>
          </a:p>
          <a:p>
            <a:pPr marL="0" indent="0">
              <a:buNone/>
            </a:pPr>
            <a:r>
              <a:rPr lang="en-US" sz="3000" dirty="0"/>
              <a:t>(for every action there is an opposite and equal reaction)</a:t>
            </a:r>
          </a:p>
        </p:txBody>
      </p:sp>
    </p:spTree>
    <p:extLst>
      <p:ext uri="{BB962C8B-B14F-4D97-AF65-F5344CB8AC3E}">
        <p14:creationId xmlns:p14="http://schemas.microsoft.com/office/powerpoint/2010/main" val="36435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a:latin typeface="Comic Sans MS" charset="0"/>
              </a:rPr>
              <a:t>Newton’s Laws of Motion</a:t>
            </a:r>
          </a:p>
        </p:txBody>
      </p:sp>
      <p:sp>
        <p:nvSpPr>
          <p:cNvPr id="3075" name="Content Placeholder 2"/>
          <p:cNvSpPr>
            <a:spLocks noGrp="1"/>
          </p:cNvSpPr>
          <p:nvPr>
            <p:ph idx="1"/>
          </p:nvPr>
        </p:nvSpPr>
        <p:spPr>
          <a:xfrm>
            <a:off x="581891" y="1600201"/>
            <a:ext cx="7887840" cy="4525963"/>
          </a:xfrm>
        </p:spPr>
        <p:txBody>
          <a:bodyPr>
            <a:noAutofit/>
          </a:bodyPr>
          <a:lstStyle/>
          <a:p>
            <a:pPr eaLnBrk="1" hangingPunct="1"/>
            <a:r>
              <a:rPr lang="en-US" altLang="en-US" sz="4400" dirty="0">
                <a:latin typeface="Comic Sans MS" charset="0"/>
              </a:rPr>
              <a:t>Three laws predict motion of all objects in the known world.</a:t>
            </a:r>
          </a:p>
          <a:p>
            <a:pPr eaLnBrk="1" hangingPunct="1"/>
            <a:endParaRPr lang="en-US" altLang="en-US" sz="4400" dirty="0">
              <a:latin typeface="Comic Sans MS" charset="0"/>
            </a:endParaRPr>
          </a:p>
          <a:p>
            <a:pPr eaLnBrk="1" hangingPunct="1"/>
            <a:r>
              <a:rPr lang="en-US" altLang="en-US" sz="4400" dirty="0">
                <a:latin typeface="Comic Sans MS" charset="0"/>
              </a:rPr>
              <a:t>A lot of the early work was performed by Galileo Galilei.  Newton then built on the work of this ‘giant’.</a:t>
            </a:r>
          </a:p>
        </p:txBody>
      </p:sp>
      <p:pic>
        <p:nvPicPr>
          <p:cNvPr id="3076" name="Picture 2" descr="http://zuserver2.star.ucl.ac.uk/~idh/apod/image/galileo_hist_big.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9575" y="1600201"/>
            <a:ext cx="262731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4"/>
          <p:cNvSpPr txBox="1">
            <a:spLocks noChangeArrowheads="1"/>
          </p:cNvSpPr>
          <p:nvPr/>
        </p:nvSpPr>
        <p:spPr bwMode="auto">
          <a:xfrm>
            <a:off x="8469731" y="5111752"/>
            <a:ext cx="266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dirty="0">
                <a:latin typeface="Comic Sans MS" charset="0"/>
              </a:rPr>
              <a:t>Galileo, Italian Scientist in early 1600s.</a:t>
            </a:r>
          </a:p>
        </p:txBody>
      </p:sp>
    </p:spTree>
    <p:extLst>
      <p:ext uri="{BB962C8B-B14F-4D97-AF65-F5344CB8AC3E}">
        <p14:creationId xmlns:p14="http://schemas.microsoft.com/office/powerpoint/2010/main" val="12414814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a:latin typeface="Comic Sans MS" charset="0"/>
              </a:rPr>
              <a:t>Newton’s Laws of Motion</a:t>
            </a:r>
          </a:p>
        </p:txBody>
      </p:sp>
      <p:sp>
        <p:nvSpPr>
          <p:cNvPr id="4099" name="Content Placeholder 2"/>
          <p:cNvSpPr>
            <a:spLocks noGrp="1"/>
          </p:cNvSpPr>
          <p:nvPr>
            <p:ph idx="1"/>
          </p:nvPr>
        </p:nvSpPr>
        <p:spPr>
          <a:xfrm>
            <a:off x="415636" y="1441306"/>
            <a:ext cx="3699165" cy="5257800"/>
          </a:xfrm>
        </p:spPr>
        <p:txBody>
          <a:bodyPr>
            <a:normAutofit fontScale="92500" lnSpcReduction="10000"/>
          </a:bodyPr>
          <a:lstStyle/>
          <a:p>
            <a:pPr eaLnBrk="1" hangingPunct="1">
              <a:buFont typeface="Arial" charset="0"/>
              <a:buNone/>
            </a:pPr>
            <a:r>
              <a:rPr lang="en-US" altLang="en-US" dirty="0" smtClean="0">
                <a:latin typeface="Comic Sans MS" charset="0"/>
              </a:rPr>
              <a:t>First Law</a:t>
            </a:r>
          </a:p>
          <a:p>
            <a:pPr eaLnBrk="1" hangingPunct="1">
              <a:buFont typeface="Arial" charset="0"/>
              <a:buNone/>
            </a:pPr>
            <a:endParaRPr lang="en-US" altLang="en-US" dirty="0">
              <a:latin typeface="Comic Sans MS" charset="0"/>
            </a:endParaRPr>
          </a:p>
          <a:p>
            <a:pPr eaLnBrk="1" hangingPunct="1">
              <a:buFont typeface="Arial" charset="0"/>
              <a:buNone/>
            </a:pPr>
            <a:endParaRPr lang="en-US" altLang="en-US" dirty="0" smtClean="0">
              <a:latin typeface="Comic Sans MS" charset="0"/>
            </a:endParaRPr>
          </a:p>
          <a:p>
            <a:pPr eaLnBrk="1" hangingPunct="1">
              <a:buFont typeface="Arial" charset="0"/>
              <a:buNone/>
            </a:pPr>
            <a:endParaRPr lang="en-US" altLang="en-US" dirty="0">
              <a:latin typeface="Comic Sans MS" charset="0"/>
            </a:endParaRPr>
          </a:p>
          <a:p>
            <a:pPr eaLnBrk="1" hangingPunct="1">
              <a:buFont typeface="Arial" charset="0"/>
              <a:buNone/>
            </a:pPr>
            <a:endParaRPr lang="en-US" altLang="en-US" dirty="0" smtClean="0">
              <a:latin typeface="Comic Sans MS" charset="0"/>
            </a:endParaRPr>
          </a:p>
          <a:p>
            <a:pPr eaLnBrk="1" hangingPunct="1">
              <a:buFont typeface="Arial" charset="0"/>
              <a:buNone/>
            </a:pPr>
            <a:endParaRPr lang="en-US" altLang="en-US" dirty="0">
              <a:latin typeface="Comic Sans MS" charset="0"/>
            </a:endParaRPr>
          </a:p>
          <a:p>
            <a:pPr eaLnBrk="1" hangingPunct="1">
              <a:buFont typeface="Arial" charset="0"/>
              <a:buNone/>
            </a:pPr>
            <a:endParaRPr lang="en-US" altLang="en-US" dirty="0" smtClean="0">
              <a:latin typeface="Comic Sans MS" charset="0"/>
            </a:endParaRPr>
          </a:p>
          <a:p>
            <a:pPr eaLnBrk="1" hangingPunct="1">
              <a:buFont typeface="Arial" charset="0"/>
              <a:buNone/>
            </a:pPr>
            <a:endParaRPr lang="en-US" altLang="en-US" dirty="0">
              <a:latin typeface="Comic Sans MS" charset="0"/>
            </a:endParaRPr>
          </a:p>
          <a:p>
            <a:pPr>
              <a:buNone/>
            </a:pPr>
            <a:r>
              <a:rPr lang="en-US" altLang="en-US" dirty="0" smtClean="0">
                <a:latin typeface="Comic Sans MS" charset="0"/>
              </a:rPr>
              <a:t>Ex:  The soccer ball will remain still until kicked by the player (unbalanced force).</a:t>
            </a:r>
          </a:p>
          <a:p>
            <a:pPr eaLnBrk="1" hangingPunct="1">
              <a:buFont typeface="Arial" charset="0"/>
              <a:buNone/>
            </a:pPr>
            <a:endParaRPr lang="en-US" altLang="en-US" dirty="0">
              <a:latin typeface="Comic Sans MS" charset="0"/>
            </a:endParaRPr>
          </a:p>
        </p:txBody>
      </p:sp>
      <p:sp>
        <p:nvSpPr>
          <p:cNvPr id="4100" name="TextBox 4"/>
          <p:cNvSpPr txBox="1">
            <a:spLocks noChangeArrowheads="1"/>
          </p:cNvSpPr>
          <p:nvPr/>
        </p:nvSpPr>
        <p:spPr bwMode="auto">
          <a:xfrm>
            <a:off x="4419600" y="1600200"/>
            <a:ext cx="7600604"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None/>
            </a:pPr>
            <a:r>
              <a:rPr lang="en-US" altLang="en-US" sz="5400" dirty="0">
                <a:latin typeface="Comic Sans MS" charset="0"/>
              </a:rPr>
              <a:t>“Objects at rest remain at rest, and objects in motion remain in motion, unless acted upon by an unbalanced force</a:t>
            </a:r>
            <a:r>
              <a:rPr lang="en-US" altLang="en-US" sz="5400" dirty="0" smtClean="0">
                <a:latin typeface="Comic Sans MS" charset="0"/>
              </a:rPr>
              <a:t>.”</a:t>
            </a:r>
            <a:endParaRPr lang="en-US" altLang="en-US" sz="5400" dirty="0">
              <a:latin typeface="Comic Sans MS" charset="0"/>
            </a:endParaRPr>
          </a:p>
        </p:txBody>
      </p:sp>
      <p:cxnSp>
        <p:nvCxnSpPr>
          <p:cNvPr id="7" name="Straight Connector 6"/>
          <p:cNvCxnSpPr/>
          <p:nvPr/>
        </p:nvCxnSpPr>
        <p:spPr>
          <a:xfrm rot="5400000">
            <a:off x="1638300" y="4229100"/>
            <a:ext cx="52578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102" name="Picture 7" descr="crbs0281975.jpg"/>
          <p:cNvPicPr>
            <a:picLocks noChangeAspect="1"/>
          </p:cNvPicPr>
          <p:nvPr/>
        </p:nvPicPr>
        <p:blipFill>
          <a:blip r:embed="rId2">
            <a:extLst>
              <a:ext uri="{28A0092B-C50C-407E-A947-70E740481C1C}">
                <a14:useLocalDpi xmlns:a14="http://schemas.microsoft.com/office/drawing/2010/main" val="0"/>
              </a:ext>
            </a:extLst>
          </a:blip>
          <a:srcRect t="16000"/>
          <a:stretch>
            <a:fillRect/>
          </a:stretch>
        </p:blipFill>
        <p:spPr bwMode="auto">
          <a:xfrm>
            <a:off x="954578" y="2114876"/>
            <a:ext cx="2220884" cy="2795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775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Shape 242"/>
          <p:cNvSpPr txBox="1">
            <a:spLocks noGrp="1"/>
          </p:cNvSpPr>
          <p:nvPr>
            <p:ph type="title"/>
          </p:nvPr>
        </p:nvSpPr>
        <p:spPr>
          <a:xfrm>
            <a:off x="6089904" y="365125"/>
            <a:ext cx="5263896" cy="1325563"/>
          </a:xfrm>
          <a:prstGeom prst="rect">
            <a:avLst/>
          </a:prstGeom>
        </p:spPr>
        <p:txBody>
          <a:bodyPr vert="horz" lIns="91425" tIns="91425" rIns="91425" bIns="91425" rtlCol="0" anchor="ctr" anchorCtr="0">
            <a:noAutofit/>
          </a:bodyPr>
          <a:lstStyle/>
          <a:p>
            <a:r>
              <a:rPr lang="en"/>
              <a:t>Mass and Gravity</a:t>
            </a:r>
          </a:p>
        </p:txBody>
      </p:sp>
      <p:sp>
        <p:nvSpPr>
          <p:cNvPr id="241" name="Shape 241"/>
          <p:cNvSpPr txBox="1">
            <a:spLocks noGrp="1"/>
          </p:cNvSpPr>
          <p:nvPr>
            <p:ph sz="half" idx="1"/>
          </p:nvPr>
        </p:nvSpPr>
        <p:spPr>
          <a:xfrm>
            <a:off x="310896" y="1295400"/>
            <a:ext cx="6013704" cy="5181600"/>
          </a:xfrm>
          <a:prstGeom prst="rect">
            <a:avLst/>
          </a:prstGeom>
        </p:spPr>
        <p:txBody>
          <a:bodyPr vert="horz" lIns="91425" tIns="91425" rIns="91425" bIns="91425" rtlCol="0" anchor="t" anchorCtr="0">
            <a:noAutofit/>
          </a:bodyPr>
          <a:lstStyle/>
          <a:p>
            <a:pPr>
              <a:buNone/>
            </a:pPr>
            <a:r>
              <a:rPr lang="en" sz="4400" dirty="0"/>
              <a:t>The </a:t>
            </a:r>
            <a:r>
              <a:rPr lang="en" sz="4400" b="1" u="sng" dirty="0">
                <a:solidFill>
                  <a:srgbClr val="990000"/>
                </a:solidFill>
              </a:rPr>
              <a:t>more massive</a:t>
            </a:r>
            <a:r>
              <a:rPr lang="en" sz="4400" dirty="0"/>
              <a:t> an object the more it can </a:t>
            </a:r>
            <a:r>
              <a:rPr lang="en" sz="4400" b="1" u="sng" dirty="0">
                <a:solidFill>
                  <a:srgbClr val="990000"/>
                </a:solidFill>
              </a:rPr>
              <a:t>attract</a:t>
            </a:r>
            <a:r>
              <a:rPr lang="en" sz="4400" dirty="0"/>
              <a:t> objects to itself. </a:t>
            </a:r>
            <a:endParaRPr sz="4400" dirty="0"/>
          </a:p>
          <a:p>
            <a:pPr>
              <a:buClr>
                <a:schemeClr val="dk1"/>
              </a:buClr>
              <a:buSzPct val="30555"/>
              <a:buNone/>
            </a:pPr>
            <a:r>
              <a:rPr lang="en" sz="4400" dirty="0"/>
              <a:t>For example, the Sun has a larger gravitational effect than the Earth. </a:t>
            </a:r>
          </a:p>
          <a:p>
            <a:pPr>
              <a:buClr>
                <a:schemeClr val="dk1"/>
              </a:buClr>
              <a:buNone/>
            </a:pPr>
            <a:endParaRPr sz="3600" dirty="0"/>
          </a:p>
          <a:p>
            <a:pPr>
              <a:buClr>
                <a:schemeClr val="dk1"/>
              </a:buClr>
              <a:buNone/>
            </a:pPr>
            <a:endParaRPr dirty="0"/>
          </a:p>
        </p:txBody>
      </p:sp>
      <p:pic>
        <p:nvPicPr>
          <p:cNvPr id="6" name="Shape 243"/>
          <p:cNvPicPr preferRelativeResize="0">
            <a:picLocks noGrp="1"/>
          </p:cNvPicPr>
          <p:nvPr>
            <p:ph sz="half" idx="2"/>
          </p:nvPr>
        </p:nvPicPr>
        <p:blipFill>
          <a:blip r:embed="rId3">
            <a:alphaModFix/>
          </a:blip>
          <a:stretch>
            <a:fillRect/>
          </a:stretch>
        </p:blipFill>
        <p:spPr>
          <a:xfrm>
            <a:off x="6629400" y="1887192"/>
            <a:ext cx="3886200" cy="3951981"/>
          </a:xfrm>
          <a:prstGeom prst="rect">
            <a:avLst/>
          </a:prstGeom>
          <a:noFill/>
          <a:ln>
            <a:noFill/>
          </a:ln>
        </p:spPr>
      </p:pic>
    </p:spTree>
    <p:extLst>
      <p:ext uri="{BB962C8B-B14F-4D97-AF65-F5344CB8AC3E}">
        <p14:creationId xmlns:p14="http://schemas.microsoft.com/office/powerpoint/2010/main" val="181912640"/>
      </p:ext>
    </p:extLst>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a:latin typeface="Comic Sans MS" charset="0"/>
              </a:rPr>
              <a:t>Newton’s Laws of Motion</a:t>
            </a:r>
          </a:p>
        </p:txBody>
      </p:sp>
      <p:sp>
        <p:nvSpPr>
          <p:cNvPr id="5123" name="Content Placeholder 2"/>
          <p:cNvSpPr>
            <a:spLocks noGrp="1"/>
          </p:cNvSpPr>
          <p:nvPr>
            <p:ph idx="1"/>
          </p:nvPr>
        </p:nvSpPr>
        <p:spPr>
          <a:xfrm>
            <a:off x="415636" y="1862050"/>
            <a:ext cx="2244437" cy="4995949"/>
          </a:xfrm>
        </p:spPr>
        <p:txBody>
          <a:bodyPr/>
          <a:lstStyle/>
          <a:p>
            <a:pPr eaLnBrk="1" hangingPunct="1">
              <a:buFont typeface="Arial" charset="0"/>
              <a:buNone/>
            </a:pPr>
            <a:r>
              <a:rPr lang="en-US" altLang="en-US" sz="2000" dirty="0">
                <a:latin typeface="Comic Sans MS" charset="0"/>
              </a:rPr>
              <a:t>First Law</a:t>
            </a:r>
          </a:p>
          <a:p>
            <a:pPr eaLnBrk="1" hangingPunct="1">
              <a:buFont typeface="Arial" charset="0"/>
              <a:buNone/>
            </a:pPr>
            <a:r>
              <a:rPr lang="en-US" altLang="en-US" sz="2000" dirty="0">
                <a:latin typeface="Comic Sans MS" charset="0"/>
              </a:rPr>
              <a:t>(Continued)</a:t>
            </a:r>
          </a:p>
          <a:p>
            <a:pPr eaLnBrk="1" hangingPunct="1">
              <a:buFont typeface="Arial" charset="0"/>
              <a:buNone/>
            </a:pPr>
            <a:r>
              <a:rPr lang="en-US" altLang="en-US" dirty="0">
                <a:latin typeface="Comic Sans MS" charset="0"/>
              </a:rPr>
              <a:t>Inertia</a:t>
            </a:r>
          </a:p>
        </p:txBody>
      </p:sp>
      <p:sp>
        <p:nvSpPr>
          <p:cNvPr id="5124" name="TextBox 4"/>
          <p:cNvSpPr txBox="1">
            <a:spLocks noChangeArrowheads="1"/>
          </p:cNvSpPr>
          <p:nvPr/>
        </p:nvSpPr>
        <p:spPr bwMode="auto">
          <a:xfrm>
            <a:off x="3059084" y="1600201"/>
            <a:ext cx="898051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pPr>
            <a:r>
              <a:rPr lang="en-US" altLang="en-US" sz="4800" smtClean="0">
                <a:latin typeface="Comic Sans MS" charset="0"/>
              </a:rPr>
              <a:t>The </a:t>
            </a:r>
            <a:r>
              <a:rPr lang="en-US" altLang="en-US" sz="4800" dirty="0">
                <a:latin typeface="Comic Sans MS" charset="0"/>
              </a:rPr>
              <a:t>resistance of an object to change its speed or direction of motion</a:t>
            </a:r>
          </a:p>
          <a:p>
            <a:pPr eaLnBrk="1" hangingPunct="1">
              <a:spcBef>
                <a:spcPct val="0"/>
              </a:spcBef>
            </a:pPr>
            <a:endParaRPr lang="en-US" altLang="en-US" sz="4800" dirty="0">
              <a:latin typeface="Comic Sans MS" charset="0"/>
            </a:endParaRPr>
          </a:p>
          <a:p>
            <a:pPr eaLnBrk="1" hangingPunct="1">
              <a:spcBef>
                <a:spcPct val="0"/>
              </a:spcBef>
            </a:pPr>
            <a:r>
              <a:rPr lang="en-US" altLang="en-US" sz="4800" dirty="0">
                <a:latin typeface="Comic Sans MS" charset="0"/>
              </a:rPr>
              <a:t>The more the massive an object is, the more inertia it has</a:t>
            </a:r>
            <a:r>
              <a:rPr lang="en-US" altLang="en-US" sz="4800" dirty="0" smtClean="0">
                <a:latin typeface="Comic Sans MS" charset="0"/>
              </a:rPr>
              <a:t>.</a:t>
            </a:r>
            <a:endParaRPr lang="en-US" altLang="en-US" sz="4800" dirty="0">
              <a:latin typeface="Comic Sans MS" charset="0"/>
            </a:endParaRPr>
          </a:p>
        </p:txBody>
      </p:sp>
      <p:cxnSp>
        <p:nvCxnSpPr>
          <p:cNvPr id="7" name="Straight Connector 6"/>
          <p:cNvCxnSpPr/>
          <p:nvPr/>
        </p:nvCxnSpPr>
        <p:spPr>
          <a:xfrm rot="5400000">
            <a:off x="58882" y="4229100"/>
            <a:ext cx="52578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3467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a:latin typeface="Comic Sans MS" charset="0"/>
              </a:rPr>
              <a:t>Newton’s Laws of Motion</a:t>
            </a:r>
          </a:p>
        </p:txBody>
      </p:sp>
      <p:sp>
        <p:nvSpPr>
          <p:cNvPr id="7171" name="Content Placeholder 2"/>
          <p:cNvSpPr>
            <a:spLocks noGrp="1"/>
          </p:cNvSpPr>
          <p:nvPr>
            <p:ph idx="1"/>
          </p:nvPr>
        </p:nvSpPr>
        <p:spPr>
          <a:xfrm>
            <a:off x="232756" y="1845424"/>
            <a:ext cx="3506586" cy="4828525"/>
          </a:xfrm>
        </p:spPr>
        <p:txBody>
          <a:bodyPr>
            <a:normAutofit/>
          </a:bodyPr>
          <a:lstStyle/>
          <a:p>
            <a:pPr eaLnBrk="1" hangingPunct="1">
              <a:buFont typeface="Arial" charset="0"/>
              <a:buNone/>
            </a:pPr>
            <a:r>
              <a:rPr lang="en-US" altLang="en-US" dirty="0" smtClean="0">
                <a:latin typeface="Comic Sans MS" charset="0"/>
              </a:rPr>
              <a:t>Second Law</a:t>
            </a:r>
          </a:p>
          <a:p>
            <a:pPr algn="ctr" eaLnBrk="1" hangingPunct="1">
              <a:buFont typeface="Arial" charset="0"/>
              <a:buNone/>
            </a:pPr>
            <a:r>
              <a:rPr lang="en-US" altLang="en-US" sz="5200" dirty="0" smtClean="0">
                <a:latin typeface="Comic Sans MS" charset="0"/>
              </a:rPr>
              <a:t>F=ma</a:t>
            </a:r>
            <a:endParaRPr lang="en-US" altLang="en-US" dirty="0">
              <a:latin typeface="Comic Sans MS" charset="0"/>
            </a:endParaRPr>
          </a:p>
          <a:p>
            <a:pPr eaLnBrk="1" hangingPunct="1">
              <a:buFont typeface="Arial" charset="0"/>
              <a:buNone/>
            </a:pPr>
            <a:endParaRPr lang="en-US" altLang="en-US" dirty="0" smtClean="0">
              <a:latin typeface="Comic Sans MS" charset="0"/>
            </a:endParaRPr>
          </a:p>
          <a:p>
            <a:pPr>
              <a:buNone/>
            </a:pPr>
            <a:r>
              <a:rPr lang="en-US" altLang="en-US" dirty="0" smtClean="0">
                <a:latin typeface="Comic Sans MS" charset="0"/>
              </a:rPr>
              <a:t>Ex:  Using the same force, the lighter box will accelerate faster and move further than the heavier box.</a:t>
            </a:r>
          </a:p>
          <a:p>
            <a:pPr eaLnBrk="1" hangingPunct="1">
              <a:buFont typeface="Arial" charset="0"/>
              <a:buNone/>
            </a:pPr>
            <a:endParaRPr lang="en-US" altLang="en-US" dirty="0">
              <a:latin typeface="Comic Sans MS" charset="0"/>
            </a:endParaRPr>
          </a:p>
        </p:txBody>
      </p:sp>
      <p:sp>
        <p:nvSpPr>
          <p:cNvPr id="7172" name="TextBox 4"/>
          <p:cNvSpPr txBox="1">
            <a:spLocks noChangeArrowheads="1"/>
          </p:cNvSpPr>
          <p:nvPr/>
        </p:nvSpPr>
        <p:spPr bwMode="auto">
          <a:xfrm>
            <a:off x="4343400" y="1423194"/>
            <a:ext cx="7410796"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None/>
            </a:pPr>
            <a:r>
              <a:rPr lang="en-US" altLang="en-US" sz="4000" dirty="0">
                <a:latin typeface="Comic Sans MS" charset="0"/>
              </a:rPr>
              <a:t>“With increased force, a mass’ acceleration will increase.  With increased mass, more force is needed to accelerate</a:t>
            </a:r>
            <a:r>
              <a:rPr lang="en-US" altLang="en-US" sz="4000" dirty="0" smtClean="0">
                <a:latin typeface="Comic Sans MS" charset="0"/>
              </a:rPr>
              <a:t>.”</a:t>
            </a:r>
            <a:endParaRPr lang="en-US" altLang="en-US" sz="4000" dirty="0">
              <a:latin typeface="Comic Sans MS" charset="0"/>
            </a:endParaRPr>
          </a:p>
        </p:txBody>
      </p:sp>
      <p:cxnSp>
        <p:nvCxnSpPr>
          <p:cNvPr id="7" name="Straight Connector 6"/>
          <p:cNvCxnSpPr/>
          <p:nvPr/>
        </p:nvCxnSpPr>
        <p:spPr>
          <a:xfrm rot="5400000">
            <a:off x="1339042" y="4229100"/>
            <a:ext cx="52578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174" name="Picture 7" descr="741246.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5400" y="495300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descr="741246.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5753100"/>
            <a:ext cx="1104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a:off x="4343400" y="5334000"/>
            <a:ext cx="762000" cy="1588"/>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43400" y="6324600"/>
            <a:ext cx="762000" cy="1588"/>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248400" y="6248400"/>
            <a:ext cx="990600" cy="1588"/>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248400" y="5334000"/>
            <a:ext cx="2057400" cy="1588"/>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80" name="TextBox 16"/>
          <p:cNvSpPr txBox="1">
            <a:spLocks noChangeArrowheads="1"/>
          </p:cNvSpPr>
          <p:nvPr/>
        </p:nvSpPr>
        <p:spPr bwMode="auto">
          <a:xfrm>
            <a:off x="4343400" y="5562601"/>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200">
                <a:latin typeface="Comic Sans MS" charset="0"/>
              </a:rPr>
              <a:t>force</a:t>
            </a:r>
          </a:p>
        </p:txBody>
      </p:sp>
      <p:sp>
        <p:nvSpPr>
          <p:cNvPr id="7181" name="TextBox 17"/>
          <p:cNvSpPr txBox="1">
            <a:spLocks noChangeArrowheads="1"/>
          </p:cNvSpPr>
          <p:nvPr/>
        </p:nvSpPr>
        <p:spPr bwMode="auto">
          <a:xfrm>
            <a:off x="4343400" y="6581776"/>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200">
                <a:latin typeface="Comic Sans MS" charset="0"/>
              </a:rPr>
              <a:t>force</a:t>
            </a:r>
          </a:p>
        </p:txBody>
      </p:sp>
      <p:sp>
        <p:nvSpPr>
          <p:cNvPr id="7182" name="TextBox 18"/>
          <p:cNvSpPr txBox="1">
            <a:spLocks noChangeArrowheads="1"/>
          </p:cNvSpPr>
          <p:nvPr/>
        </p:nvSpPr>
        <p:spPr bwMode="auto">
          <a:xfrm>
            <a:off x="6172200" y="6581776"/>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200">
                <a:latin typeface="Comic Sans MS" charset="0"/>
              </a:rPr>
              <a:t>acceleration</a:t>
            </a:r>
          </a:p>
        </p:txBody>
      </p:sp>
      <p:sp>
        <p:nvSpPr>
          <p:cNvPr id="7183" name="TextBox 19"/>
          <p:cNvSpPr txBox="1">
            <a:spLocks noChangeArrowheads="1"/>
          </p:cNvSpPr>
          <p:nvPr/>
        </p:nvSpPr>
        <p:spPr bwMode="auto">
          <a:xfrm>
            <a:off x="6248400" y="5562601"/>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200">
                <a:latin typeface="Comic Sans MS" charset="0"/>
              </a:rPr>
              <a:t>acceleration</a:t>
            </a:r>
          </a:p>
        </p:txBody>
      </p:sp>
    </p:spTree>
    <p:extLst>
      <p:ext uri="{BB962C8B-B14F-4D97-AF65-F5344CB8AC3E}">
        <p14:creationId xmlns:p14="http://schemas.microsoft.com/office/powerpoint/2010/main" val="5285836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a:latin typeface="Comic Sans MS" charset="0"/>
              </a:rPr>
              <a:t>Newton’s Laws of Motion</a:t>
            </a:r>
          </a:p>
        </p:txBody>
      </p:sp>
      <p:sp>
        <p:nvSpPr>
          <p:cNvPr id="8195" name="Content Placeholder 2"/>
          <p:cNvSpPr>
            <a:spLocks noGrp="1"/>
          </p:cNvSpPr>
          <p:nvPr>
            <p:ph idx="1"/>
          </p:nvPr>
        </p:nvSpPr>
        <p:spPr>
          <a:xfrm>
            <a:off x="399011" y="1812175"/>
            <a:ext cx="3791989" cy="5045825"/>
          </a:xfrm>
        </p:spPr>
        <p:txBody>
          <a:bodyPr/>
          <a:lstStyle/>
          <a:p>
            <a:pPr eaLnBrk="1" hangingPunct="1">
              <a:buFont typeface="Arial" charset="0"/>
              <a:buNone/>
            </a:pPr>
            <a:r>
              <a:rPr lang="en-US" altLang="en-US" sz="2000" dirty="0">
                <a:latin typeface="Comic Sans MS" charset="0"/>
              </a:rPr>
              <a:t>Second Law</a:t>
            </a:r>
          </a:p>
          <a:p>
            <a:pPr eaLnBrk="1" hangingPunct="1">
              <a:buFont typeface="Arial" charset="0"/>
              <a:buNone/>
            </a:pPr>
            <a:r>
              <a:rPr lang="en-US" altLang="en-US" sz="2000" dirty="0">
                <a:latin typeface="Comic Sans MS" charset="0"/>
              </a:rPr>
              <a:t>(Continued)</a:t>
            </a:r>
          </a:p>
          <a:p>
            <a:pPr eaLnBrk="1" hangingPunct="1">
              <a:buFont typeface="Arial" charset="0"/>
              <a:buNone/>
            </a:pPr>
            <a:r>
              <a:rPr lang="en-US" altLang="en-US" dirty="0">
                <a:latin typeface="Comic Sans MS" charset="0"/>
              </a:rPr>
              <a:t>Calculating Force</a:t>
            </a:r>
          </a:p>
        </p:txBody>
      </p:sp>
      <p:sp>
        <p:nvSpPr>
          <p:cNvPr id="8196" name="TextBox 4"/>
          <p:cNvSpPr txBox="1">
            <a:spLocks noChangeArrowheads="1"/>
          </p:cNvSpPr>
          <p:nvPr/>
        </p:nvSpPr>
        <p:spPr bwMode="auto">
          <a:xfrm>
            <a:off x="3906981" y="1600200"/>
            <a:ext cx="764770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pPr>
            <a:r>
              <a:rPr lang="en-US" altLang="en-US" sz="4400" smtClean="0">
                <a:latin typeface="Comic Sans MS" charset="0"/>
              </a:rPr>
              <a:t>Formula</a:t>
            </a:r>
            <a:endParaRPr lang="en-US" altLang="en-US" sz="4400" dirty="0">
              <a:latin typeface="Comic Sans MS" charset="0"/>
            </a:endParaRPr>
          </a:p>
          <a:p>
            <a:pPr algn="ctr" eaLnBrk="1" hangingPunct="1">
              <a:spcBef>
                <a:spcPct val="0"/>
              </a:spcBef>
              <a:buFontTx/>
              <a:buNone/>
            </a:pPr>
            <a:r>
              <a:rPr lang="en-US" altLang="en-US" sz="4400" dirty="0">
                <a:latin typeface="Comic Sans MS" charset="0"/>
              </a:rPr>
              <a:t>Force = Mass x Acceleration</a:t>
            </a:r>
          </a:p>
          <a:p>
            <a:pPr algn="ctr" eaLnBrk="1" hangingPunct="1">
              <a:spcBef>
                <a:spcPct val="0"/>
              </a:spcBef>
              <a:buFontTx/>
              <a:buNone/>
            </a:pPr>
            <a:r>
              <a:rPr lang="en-US" altLang="en-US" sz="4400" dirty="0">
                <a:latin typeface="Comic Sans MS" charset="0"/>
              </a:rPr>
              <a:t>Or</a:t>
            </a:r>
          </a:p>
          <a:p>
            <a:pPr algn="ctr" eaLnBrk="1" hangingPunct="1">
              <a:spcBef>
                <a:spcPct val="0"/>
              </a:spcBef>
              <a:buFontTx/>
              <a:buNone/>
            </a:pPr>
            <a:r>
              <a:rPr lang="en-US" altLang="en-US" sz="4400" dirty="0">
                <a:latin typeface="Comic Sans MS" charset="0"/>
              </a:rPr>
              <a:t>F = </a:t>
            </a:r>
            <a:r>
              <a:rPr lang="en-US" altLang="en-US" sz="4400" dirty="0" err="1" smtClean="0">
                <a:latin typeface="Comic Sans MS" charset="0"/>
              </a:rPr>
              <a:t>MxA</a:t>
            </a:r>
            <a:endParaRPr lang="en-US" altLang="en-US" sz="4400" dirty="0">
              <a:latin typeface="Comic Sans MS" charset="0"/>
            </a:endParaRPr>
          </a:p>
          <a:p>
            <a:pPr eaLnBrk="1" hangingPunct="1">
              <a:spcBef>
                <a:spcPct val="0"/>
              </a:spcBef>
            </a:pPr>
            <a:r>
              <a:rPr lang="en-US" altLang="en-US" sz="4400" dirty="0">
                <a:latin typeface="Comic Sans MS" charset="0"/>
              </a:rPr>
              <a:t>Units for Force are called </a:t>
            </a:r>
            <a:r>
              <a:rPr lang="en-US" altLang="en-US" sz="4400" dirty="0" err="1">
                <a:latin typeface="Comic Sans MS" charset="0"/>
              </a:rPr>
              <a:t>Newtons</a:t>
            </a:r>
            <a:r>
              <a:rPr lang="en-US" altLang="en-US" sz="4400" dirty="0">
                <a:latin typeface="Comic Sans MS" charset="0"/>
              </a:rPr>
              <a:t> (N) [kg-m/s</a:t>
            </a:r>
            <a:r>
              <a:rPr lang="en-US" altLang="en-US" sz="4400" baseline="30000" dirty="0">
                <a:latin typeface="Comic Sans MS" charset="0"/>
              </a:rPr>
              <a:t>2</a:t>
            </a:r>
            <a:r>
              <a:rPr lang="en-US" altLang="en-US" sz="4400" dirty="0">
                <a:latin typeface="Comic Sans MS" charset="0"/>
              </a:rPr>
              <a:t>]</a:t>
            </a:r>
          </a:p>
        </p:txBody>
      </p:sp>
      <p:cxnSp>
        <p:nvCxnSpPr>
          <p:cNvPr id="7" name="Straight Connector 6"/>
          <p:cNvCxnSpPr/>
          <p:nvPr/>
        </p:nvCxnSpPr>
        <p:spPr>
          <a:xfrm rot="5400000">
            <a:off x="873529" y="4229100"/>
            <a:ext cx="52578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3524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a:latin typeface="Comic Sans MS" charset="0"/>
              </a:rPr>
              <a:t>Newton’s Laws of Motion</a:t>
            </a:r>
          </a:p>
        </p:txBody>
      </p:sp>
      <p:sp>
        <p:nvSpPr>
          <p:cNvPr id="9219" name="Content Placeholder 2"/>
          <p:cNvSpPr>
            <a:spLocks noGrp="1"/>
          </p:cNvSpPr>
          <p:nvPr>
            <p:ph idx="1"/>
          </p:nvPr>
        </p:nvSpPr>
        <p:spPr>
          <a:xfrm>
            <a:off x="166255" y="1600200"/>
            <a:ext cx="4558145" cy="5257800"/>
          </a:xfrm>
        </p:spPr>
        <p:txBody>
          <a:bodyPr/>
          <a:lstStyle/>
          <a:p>
            <a:pPr eaLnBrk="1" hangingPunct="1">
              <a:buFont typeface="Arial" charset="0"/>
              <a:buNone/>
            </a:pPr>
            <a:r>
              <a:rPr lang="en-US" altLang="en-US" dirty="0">
                <a:latin typeface="Comic Sans MS" charset="0"/>
              </a:rPr>
              <a:t>Third </a:t>
            </a:r>
            <a:r>
              <a:rPr lang="en-US" altLang="en-US" dirty="0" smtClean="0">
                <a:latin typeface="Comic Sans MS" charset="0"/>
              </a:rPr>
              <a:t>Law</a:t>
            </a:r>
          </a:p>
          <a:p>
            <a:pPr>
              <a:buNone/>
            </a:pPr>
            <a:r>
              <a:rPr lang="en-US" altLang="en-US" dirty="0" smtClean="0">
                <a:latin typeface="Comic Sans MS" charset="0"/>
              </a:rPr>
              <a:t>Ex:  When you run, each foot puts force on the ground, in response, the ground pushes back with an equal and opposite force sending you forward.</a:t>
            </a:r>
          </a:p>
        </p:txBody>
      </p:sp>
      <p:sp>
        <p:nvSpPr>
          <p:cNvPr id="9220" name="TextBox 4"/>
          <p:cNvSpPr txBox="1">
            <a:spLocks noChangeArrowheads="1"/>
          </p:cNvSpPr>
          <p:nvPr/>
        </p:nvSpPr>
        <p:spPr bwMode="auto">
          <a:xfrm>
            <a:off x="5335386" y="1600200"/>
            <a:ext cx="669035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pPr>
            <a:r>
              <a:rPr lang="en-US" altLang="en-US" sz="4000" dirty="0">
                <a:latin typeface="Comic Sans MS" charset="0"/>
              </a:rPr>
              <a:t>“Every time an object exerts a force on another object, the second objects exerts an force equal in size and opposite in direction back on the first </a:t>
            </a:r>
            <a:r>
              <a:rPr lang="en-US" altLang="en-US" sz="4000">
                <a:latin typeface="Comic Sans MS" charset="0"/>
              </a:rPr>
              <a:t>object</a:t>
            </a:r>
            <a:r>
              <a:rPr lang="en-US" altLang="en-US" sz="4000" smtClean="0">
                <a:latin typeface="Comic Sans MS" charset="0"/>
              </a:rPr>
              <a:t>.”</a:t>
            </a:r>
            <a:endParaRPr lang="en-US" altLang="en-US" sz="4000" dirty="0">
              <a:latin typeface="Comic Sans MS" charset="0"/>
            </a:endParaRPr>
          </a:p>
        </p:txBody>
      </p:sp>
      <p:cxnSp>
        <p:nvCxnSpPr>
          <p:cNvPr id="7" name="Straight Connector 6"/>
          <p:cNvCxnSpPr/>
          <p:nvPr/>
        </p:nvCxnSpPr>
        <p:spPr>
          <a:xfrm rot="5400000">
            <a:off x="2502824" y="4229100"/>
            <a:ext cx="52578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222" name="Picture 8" descr="running.jpg"/>
          <p:cNvPicPr>
            <a:picLocks noChangeAspect="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1981200" y="4752915"/>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rot="5400000">
            <a:off x="4242262" y="4800600"/>
            <a:ext cx="914400" cy="457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3604953" y="6134100"/>
            <a:ext cx="914400" cy="533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7190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a:latin typeface="Comic Sans MS" charset="0"/>
              </a:rPr>
              <a:t>Newton’s Laws of Motion</a:t>
            </a:r>
          </a:p>
        </p:txBody>
      </p:sp>
      <p:sp>
        <p:nvSpPr>
          <p:cNvPr id="10243" name="Content Placeholder 2"/>
          <p:cNvSpPr>
            <a:spLocks noGrp="1"/>
          </p:cNvSpPr>
          <p:nvPr>
            <p:ph idx="1"/>
          </p:nvPr>
        </p:nvSpPr>
        <p:spPr>
          <a:xfrm>
            <a:off x="349135" y="1845424"/>
            <a:ext cx="3841865" cy="5012575"/>
          </a:xfrm>
        </p:spPr>
        <p:txBody>
          <a:bodyPr/>
          <a:lstStyle/>
          <a:p>
            <a:pPr eaLnBrk="1" hangingPunct="1">
              <a:buFont typeface="Arial" charset="0"/>
              <a:buNone/>
            </a:pPr>
            <a:r>
              <a:rPr lang="en-US" altLang="en-US" sz="2000" dirty="0">
                <a:latin typeface="Comic Sans MS" charset="0"/>
              </a:rPr>
              <a:t>Third Law</a:t>
            </a:r>
          </a:p>
          <a:p>
            <a:pPr eaLnBrk="1" hangingPunct="1">
              <a:buFont typeface="Arial" charset="0"/>
              <a:buNone/>
            </a:pPr>
            <a:r>
              <a:rPr lang="en-US" altLang="en-US" sz="2000" dirty="0">
                <a:latin typeface="Comic Sans MS" charset="0"/>
              </a:rPr>
              <a:t>(Continued)</a:t>
            </a:r>
          </a:p>
          <a:p>
            <a:pPr eaLnBrk="1" hangingPunct="1">
              <a:buFont typeface="Arial" charset="0"/>
              <a:buNone/>
            </a:pPr>
            <a:r>
              <a:rPr lang="en-US" altLang="en-US" dirty="0">
                <a:latin typeface="Comic Sans MS" charset="0"/>
              </a:rPr>
              <a:t>Action / Reaction Forces</a:t>
            </a:r>
          </a:p>
        </p:txBody>
      </p:sp>
      <p:sp>
        <p:nvSpPr>
          <p:cNvPr id="10244" name="TextBox 4"/>
          <p:cNvSpPr txBox="1">
            <a:spLocks noChangeArrowheads="1"/>
          </p:cNvSpPr>
          <p:nvPr/>
        </p:nvSpPr>
        <p:spPr bwMode="auto">
          <a:xfrm>
            <a:off x="4572000" y="1690688"/>
            <a:ext cx="7148944"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pPr>
            <a:r>
              <a:rPr lang="en-US" altLang="en-US" sz="4000" dirty="0" smtClean="0">
                <a:latin typeface="Comic Sans MS" charset="0"/>
              </a:rPr>
              <a:t>Forces </a:t>
            </a:r>
            <a:r>
              <a:rPr lang="en-US" altLang="en-US" sz="4000" dirty="0">
                <a:latin typeface="Comic Sans MS" charset="0"/>
              </a:rPr>
              <a:t>work in pairs.</a:t>
            </a:r>
          </a:p>
          <a:p>
            <a:pPr eaLnBrk="1" hangingPunct="1">
              <a:spcBef>
                <a:spcPct val="0"/>
              </a:spcBef>
            </a:pPr>
            <a:endParaRPr lang="en-US" altLang="en-US" sz="4000" dirty="0">
              <a:latin typeface="Comic Sans MS" charset="0"/>
            </a:endParaRPr>
          </a:p>
          <a:p>
            <a:pPr eaLnBrk="1" hangingPunct="1">
              <a:spcBef>
                <a:spcPct val="0"/>
              </a:spcBef>
            </a:pPr>
            <a:r>
              <a:rPr lang="en-US" altLang="en-US" sz="4000" dirty="0">
                <a:latin typeface="Comic Sans MS" charset="0"/>
              </a:rPr>
              <a:t>Use vectors to represent EQUAL and OPPOSITE forces.</a:t>
            </a:r>
          </a:p>
          <a:p>
            <a:pPr eaLnBrk="1" hangingPunct="1">
              <a:spcBef>
                <a:spcPct val="0"/>
              </a:spcBef>
              <a:buFontTx/>
              <a:buNone/>
            </a:pPr>
            <a:endParaRPr lang="en-US" altLang="en-US" dirty="0">
              <a:latin typeface="Comic Sans MS" charset="0"/>
            </a:endParaRPr>
          </a:p>
          <a:p>
            <a:pPr eaLnBrk="1" hangingPunct="1">
              <a:spcBef>
                <a:spcPct val="0"/>
              </a:spcBef>
              <a:buFontTx/>
              <a:buNone/>
            </a:pPr>
            <a:endParaRPr lang="en-US" altLang="en-US" dirty="0">
              <a:latin typeface="Comic Sans MS" charset="0"/>
            </a:endParaRPr>
          </a:p>
          <a:p>
            <a:pPr eaLnBrk="1" hangingPunct="1">
              <a:spcBef>
                <a:spcPct val="0"/>
              </a:spcBef>
              <a:buFontTx/>
              <a:buNone/>
            </a:pPr>
            <a:endParaRPr lang="en-US" altLang="en-US" dirty="0">
              <a:latin typeface="Comic Sans MS" charset="0"/>
            </a:endParaRPr>
          </a:p>
          <a:p>
            <a:pPr eaLnBrk="1" hangingPunct="1">
              <a:spcBef>
                <a:spcPct val="0"/>
              </a:spcBef>
              <a:buFontTx/>
              <a:buNone/>
            </a:pPr>
            <a:endParaRPr lang="en-US" altLang="en-US" dirty="0">
              <a:latin typeface="Comic Sans MS" charset="0"/>
            </a:endParaRPr>
          </a:p>
        </p:txBody>
      </p:sp>
      <p:cxnSp>
        <p:nvCxnSpPr>
          <p:cNvPr id="7" name="Straight Connector 6"/>
          <p:cNvCxnSpPr/>
          <p:nvPr/>
        </p:nvCxnSpPr>
        <p:spPr>
          <a:xfrm rot="5400000">
            <a:off x="1638300" y="4229100"/>
            <a:ext cx="5257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72000" y="5105400"/>
            <a:ext cx="2514600" cy="1588"/>
          </a:xfrm>
          <a:prstGeom prst="straightConnector1">
            <a:avLst/>
          </a:prstGeom>
          <a:ln w="1016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086600" y="5105400"/>
            <a:ext cx="2514600" cy="1588"/>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48" name="TextBox 13"/>
          <p:cNvSpPr txBox="1">
            <a:spLocks noChangeArrowheads="1"/>
          </p:cNvSpPr>
          <p:nvPr/>
        </p:nvSpPr>
        <p:spPr bwMode="auto">
          <a:xfrm>
            <a:off x="4648200" y="5410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1800">
                <a:latin typeface="Comic Sans MS" charset="0"/>
              </a:rPr>
              <a:t>Action Force</a:t>
            </a:r>
          </a:p>
        </p:txBody>
      </p:sp>
      <p:sp>
        <p:nvSpPr>
          <p:cNvPr id="10249" name="TextBox 14"/>
          <p:cNvSpPr txBox="1">
            <a:spLocks noChangeArrowheads="1"/>
          </p:cNvSpPr>
          <p:nvPr/>
        </p:nvSpPr>
        <p:spPr bwMode="auto">
          <a:xfrm>
            <a:off x="7239000" y="5410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r>
              <a:rPr lang="en-US" altLang="en-US" sz="1800">
                <a:latin typeface="Comic Sans MS" charset="0"/>
              </a:rPr>
              <a:t>Reaction Force</a:t>
            </a:r>
          </a:p>
        </p:txBody>
      </p:sp>
    </p:spTree>
    <p:extLst>
      <p:ext uri="{BB962C8B-B14F-4D97-AF65-F5344CB8AC3E}">
        <p14:creationId xmlns:p14="http://schemas.microsoft.com/office/powerpoint/2010/main" val="3982690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Text book 2.1 and 2.2 answers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86898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85800"/>
          </a:xfrm>
        </p:spPr>
        <p:txBody>
          <a:bodyPr>
            <a:normAutofit fontScale="90000"/>
          </a:bodyPr>
          <a:lstStyle/>
          <a:p>
            <a:r>
              <a:rPr lang="en-US" dirty="0" smtClean="0"/>
              <a:t>Friction</a:t>
            </a:r>
            <a:endParaRPr lang="en-US" dirty="0"/>
          </a:p>
        </p:txBody>
      </p:sp>
      <p:sp>
        <p:nvSpPr>
          <p:cNvPr id="3" name="Content Placeholder 2"/>
          <p:cNvSpPr>
            <a:spLocks noGrp="1"/>
          </p:cNvSpPr>
          <p:nvPr>
            <p:ph idx="1"/>
          </p:nvPr>
        </p:nvSpPr>
        <p:spPr>
          <a:xfrm>
            <a:off x="1981200" y="838200"/>
            <a:ext cx="8229600" cy="5867400"/>
          </a:xfrm>
        </p:spPr>
        <p:txBody>
          <a:bodyPr>
            <a:normAutofit/>
          </a:bodyPr>
          <a:lstStyle/>
          <a:p>
            <a:pPr marL="0" indent="0">
              <a:buNone/>
            </a:pPr>
            <a:r>
              <a:rPr lang="en-US" sz="3200" dirty="0" smtClean="0"/>
              <a:t>Force that opposes motion</a:t>
            </a:r>
          </a:p>
          <a:p>
            <a:pPr marL="0" indent="0">
              <a:buNone/>
            </a:pPr>
            <a:r>
              <a:rPr lang="en-US" sz="3200" dirty="0" smtClean="0"/>
              <a:t>Objects in contact with each other</a:t>
            </a:r>
          </a:p>
          <a:p>
            <a:pPr marL="0" indent="0">
              <a:buNone/>
            </a:pPr>
            <a:r>
              <a:rPr lang="en-US" sz="3200" dirty="0" smtClean="0"/>
              <a:t>2 factors effect amount of friction</a:t>
            </a:r>
          </a:p>
          <a:p>
            <a:pPr marL="0" indent="0">
              <a:buNone/>
            </a:pPr>
            <a:r>
              <a:rPr lang="en-US" sz="3200" dirty="0" smtClean="0"/>
              <a:t>	roughness </a:t>
            </a:r>
            <a:r>
              <a:rPr lang="en-US" sz="3200" dirty="0"/>
              <a:t>of surface</a:t>
            </a:r>
          </a:p>
          <a:p>
            <a:pPr marL="0" indent="0">
              <a:buNone/>
            </a:pPr>
            <a:r>
              <a:rPr lang="en-US" sz="3200" dirty="0"/>
              <a:t>	force pushing objects together</a:t>
            </a:r>
          </a:p>
          <a:p>
            <a:pPr marL="0" indent="0">
              <a:buNone/>
            </a:pPr>
            <a:r>
              <a:rPr lang="en-US" sz="3200" dirty="0" smtClean="0"/>
              <a:t>2 types</a:t>
            </a:r>
          </a:p>
          <a:p>
            <a:pPr marL="0" indent="0">
              <a:buNone/>
            </a:pPr>
            <a:r>
              <a:rPr lang="en-US" sz="3200" dirty="0"/>
              <a:t>	</a:t>
            </a:r>
            <a:r>
              <a:rPr lang="en-US" sz="3200" dirty="0" smtClean="0"/>
              <a:t>kinetic – rolling, sliding, fluid </a:t>
            </a:r>
          </a:p>
          <a:p>
            <a:pPr marL="0" indent="0">
              <a:buNone/>
            </a:pPr>
            <a:r>
              <a:rPr lang="en-US" sz="3200" dirty="0"/>
              <a:t>	</a:t>
            </a:r>
            <a:r>
              <a:rPr lang="en-US" sz="3200" dirty="0" smtClean="0"/>
              <a:t>static – no movement</a:t>
            </a:r>
          </a:p>
          <a:p>
            <a:pPr marL="0" indent="0">
              <a:buNone/>
            </a:pPr>
            <a:r>
              <a:rPr lang="en-US" sz="3200" dirty="0" smtClean="0"/>
              <a:t>Increases with </a:t>
            </a:r>
          </a:p>
          <a:p>
            <a:pPr marL="0" indent="0">
              <a:buNone/>
            </a:pPr>
            <a:r>
              <a:rPr lang="en-US" sz="3200" dirty="0"/>
              <a:t>	</a:t>
            </a:r>
            <a:r>
              <a:rPr lang="en-US" sz="3200" dirty="0" smtClean="0"/>
              <a:t>more force, more surface, rougher surface</a:t>
            </a:r>
          </a:p>
        </p:txBody>
      </p:sp>
    </p:spTree>
    <p:extLst>
      <p:ext uri="{BB962C8B-B14F-4D97-AF65-F5344CB8AC3E}">
        <p14:creationId xmlns:p14="http://schemas.microsoft.com/office/powerpoint/2010/main" val="90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 answers</a:t>
            </a:r>
            <a:endParaRPr lang="en-US" dirty="0"/>
          </a:p>
        </p:txBody>
      </p:sp>
      <p:sp>
        <p:nvSpPr>
          <p:cNvPr id="3" name="Content Placeholder 2"/>
          <p:cNvSpPr>
            <a:spLocks noGrp="1"/>
          </p:cNvSpPr>
          <p:nvPr>
            <p:ph sz="half" idx="1"/>
          </p:nvPr>
        </p:nvSpPr>
        <p:spPr>
          <a:xfrm>
            <a:off x="372140" y="1825624"/>
            <a:ext cx="5647660" cy="4692133"/>
          </a:xfrm>
        </p:spPr>
        <p:txBody>
          <a:bodyPr>
            <a:normAutofit lnSpcReduction="10000"/>
          </a:bodyPr>
          <a:lstStyle/>
          <a:p>
            <a:pPr marL="0" indent="0" algn="ctr">
              <a:buNone/>
            </a:pPr>
            <a:r>
              <a:rPr lang="en-US" sz="5400" dirty="0"/>
              <a:t>Forces and Motion</a:t>
            </a:r>
          </a:p>
          <a:p>
            <a:pPr algn="ctr"/>
            <a:r>
              <a:rPr lang="en-US" sz="4000" dirty="0"/>
              <a:t>More friction </a:t>
            </a:r>
            <a:endParaRPr lang="en-US" sz="4000" dirty="0" smtClean="0"/>
          </a:p>
          <a:p>
            <a:pPr marL="457200" lvl="1" indent="0" algn="ctr">
              <a:buNone/>
            </a:pPr>
            <a:r>
              <a:rPr lang="en-US" sz="4000" dirty="0"/>
              <a:t>– less distance</a:t>
            </a:r>
          </a:p>
          <a:p>
            <a:pPr algn="ctr"/>
            <a:r>
              <a:rPr lang="en-US" sz="4000" dirty="0"/>
              <a:t>More mass </a:t>
            </a:r>
            <a:endParaRPr lang="en-US" sz="4000" dirty="0" smtClean="0"/>
          </a:p>
          <a:p>
            <a:pPr marL="0" indent="0" algn="ctr">
              <a:buNone/>
            </a:pPr>
            <a:r>
              <a:rPr lang="en-US" sz="4000" dirty="0" smtClean="0"/>
              <a:t>– </a:t>
            </a:r>
            <a:r>
              <a:rPr lang="en-US" sz="4000" dirty="0"/>
              <a:t>less distance</a:t>
            </a:r>
          </a:p>
          <a:p>
            <a:pPr algn="ctr"/>
            <a:r>
              <a:rPr lang="en-US" sz="4000" dirty="0"/>
              <a:t>Big parachute </a:t>
            </a:r>
            <a:endParaRPr lang="en-US" sz="4000" dirty="0" smtClean="0"/>
          </a:p>
          <a:p>
            <a:pPr marL="0" indent="0" algn="ctr">
              <a:buNone/>
            </a:pPr>
            <a:r>
              <a:rPr lang="en-US" sz="4000" dirty="0" smtClean="0"/>
              <a:t>– </a:t>
            </a:r>
            <a:r>
              <a:rPr lang="en-US" sz="4000" dirty="0"/>
              <a:t>less </a:t>
            </a:r>
            <a:r>
              <a:rPr lang="en-US" sz="4000" dirty="0" smtClean="0"/>
              <a:t>distance</a:t>
            </a:r>
            <a:endParaRPr lang="en-US" sz="4000" dirty="0"/>
          </a:p>
        </p:txBody>
      </p:sp>
      <p:sp>
        <p:nvSpPr>
          <p:cNvPr id="4" name="Content Placeholder 3"/>
          <p:cNvSpPr>
            <a:spLocks noGrp="1"/>
          </p:cNvSpPr>
          <p:nvPr>
            <p:ph sz="half" idx="2"/>
          </p:nvPr>
        </p:nvSpPr>
        <p:spPr>
          <a:xfrm>
            <a:off x="6019799" y="1825625"/>
            <a:ext cx="5853113" cy="4692132"/>
          </a:xfrm>
        </p:spPr>
        <p:txBody>
          <a:bodyPr>
            <a:normAutofit lnSpcReduction="10000"/>
          </a:bodyPr>
          <a:lstStyle/>
          <a:p>
            <a:pPr marL="0" indent="0" algn="ctr">
              <a:buNone/>
            </a:pPr>
            <a:r>
              <a:rPr lang="en-US" sz="5400" dirty="0"/>
              <a:t>Slippery Slope</a:t>
            </a:r>
          </a:p>
          <a:p>
            <a:pPr algn="ctr"/>
            <a:r>
              <a:rPr lang="en-US" sz="4400" dirty="0"/>
              <a:t>Steel &amp; steel went farther – less </a:t>
            </a:r>
            <a:r>
              <a:rPr lang="en-US" sz="4400" dirty="0" smtClean="0"/>
              <a:t>friction</a:t>
            </a:r>
          </a:p>
          <a:p>
            <a:pPr algn="ctr"/>
            <a:r>
              <a:rPr lang="en-US" sz="4400" dirty="0" smtClean="0"/>
              <a:t>Steel &amp; rubber went least – most friction</a:t>
            </a:r>
            <a:endParaRPr lang="en-US" sz="4400" dirty="0"/>
          </a:p>
          <a:p>
            <a:pPr algn="ctr"/>
            <a:r>
              <a:rPr lang="en-US" sz="4400" dirty="0"/>
              <a:t>Slide into base to stop faster – on base</a:t>
            </a:r>
          </a:p>
        </p:txBody>
      </p:sp>
    </p:spTree>
    <p:extLst>
      <p:ext uri="{BB962C8B-B14F-4D97-AF65-F5344CB8AC3E}">
        <p14:creationId xmlns:p14="http://schemas.microsoft.com/office/powerpoint/2010/main" val="1396276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Gravity</a:t>
            </a:r>
            <a:endParaRPr lang="en-US" dirty="0"/>
          </a:p>
        </p:txBody>
      </p:sp>
      <p:sp>
        <p:nvSpPr>
          <p:cNvPr id="3" name="Content Placeholder 2"/>
          <p:cNvSpPr>
            <a:spLocks noGrp="1"/>
          </p:cNvSpPr>
          <p:nvPr>
            <p:ph idx="1"/>
          </p:nvPr>
        </p:nvSpPr>
        <p:spPr>
          <a:xfrm>
            <a:off x="2209800" y="1600200"/>
            <a:ext cx="7924800" cy="5105400"/>
          </a:xfrm>
        </p:spPr>
        <p:txBody>
          <a:bodyPr>
            <a:normAutofit/>
          </a:bodyPr>
          <a:lstStyle/>
          <a:p>
            <a:pPr>
              <a:buNone/>
            </a:pPr>
            <a:r>
              <a:rPr lang="en" sz="4800" dirty="0"/>
              <a:t>the force of attraction between </a:t>
            </a:r>
            <a:r>
              <a:rPr lang="en-US" sz="4800" dirty="0"/>
              <a:t>two objects</a:t>
            </a:r>
            <a:r>
              <a:rPr lang="en" sz="4800" dirty="0"/>
              <a:t> </a:t>
            </a:r>
          </a:p>
          <a:p>
            <a:pPr>
              <a:buNone/>
            </a:pPr>
            <a:r>
              <a:rPr lang="en-US" sz="4800" dirty="0"/>
              <a:t>depends on:</a:t>
            </a:r>
          </a:p>
          <a:p>
            <a:pPr>
              <a:buNone/>
            </a:pPr>
            <a:r>
              <a:rPr lang="en-US" sz="4800" dirty="0"/>
              <a:t>	</a:t>
            </a:r>
            <a:r>
              <a:rPr lang="en" sz="4800" dirty="0"/>
              <a:t>mass and distance</a:t>
            </a:r>
            <a:endParaRPr lang="en-US" sz="4800" dirty="0"/>
          </a:p>
          <a:p>
            <a:pPr>
              <a:buNone/>
            </a:pPr>
            <a:r>
              <a:rPr lang="en-US" sz="4800" dirty="0"/>
              <a:t>In a vacuum – no resistance so all objects fall at the same rate</a:t>
            </a:r>
            <a:endParaRPr lang="en" sz="4800" dirty="0"/>
          </a:p>
        </p:txBody>
      </p:sp>
    </p:spTree>
    <p:extLst>
      <p:ext uri="{BB962C8B-B14F-4D97-AF65-F5344CB8AC3E}">
        <p14:creationId xmlns:p14="http://schemas.microsoft.com/office/powerpoint/2010/main" val="23253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Magnets</a:t>
            </a:r>
            <a:endParaRPr lang="en-US" dirty="0"/>
          </a:p>
        </p:txBody>
      </p:sp>
      <p:sp>
        <p:nvSpPr>
          <p:cNvPr id="3" name="Content Placeholder 2"/>
          <p:cNvSpPr>
            <a:spLocks noGrp="1"/>
          </p:cNvSpPr>
          <p:nvPr>
            <p:ph idx="1"/>
          </p:nvPr>
        </p:nvSpPr>
        <p:spPr>
          <a:xfrm>
            <a:off x="1302025" y="1600200"/>
            <a:ext cx="9183757" cy="4876800"/>
          </a:xfrm>
        </p:spPr>
        <p:txBody>
          <a:bodyPr>
            <a:normAutofit/>
          </a:bodyPr>
          <a:lstStyle/>
          <a:p>
            <a:pPr marL="0" indent="0">
              <a:buNone/>
            </a:pPr>
            <a:r>
              <a:rPr lang="en-US" sz="4800" dirty="0"/>
              <a:t>Objects with north and south pole</a:t>
            </a:r>
          </a:p>
          <a:p>
            <a:pPr marL="0" indent="0">
              <a:buNone/>
            </a:pPr>
            <a:r>
              <a:rPr lang="en-US" sz="4800" dirty="0"/>
              <a:t>Magnetic field surrounding</a:t>
            </a:r>
          </a:p>
          <a:p>
            <a:pPr marL="0" indent="0">
              <a:buNone/>
            </a:pPr>
            <a:r>
              <a:rPr lang="en-US" sz="4800" dirty="0"/>
              <a:t>Force </a:t>
            </a:r>
            <a:r>
              <a:rPr lang="en-US" sz="4800" dirty="0" smtClean="0"/>
              <a:t>strongest - At </a:t>
            </a:r>
            <a:r>
              <a:rPr lang="en-US" sz="4800" dirty="0"/>
              <a:t>poles</a:t>
            </a:r>
          </a:p>
          <a:p>
            <a:pPr marL="0" indent="0">
              <a:buNone/>
            </a:pPr>
            <a:r>
              <a:rPr lang="en-US" sz="4800" dirty="0"/>
              <a:t>Like poles repel</a:t>
            </a:r>
          </a:p>
          <a:p>
            <a:pPr marL="0" indent="0">
              <a:buNone/>
            </a:pPr>
            <a:r>
              <a:rPr lang="en-US" sz="4800" dirty="0"/>
              <a:t>Unlike poles attract</a:t>
            </a:r>
          </a:p>
        </p:txBody>
      </p:sp>
    </p:spTree>
    <p:extLst>
      <p:ext uri="{BB962C8B-B14F-4D97-AF65-F5344CB8AC3E}">
        <p14:creationId xmlns:p14="http://schemas.microsoft.com/office/powerpoint/2010/main" val="200361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9" name="Shape 249"/>
          <p:cNvSpPr txBox="1">
            <a:spLocks noGrp="1"/>
          </p:cNvSpPr>
          <p:nvPr>
            <p:ph type="title"/>
          </p:nvPr>
        </p:nvSpPr>
        <p:spPr>
          <a:prstGeom prst="rect">
            <a:avLst/>
          </a:prstGeom>
        </p:spPr>
        <p:txBody>
          <a:bodyPr vert="horz" lIns="91425" tIns="91425" rIns="91425" bIns="91425" rtlCol="0" anchor="ctr" anchorCtr="0">
            <a:noAutofit/>
          </a:bodyPr>
          <a:lstStyle/>
          <a:p>
            <a:r>
              <a:rPr lang="en"/>
              <a:t>Distance and Gravity</a:t>
            </a:r>
          </a:p>
        </p:txBody>
      </p:sp>
      <p:sp>
        <p:nvSpPr>
          <p:cNvPr id="248" name="Shape 248"/>
          <p:cNvSpPr txBox="1">
            <a:spLocks noGrp="1"/>
          </p:cNvSpPr>
          <p:nvPr>
            <p:ph sz="half" idx="1"/>
          </p:nvPr>
        </p:nvSpPr>
        <p:spPr>
          <a:xfrm>
            <a:off x="365760" y="1600201"/>
            <a:ext cx="6568440" cy="4525963"/>
          </a:xfrm>
          <a:prstGeom prst="rect">
            <a:avLst/>
          </a:prstGeom>
        </p:spPr>
        <p:txBody>
          <a:bodyPr vert="horz" lIns="91425" tIns="91425" rIns="91425" bIns="91425" rtlCol="0" anchor="t" anchorCtr="0">
            <a:noAutofit/>
          </a:bodyPr>
          <a:lstStyle/>
          <a:p>
            <a:pPr>
              <a:buClr>
                <a:schemeClr val="dk1"/>
              </a:buClr>
              <a:buSzPct val="30555"/>
              <a:buNone/>
            </a:pPr>
            <a:r>
              <a:rPr lang="en" sz="4400" dirty="0"/>
              <a:t>The </a:t>
            </a:r>
            <a:r>
              <a:rPr lang="en" sz="4400" b="1" u="sng" dirty="0">
                <a:solidFill>
                  <a:srgbClr val="1155CC"/>
                </a:solidFill>
              </a:rPr>
              <a:t>further away</a:t>
            </a:r>
            <a:r>
              <a:rPr lang="en" sz="4400" dirty="0"/>
              <a:t> objects get from one another, the </a:t>
            </a:r>
            <a:r>
              <a:rPr lang="en" sz="4400" b="1" u="sng" dirty="0">
                <a:solidFill>
                  <a:srgbClr val="1155CC"/>
                </a:solidFill>
              </a:rPr>
              <a:t>less</a:t>
            </a:r>
            <a:r>
              <a:rPr lang="en" sz="4400" dirty="0"/>
              <a:t> gravitational attraction can be found. </a:t>
            </a:r>
          </a:p>
          <a:p>
            <a:pPr algn="ctr">
              <a:buNone/>
            </a:pPr>
            <a:r>
              <a:rPr lang="en-US" sz="2000" dirty="0">
                <a:hlinkClick r:id="rId3"/>
              </a:rPr>
              <a:t>https://www.brainpop.com/science/motionsforcesandtime/gravity/</a:t>
            </a:r>
            <a:endParaRPr lang="en-US" sz="2000" dirty="0"/>
          </a:p>
          <a:p>
            <a:pPr algn="ctr">
              <a:buNone/>
            </a:pPr>
            <a:r>
              <a:rPr lang="en-US" sz="2000" dirty="0"/>
              <a:t>(2:43)</a:t>
            </a:r>
          </a:p>
          <a:p>
            <a:pPr>
              <a:buClr>
                <a:schemeClr val="dk1"/>
              </a:buClr>
              <a:buSzPct val="30555"/>
              <a:buNone/>
            </a:pPr>
            <a:endParaRPr lang="en" sz="4000" dirty="0"/>
          </a:p>
          <a:p>
            <a:pPr>
              <a:buNone/>
            </a:pPr>
            <a:endParaRPr dirty="0"/>
          </a:p>
        </p:txBody>
      </p:sp>
      <p:sp>
        <p:nvSpPr>
          <p:cNvPr id="2" name="Content Placeholder 1"/>
          <p:cNvSpPr>
            <a:spLocks noGrp="1"/>
          </p:cNvSpPr>
          <p:nvPr>
            <p:ph sz="half" idx="2"/>
          </p:nvPr>
        </p:nvSpPr>
        <p:spPr/>
        <p:txBody>
          <a:bodyPr/>
          <a:lstStyle/>
          <a:p>
            <a:pPr marL="0" indent="0">
              <a:buNone/>
            </a:pPr>
            <a:r>
              <a:rPr lang="en-US" dirty="0" smtClean="0"/>
              <a:t> </a:t>
            </a:r>
            <a:endParaRPr lang="en-US" dirty="0"/>
          </a:p>
        </p:txBody>
      </p:sp>
      <p:pic>
        <p:nvPicPr>
          <p:cNvPr id="250" name="Shape 250"/>
          <p:cNvPicPr preferRelativeResize="0"/>
          <p:nvPr/>
        </p:nvPicPr>
        <p:blipFill>
          <a:blip r:embed="rId4">
            <a:alphaModFix/>
          </a:blip>
          <a:stretch>
            <a:fillRect/>
          </a:stretch>
        </p:blipFill>
        <p:spPr>
          <a:xfrm>
            <a:off x="7543800" y="2067552"/>
            <a:ext cx="2565825" cy="3723649"/>
          </a:xfrm>
          <a:prstGeom prst="rect">
            <a:avLst/>
          </a:prstGeom>
          <a:noFill/>
          <a:ln>
            <a:noFill/>
          </a:ln>
        </p:spPr>
      </p:pic>
    </p:spTree>
    <p:extLst>
      <p:ext uri="{BB962C8B-B14F-4D97-AF65-F5344CB8AC3E}">
        <p14:creationId xmlns:p14="http://schemas.microsoft.com/office/powerpoint/2010/main" val="646143618"/>
      </p:ext>
    </p:extLst>
  </p:cSld>
  <p:clrMapOvr>
    <a:masterClrMapping/>
  </p:clrMapOvr>
  <p:transition spd="slow">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Magnets Lab answers</a:t>
            </a:r>
            <a:endParaRPr lang="en-US" dirty="0"/>
          </a:p>
        </p:txBody>
      </p:sp>
      <p:sp>
        <p:nvSpPr>
          <p:cNvPr id="3" name="Content Placeholder 2"/>
          <p:cNvSpPr>
            <a:spLocks noGrp="1"/>
          </p:cNvSpPr>
          <p:nvPr>
            <p:ph idx="1"/>
          </p:nvPr>
        </p:nvSpPr>
        <p:spPr>
          <a:xfrm>
            <a:off x="1981200" y="1600200"/>
            <a:ext cx="8229600" cy="4876800"/>
          </a:xfrm>
        </p:spPr>
        <p:txBody>
          <a:bodyPr/>
          <a:lstStyle/>
          <a:p>
            <a:r>
              <a:rPr lang="en-US" sz="3600" dirty="0" smtClean="0"/>
              <a:t>Magnetic field surrounds magnet – attract and repel without touching</a:t>
            </a:r>
          </a:p>
          <a:p>
            <a:r>
              <a:rPr lang="en-US" sz="3600" dirty="0" smtClean="0"/>
              <a:t>Magnets strongest at poles</a:t>
            </a:r>
          </a:p>
          <a:p>
            <a:r>
              <a:rPr lang="en-US" sz="3600" dirty="0" smtClean="0"/>
              <a:t>North up for all three – all attract</a:t>
            </a:r>
          </a:p>
          <a:p>
            <a:r>
              <a:rPr lang="en-US" sz="3600" dirty="0" smtClean="0"/>
              <a:t>North – south – north – all repel</a:t>
            </a:r>
          </a:p>
          <a:p>
            <a:r>
              <a:rPr lang="en-US" sz="3600" dirty="0" smtClean="0"/>
              <a:t>South – north – north – repel and attract</a:t>
            </a:r>
          </a:p>
          <a:p>
            <a:r>
              <a:rPr lang="en-US" sz="3600" dirty="0" smtClean="0"/>
              <a:t>Conclusion – </a:t>
            </a:r>
          </a:p>
          <a:p>
            <a:pPr lvl="1"/>
            <a:r>
              <a:rPr lang="en-US" sz="3600" dirty="0" smtClean="0"/>
              <a:t>Opposites attract and same repels</a:t>
            </a:r>
          </a:p>
          <a:p>
            <a:pPr lvl="1"/>
            <a:endParaRPr lang="en-US" dirty="0"/>
          </a:p>
        </p:txBody>
      </p:sp>
    </p:spTree>
    <p:extLst>
      <p:ext uri="{BB962C8B-B14F-4D97-AF65-F5344CB8AC3E}">
        <p14:creationId xmlns:p14="http://schemas.microsoft.com/office/powerpoint/2010/main" val="922057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Shape 262"/>
          <p:cNvSpPr txBox="1">
            <a:spLocks noGrp="1"/>
          </p:cNvSpPr>
          <p:nvPr>
            <p:ph type="title"/>
          </p:nvPr>
        </p:nvSpPr>
        <p:spPr>
          <a:prstGeom prst="rect">
            <a:avLst/>
          </a:prstGeom>
        </p:spPr>
        <p:txBody>
          <a:bodyPr vert="horz" lIns="91425" tIns="91425" rIns="91425" bIns="91425" rtlCol="0" anchor="ctr" anchorCtr="0">
            <a:noAutofit/>
          </a:bodyPr>
          <a:lstStyle/>
          <a:p>
            <a:r>
              <a:rPr lang="en"/>
              <a:t>Magnets </a:t>
            </a:r>
          </a:p>
        </p:txBody>
      </p:sp>
      <p:sp>
        <p:nvSpPr>
          <p:cNvPr id="261" name="Shape 261"/>
          <p:cNvSpPr txBox="1">
            <a:spLocks noGrp="1"/>
          </p:cNvSpPr>
          <p:nvPr>
            <p:ph sz="half" idx="1"/>
          </p:nvPr>
        </p:nvSpPr>
        <p:spPr>
          <a:xfrm>
            <a:off x="512064" y="1600201"/>
            <a:ext cx="7040880" cy="4525963"/>
          </a:xfrm>
          <a:prstGeom prst="rect">
            <a:avLst/>
          </a:prstGeom>
        </p:spPr>
        <p:txBody>
          <a:bodyPr vert="horz" lIns="91425" tIns="91425" rIns="91425" bIns="91425" rtlCol="0" anchor="t" anchorCtr="0">
            <a:noAutofit/>
          </a:bodyPr>
          <a:lstStyle/>
          <a:p>
            <a:pPr>
              <a:buNone/>
            </a:pPr>
            <a:r>
              <a:rPr lang="en" sz="5400" dirty="0"/>
              <a:t>A </a:t>
            </a:r>
            <a:r>
              <a:rPr lang="en" sz="5400" dirty="0">
                <a:solidFill>
                  <a:srgbClr val="351C75"/>
                </a:solidFill>
              </a:rPr>
              <a:t>magnet</a:t>
            </a:r>
            <a:r>
              <a:rPr lang="en" sz="5400" dirty="0"/>
              <a:t> is an object with a north and south pole that produces a </a:t>
            </a:r>
            <a:r>
              <a:rPr lang="en" sz="5400" u="sng" dirty="0"/>
              <a:t>magnetic field</a:t>
            </a:r>
            <a:r>
              <a:rPr lang="en" sz="5400" dirty="0"/>
              <a:t> and exerts a </a:t>
            </a:r>
            <a:r>
              <a:rPr lang="en" sz="5400" u="sng" dirty="0"/>
              <a:t>magnetic force</a:t>
            </a:r>
            <a:r>
              <a:rPr lang="en" sz="5400" dirty="0"/>
              <a:t>.</a:t>
            </a:r>
          </a:p>
          <a:p>
            <a:pPr>
              <a:buNone/>
            </a:pPr>
            <a:endParaRPr sz="5400" dirty="0"/>
          </a:p>
          <a:p>
            <a:pPr>
              <a:buNone/>
            </a:pPr>
            <a:endParaRPr sz="3600" dirty="0"/>
          </a:p>
        </p:txBody>
      </p:sp>
      <p:sp>
        <p:nvSpPr>
          <p:cNvPr id="2" name="Content Placeholder 1"/>
          <p:cNvSpPr>
            <a:spLocks noGrp="1"/>
          </p:cNvSpPr>
          <p:nvPr>
            <p:ph sz="half" idx="2"/>
          </p:nvPr>
        </p:nvSpPr>
        <p:spPr/>
        <p:txBody>
          <a:bodyPr/>
          <a:lstStyle/>
          <a:p>
            <a:pPr marL="0" indent="0">
              <a:buNone/>
            </a:pPr>
            <a:r>
              <a:rPr lang="en-US" dirty="0" smtClean="0"/>
              <a:t> </a:t>
            </a:r>
            <a:endParaRPr lang="en-US" dirty="0"/>
          </a:p>
        </p:txBody>
      </p:sp>
      <p:pic>
        <p:nvPicPr>
          <p:cNvPr id="263" name="Shape 263"/>
          <p:cNvPicPr preferRelativeResize="0"/>
          <p:nvPr/>
        </p:nvPicPr>
        <p:blipFill>
          <a:blip r:embed="rId3">
            <a:alphaModFix/>
          </a:blip>
          <a:stretch>
            <a:fillRect/>
          </a:stretch>
        </p:blipFill>
        <p:spPr>
          <a:xfrm>
            <a:off x="8028432" y="2029968"/>
            <a:ext cx="3547872" cy="2926080"/>
          </a:xfrm>
          <a:prstGeom prst="rect">
            <a:avLst/>
          </a:prstGeom>
          <a:noFill/>
          <a:ln>
            <a:noFill/>
          </a:ln>
        </p:spPr>
      </p:pic>
    </p:spTree>
    <p:extLst>
      <p:ext uri="{BB962C8B-B14F-4D97-AF65-F5344CB8AC3E}">
        <p14:creationId xmlns:p14="http://schemas.microsoft.com/office/powerpoint/2010/main" val="718425488"/>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4116</TotalTime>
  <Words>2816</Words>
  <Application>Microsoft Macintosh PowerPoint</Application>
  <PresentationFormat>Widescreen</PresentationFormat>
  <Paragraphs>419</Paragraphs>
  <Slides>80</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80</vt:i4>
      </vt:variant>
    </vt:vector>
  </HeadingPairs>
  <TitlesOfParts>
    <vt:vector size="89" baseType="lpstr">
      <vt:lpstr>Berlin Sans FB Demi</vt:lpstr>
      <vt:lpstr>Calibri</vt:lpstr>
      <vt:lpstr>Calibri Light</vt:lpstr>
      <vt:lpstr>Comic Sans MS</vt:lpstr>
      <vt:lpstr>Goudy Stout</vt:lpstr>
      <vt:lpstr>ＭＳ Ｐゴシック</vt:lpstr>
      <vt:lpstr>Yu Gothic</vt:lpstr>
      <vt:lpstr>Arial</vt:lpstr>
      <vt:lpstr>Office Theme</vt:lpstr>
      <vt:lpstr>Science Thoughts 9/11</vt:lpstr>
      <vt:lpstr>Types of Friction</vt:lpstr>
      <vt:lpstr>Types of Friction</vt:lpstr>
      <vt:lpstr>Reducing Friction</vt:lpstr>
      <vt:lpstr>Increasing Friction</vt:lpstr>
      <vt:lpstr>Gravity</vt:lpstr>
      <vt:lpstr>Mass and Gravity</vt:lpstr>
      <vt:lpstr>Distance and Gravity</vt:lpstr>
      <vt:lpstr>Magnets </vt:lpstr>
      <vt:lpstr>Magnets</vt:lpstr>
      <vt:lpstr>Poles</vt:lpstr>
      <vt:lpstr>Compass</vt:lpstr>
      <vt:lpstr>Complete Magnet WebQuest</vt:lpstr>
      <vt:lpstr>Science Thoughts 9/12</vt:lpstr>
      <vt:lpstr>An object that possesses mechanical energy is able to do work.</vt:lpstr>
      <vt:lpstr>Energy</vt:lpstr>
      <vt:lpstr>What is Energy? </vt:lpstr>
      <vt:lpstr>Energy Transformation</vt:lpstr>
      <vt:lpstr>How does energy change as a roller coaster moves? </vt:lpstr>
      <vt:lpstr>How does energy change as a roller coaster moves? </vt:lpstr>
      <vt:lpstr>Mechanical Energy</vt:lpstr>
      <vt:lpstr>Potential Energy https://www.brainpop.com/science/energy/potentialenergy/ 2:06</vt:lpstr>
      <vt:lpstr>Examples of Potential Energy</vt:lpstr>
      <vt:lpstr>Kinetic Energy https://www.brainpop.com/science/energy/kineticenergy/ 2:28</vt:lpstr>
      <vt:lpstr>Examples of Kinetic Energy</vt:lpstr>
      <vt:lpstr>Label the coaster! (8 minute video)  https://app.discoveryeducation.com/learn/videos/C574499A-2138-4CF3-A201-0A4EBEB730E5?hasLocalHost=false </vt:lpstr>
      <vt:lpstr>kinetic and potential energy is involved in the operation of simple machines</vt:lpstr>
      <vt:lpstr>Science Thoughts 9/13</vt:lpstr>
      <vt:lpstr>What is Energy? </vt:lpstr>
      <vt:lpstr>What is Energy? </vt:lpstr>
      <vt:lpstr>TYPES OF ENERGY</vt:lpstr>
      <vt:lpstr>What is Mechanical Energy?</vt:lpstr>
      <vt:lpstr>Examples of Mechanical Energy</vt:lpstr>
      <vt:lpstr>What is Electromagnetic Energy?</vt:lpstr>
      <vt:lpstr>What is Electrical Energy?</vt:lpstr>
      <vt:lpstr>What is Chemical Energy?</vt:lpstr>
      <vt:lpstr>Examples of Chemical Energy</vt:lpstr>
      <vt:lpstr>What is Thermal Energy?</vt:lpstr>
      <vt:lpstr>How can energy be transformed from one form to another?</vt:lpstr>
      <vt:lpstr>How can energy be transformed from one form to another?</vt:lpstr>
      <vt:lpstr>How is energy transformed from one system to another?</vt:lpstr>
      <vt:lpstr>How is energy transferred from one system to another?</vt:lpstr>
      <vt:lpstr>How is energy transferred from one system to another?</vt:lpstr>
      <vt:lpstr>How is energy transferred from one system to another?</vt:lpstr>
      <vt:lpstr>How is energy transferred from one system to another?</vt:lpstr>
      <vt:lpstr>How is energy transferred from one system to another?</vt:lpstr>
      <vt:lpstr>How is energy transferred from one system to another?</vt:lpstr>
      <vt:lpstr>Science Thoughts 9/14</vt:lpstr>
      <vt:lpstr>Electric Circuits</vt:lpstr>
      <vt:lpstr>Today in Class</vt:lpstr>
      <vt:lpstr>2nd period</vt:lpstr>
      <vt:lpstr>3rd period</vt:lpstr>
      <vt:lpstr>7th period</vt:lpstr>
      <vt:lpstr>8th period</vt:lpstr>
      <vt:lpstr>Science Thoughts 9/15</vt:lpstr>
      <vt:lpstr>Energy Transformation</vt:lpstr>
      <vt:lpstr>Energy Transformation</vt:lpstr>
      <vt:lpstr>Electric Circuits</vt:lpstr>
      <vt:lpstr>Electric Circuits</vt:lpstr>
      <vt:lpstr>Electric Circuits</vt:lpstr>
      <vt:lpstr>Batteries and Circuits </vt:lpstr>
      <vt:lpstr>Generating Electricity</vt:lpstr>
      <vt:lpstr> </vt:lpstr>
      <vt:lpstr>Generating Electricity</vt:lpstr>
      <vt:lpstr>PowerPoint Presentation</vt:lpstr>
      <vt:lpstr>Balanced and Unbalanced Forces</vt:lpstr>
      <vt:lpstr>Newton’s Laws</vt:lpstr>
      <vt:lpstr>Newton’s Laws of Motion</vt:lpstr>
      <vt:lpstr>Newton’s Laws of Motion</vt:lpstr>
      <vt:lpstr>Newton’s Laws of Motion</vt:lpstr>
      <vt:lpstr>Newton’s Laws of Motion</vt:lpstr>
      <vt:lpstr>Newton’s Laws of Motion</vt:lpstr>
      <vt:lpstr>Newton’s Laws of Motion</vt:lpstr>
      <vt:lpstr>Newton’s Laws of Motion</vt:lpstr>
      <vt:lpstr>Text book 2.1 and 2.2 answers</vt:lpstr>
      <vt:lpstr>Friction</vt:lpstr>
      <vt:lpstr>Lab answers</vt:lpstr>
      <vt:lpstr>Gravity</vt:lpstr>
      <vt:lpstr>Magnets</vt:lpstr>
      <vt:lpstr>Magnets Lab answers</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Thoughts 9/11</dc:title>
  <dc:creator>adrian kuropas</dc:creator>
  <cp:lastModifiedBy>adrian kuropas</cp:lastModifiedBy>
  <cp:revision>29</cp:revision>
  <cp:lastPrinted>2017-09-13T13:11:07Z</cp:lastPrinted>
  <dcterms:created xsi:type="dcterms:W3CDTF">2017-09-11T02:21:25Z</dcterms:created>
  <dcterms:modified xsi:type="dcterms:W3CDTF">2017-09-17T23:25:38Z</dcterms:modified>
</cp:coreProperties>
</file>