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5" r:id="rId2"/>
    <p:sldId id="290" r:id="rId3"/>
    <p:sldId id="277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300" r:id="rId20"/>
    <p:sldId id="301" r:id="rId21"/>
    <p:sldId id="291" r:id="rId22"/>
    <p:sldId id="476" r:id="rId23"/>
    <p:sldId id="303" r:id="rId24"/>
    <p:sldId id="302" r:id="rId25"/>
    <p:sldId id="289" r:id="rId26"/>
    <p:sldId id="460" r:id="rId27"/>
    <p:sldId id="4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FE5F3-06AF-AB46-B84F-2447C14101F9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916A-99AF-EC4F-9E89-4E78B4F5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3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6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3452-8591-447A-B15F-A66E8BB29AAE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1B7D-EBD6-41B6-A0D3-8F28B88E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9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motionsforcesandtime/wor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tube.com/video/c74a9a495e7544dba30a/bill%20nye%20-%20mo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electriccircuit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userver2.star.ucl.ac.uk/~idh/apod/image/galileo_hist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Thoughts 9/18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Why is electricity in a circuit a force?</a:t>
            </a:r>
          </a:p>
          <a:p>
            <a:pPr marL="0" indent="0" algn="ctr">
              <a:buNone/>
            </a:pPr>
            <a:r>
              <a:rPr lang="en-US" sz="6600" dirty="0">
                <a:solidFill>
                  <a:srgbClr val="FF0000"/>
                </a:solidFill>
              </a:rPr>
              <a:t>Electrons are being pushed and/or pulled through a circuit. </a:t>
            </a:r>
          </a:p>
        </p:txBody>
      </p:sp>
    </p:spTree>
    <p:extLst>
      <p:ext uri="{BB962C8B-B14F-4D97-AF65-F5344CB8AC3E}">
        <p14:creationId xmlns:p14="http://schemas.microsoft.com/office/powerpoint/2010/main" val="7118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9011" y="1812175"/>
            <a:ext cx="3791989" cy="5045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Second Law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(Continued)</a:t>
            </a:r>
          </a:p>
          <a:p>
            <a:pPr eaLnBrk="1" hangingPunct="1">
              <a:buFont typeface="Arial" charset="0"/>
              <a:buNone/>
            </a:pPr>
            <a:r>
              <a:rPr lang="en-US" altLang="en-US" dirty="0">
                <a:latin typeface="Comic Sans MS" charset="0"/>
              </a:rPr>
              <a:t>Calculating Force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3906981" y="1600200"/>
            <a:ext cx="764770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400" smtClean="0">
                <a:latin typeface="Comic Sans MS" charset="0"/>
              </a:rPr>
              <a:t>Formula</a:t>
            </a:r>
            <a:endParaRPr lang="en-US" altLang="en-US" sz="4400" dirty="0">
              <a:latin typeface="Comic Sans MS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Comic Sans MS" charset="0"/>
              </a:rPr>
              <a:t>Force = Mass x Acceleration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Comic Sans MS" charset="0"/>
              </a:rPr>
              <a:t>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Comic Sans MS" charset="0"/>
              </a:rPr>
              <a:t>F = </a:t>
            </a:r>
            <a:r>
              <a:rPr lang="en-US" altLang="en-US" sz="4400" dirty="0" err="1" smtClean="0">
                <a:latin typeface="Comic Sans MS" charset="0"/>
              </a:rPr>
              <a:t>MxA</a:t>
            </a:r>
            <a:endParaRPr lang="en-US" altLang="en-US" sz="4400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4400" dirty="0">
                <a:latin typeface="Comic Sans MS" charset="0"/>
              </a:rPr>
              <a:t>Units for Force are called </a:t>
            </a:r>
            <a:r>
              <a:rPr lang="en-US" altLang="en-US" sz="4400" dirty="0" err="1">
                <a:latin typeface="Comic Sans MS" charset="0"/>
              </a:rPr>
              <a:t>Newtons</a:t>
            </a:r>
            <a:r>
              <a:rPr lang="en-US" altLang="en-US" sz="4400" dirty="0">
                <a:latin typeface="Comic Sans MS" charset="0"/>
              </a:rPr>
              <a:t> (N) [kg-m/s</a:t>
            </a:r>
            <a:r>
              <a:rPr lang="en-US" altLang="en-US" sz="4400" baseline="30000" dirty="0">
                <a:latin typeface="Comic Sans MS" charset="0"/>
              </a:rPr>
              <a:t>2</a:t>
            </a:r>
            <a:r>
              <a:rPr lang="en-US" altLang="en-US" sz="4400" dirty="0">
                <a:latin typeface="Comic Sans MS" charset="0"/>
              </a:rPr>
              <a:t>]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873529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7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6255" y="1600200"/>
            <a:ext cx="4558145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dirty="0">
                <a:latin typeface="Comic Sans MS" charset="0"/>
              </a:rPr>
              <a:t>Third </a:t>
            </a:r>
            <a:r>
              <a:rPr lang="en-US" altLang="en-US" dirty="0" smtClean="0">
                <a:latin typeface="Comic Sans MS" charset="0"/>
              </a:rPr>
              <a:t>Law</a:t>
            </a:r>
          </a:p>
          <a:p>
            <a:pPr>
              <a:buNone/>
            </a:pPr>
            <a:r>
              <a:rPr lang="en-US" altLang="en-US" dirty="0" smtClean="0">
                <a:latin typeface="Comic Sans MS" charset="0"/>
              </a:rPr>
              <a:t>Ex:  When you run, each foot puts force on the ground, in response, the ground pushes back with an equal and opposite force sending you forward.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5335386" y="1600200"/>
            <a:ext cx="669035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000" dirty="0">
                <a:latin typeface="Comic Sans MS" charset="0"/>
              </a:rPr>
              <a:t>“Every time an object exerts a force on another object, the second objects exerts an force equal in size and opposite in direction back on the first </a:t>
            </a:r>
            <a:r>
              <a:rPr lang="en-US" altLang="en-US" sz="4000">
                <a:latin typeface="Comic Sans MS" charset="0"/>
              </a:rPr>
              <a:t>object</a:t>
            </a:r>
            <a:r>
              <a:rPr lang="en-US" altLang="en-US" sz="4000" smtClean="0">
                <a:latin typeface="Comic Sans MS" charset="0"/>
              </a:rPr>
              <a:t>.”</a:t>
            </a:r>
            <a:endParaRPr lang="en-US" altLang="en-US" sz="4000" dirty="0">
              <a:latin typeface="Comic Sans MS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502824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2" name="Picture 8" descr="running.jpg"/>
          <p:cNvPicPr>
            <a:picLocks noChangeAspect="1"/>
          </p:cNvPicPr>
          <p:nvPr/>
        </p:nvPicPr>
        <p:blipFill>
          <a:blip r:embed="rId2">
            <a:lum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52915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4242262" y="4800600"/>
            <a:ext cx="914400" cy="457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3604953" y="6134100"/>
            <a:ext cx="914400" cy="533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4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49135" y="1845424"/>
            <a:ext cx="3841865" cy="5012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Third Law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(Continued)</a:t>
            </a:r>
          </a:p>
          <a:p>
            <a:pPr eaLnBrk="1" hangingPunct="1">
              <a:buFont typeface="Arial" charset="0"/>
              <a:buNone/>
            </a:pPr>
            <a:r>
              <a:rPr lang="en-US" altLang="en-US" dirty="0">
                <a:latin typeface="Comic Sans MS" charset="0"/>
              </a:rPr>
              <a:t>Action / Reaction Forces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4572000" y="1690688"/>
            <a:ext cx="7148944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000" dirty="0" smtClean="0">
                <a:latin typeface="Comic Sans MS" charset="0"/>
              </a:rPr>
              <a:t>Forces </a:t>
            </a:r>
            <a:r>
              <a:rPr lang="en-US" altLang="en-US" sz="4000" dirty="0">
                <a:latin typeface="Comic Sans MS" charset="0"/>
              </a:rPr>
              <a:t>work in pairs.</a:t>
            </a:r>
          </a:p>
          <a:p>
            <a:pPr eaLnBrk="1" hangingPunct="1">
              <a:spcBef>
                <a:spcPct val="0"/>
              </a:spcBef>
            </a:pPr>
            <a:endParaRPr lang="en-US" altLang="en-US" sz="4000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4000" dirty="0">
                <a:latin typeface="Comic Sans MS" charset="0"/>
              </a:rPr>
              <a:t>Use vectors to represent EQUAL and OPPOSITE forces.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>
              <a:latin typeface="Comic Sans MS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38300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5105400"/>
            <a:ext cx="2514600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86600" y="5105400"/>
            <a:ext cx="2514600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3"/>
          <p:cNvSpPr txBox="1">
            <a:spLocks noChangeArrowheads="1"/>
          </p:cNvSpPr>
          <p:nvPr/>
        </p:nvSpPr>
        <p:spPr bwMode="auto">
          <a:xfrm>
            <a:off x="4648200" y="54102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charset="0"/>
              </a:rPr>
              <a:t>Action Force</a:t>
            </a:r>
          </a:p>
        </p:txBody>
      </p:sp>
      <p:sp>
        <p:nvSpPr>
          <p:cNvPr id="10249" name="TextBox 14"/>
          <p:cNvSpPr txBox="1">
            <a:spLocks noChangeArrowheads="1"/>
          </p:cNvSpPr>
          <p:nvPr/>
        </p:nvSpPr>
        <p:spPr bwMode="auto">
          <a:xfrm>
            <a:off x="7239000" y="54102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charset="0"/>
              </a:rPr>
              <a:t>Reaction Force</a:t>
            </a:r>
          </a:p>
        </p:txBody>
      </p:sp>
    </p:spTree>
    <p:extLst>
      <p:ext uri="{BB962C8B-B14F-4D97-AF65-F5344CB8AC3E}">
        <p14:creationId xmlns:p14="http://schemas.microsoft.com/office/powerpoint/2010/main" val="19743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Text book 2.1 and 2.2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8200"/>
            <a:ext cx="8229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Force that opposes motion</a:t>
            </a:r>
          </a:p>
          <a:p>
            <a:pPr marL="0" indent="0">
              <a:buNone/>
            </a:pPr>
            <a:r>
              <a:rPr lang="en-US" sz="3200" dirty="0" smtClean="0"/>
              <a:t>Objects in contact with each other</a:t>
            </a:r>
          </a:p>
          <a:p>
            <a:pPr marL="0" indent="0">
              <a:buNone/>
            </a:pPr>
            <a:r>
              <a:rPr lang="en-US" sz="3200" dirty="0" smtClean="0"/>
              <a:t>2 factors effect amount of friction</a:t>
            </a:r>
          </a:p>
          <a:p>
            <a:pPr marL="0" indent="0">
              <a:buNone/>
            </a:pPr>
            <a:r>
              <a:rPr lang="en-US" sz="3200" dirty="0" smtClean="0"/>
              <a:t>	roughness </a:t>
            </a:r>
            <a:r>
              <a:rPr lang="en-US" sz="3200" dirty="0"/>
              <a:t>of surface</a:t>
            </a:r>
          </a:p>
          <a:p>
            <a:pPr marL="0" indent="0">
              <a:buNone/>
            </a:pPr>
            <a:r>
              <a:rPr lang="en-US" sz="3200" dirty="0"/>
              <a:t>	force pushing objects together</a:t>
            </a:r>
          </a:p>
          <a:p>
            <a:pPr marL="0" indent="0">
              <a:buNone/>
            </a:pPr>
            <a:r>
              <a:rPr lang="en-US" sz="3200" dirty="0" smtClean="0"/>
              <a:t>2 types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kinetic – rolling, sliding, fluid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static – no movement</a:t>
            </a:r>
          </a:p>
          <a:p>
            <a:pPr marL="0" indent="0">
              <a:buNone/>
            </a:pPr>
            <a:r>
              <a:rPr lang="en-US" sz="3200" dirty="0" smtClean="0"/>
              <a:t>Increases with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more force, more surface, rougher surface</a:t>
            </a:r>
          </a:p>
        </p:txBody>
      </p:sp>
    </p:spTree>
    <p:extLst>
      <p:ext uri="{BB962C8B-B14F-4D97-AF65-F5344CB8AC3E}">
        <p14:creationId xmlns:p14="http://schemas.microsoft.com/office/powerpoint/2010/main" val="23040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140" y="1825624"/>
            <a:ext cx="5647660" cy="469213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/>
              <a:t>Forces and Motion</a:t>
            </a:r>
          </a:p>
          <a:p>
            <a:pPr algn="ctr"/>
            <a:r>
              <a:rPr lang="en-US" sz="4000" dirty="0"/>
              <a:t>More friction </a:t>
            </a:r>
            <a:endParaRPr lang="en-US" sz="4000" dirty="0" smtClean="0"/>
          </a:p>
          <a:p>
            <a:pPr marL="457200" lvl="1" indent="0" algn="ctr">
              <a:buNone/>
            </a:pPr>
            <a:r>
              <a:rPr lang="en-US" sz="4000" dirty="0"/>
              <a:t>– less distance</a:t>
            </a:r>
          </a:p>
          <a:p>
            <a:pPr algn="ctr"/>
            <a:r>
              <a:rPr lang="en-US" sz="4000" dirty="0"/>
              <a:t>More mass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– </a:t>
            </a:r>
            <a:r>
              <a:rPr lang="en-US" sz="4000" dirty="0"/>
              <a:t>less distance</a:t>
            </a:r>
          </a:p>
          <a:p>
            <a:pPr algn="ctr"/>
            <a:r>
              <a:rPr lang="en-US" sz="4000" dirty="0"/>
              <a:t>Big parachute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– </a:t>
            </a:r>
            <a:r>
              <a:rPr lang="en-US" sz="4000" dirty="0"/>
              <a:t>less </a:t>
            </a:r>
            <a:r>
              <a:rPr lang="en-US" sz="4000" dirty="0" smtClean="0"/>
              <a:t>distance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799" y="1825625"/>
            <a:ext cx="5853113" cy="46921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/>
              <a:t>Slippery Slope</a:t>
            </a:r>
          </a:p>
          <a:p>
            <a:pPr algn="ctr"/>
            <a:r>
              <a:rPr lang="en-US" sz="4400" dirty="0"/>
              <a:t>Steel &amp; steel went farther – less </a:t>
            </a:r>
            <a:r>
              <a:rPr lang="en-US" sz="4400" dirty="0" smtClean="0"/>
              <a:t>friction</a:t>
            </a:r>
          </a:p>
          <a:p>
            <a:pPr algn="ctr"/>
            <a:r>
              <a:rPr lang="en-US" sz="4400" dirty="0" smtClean="0"/>
              <a:t>Steel &amp; rubber went least – most friction</a:t>
            </a:r>
            <a:endParaRPr lang="en-US" sz="4400" dirty="0"/>
          </a:p>
          <a:p>
            <a:pPr algn="ctr"/>
            <a:r>
              <a:rPr lang="en-US" sz="4400" dirty="0"/>
              <a:t>Slide into base to stop faster – on base</a:t>
            </a:r>
          </a:p>
        </p:txBody>
      </p:sp>
    </p:spTree>
    <p:extLst>
      <p:ext uri="{BB962C8B-B14F-4D97-AF65-F5344CB8AC3E}">
        <p14:creationId xmlns:p14="http://schemas.microsoft.com/office/powerpoint/2010/main" val="4295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7924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4800" dirty="0"/>
              <a:t>the force of attraction between </a:t>
            </a:r>
            <a:r>
              <a:rPr lang="en-US" sz="4800" dirty="0"/>
              <a:t>two objects</a:t>
            </a:r>
            <a:r>
              <a:rPr lang="en" sz="4800" dirty="0"/>
              <a:t> </a:t>
            </a:r>
          </a:p>
          <a:p>
            <a:pPr>
              <a:buNone/>
            </a:pPr>
            <a:r>
              <a:rPr lang="en-US" sz="4800" dirty="0"/>
              <a:t>depends on:</a:t>
            </a:r>
          </a:p>
          <a:p>
            <a:pPr>
              <a:buNone/>
            </a:pPr>
            <a:r>
              <a:rPr lang="en-US" sz="4800" dirty="0"/>
              <a:t>	</a:t>
            </a:r>
            <a:r>
              <a:rPr lang="en" sz="4800" dirty="0"/>
              <a:t>mass and distance</a:t>
            </a:r>
            <a:endParaRPr lang="en-US" sz="4800" dirty="0"/>
          </a:p>
          <a:p>
            <a:pPr>
              <a:buNone/>
            </a:pPr>
            <a:r>
              <a:rPr lang="en-US" sz="4800" dirty="0"/>
              <a:t>In a vacuum – no resistance so all objects fall at the same rate</a:t>
            </a:r>
            <a:endParaRPr lang="en" sz="4800" dirty="0"/>
          </a:p>
        </p:txBody>
      </p:sp>
    </p:spTree>
    <p:extLst>
      <p:ext uri="{BB962C8B-B14F-4D97-AF65-F5344CB8AC3E}">
        <p14:creationId xmlns:p14="http://schemas.microsoft.com/office/powerpoint/2010/main" val="16045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025" y="1600200"/>
            <a:ext cx="9183757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Objects with north and south pole</a:t>
            </a:r>
          </a:p>
          <a:p>
            <a:pPr marL="0" indent="0">
              <a:buNone/>
            </a:pPr>
            <a:r>
              <a:rPr lang="en-US" sz="4800" dirty="0"/>
              <a:t>Magnetic field surrounding</a:t>
            </a:r>
          </a:p>
          <a:p>
            <a:pPr marL="0" indent="0">
              <a:buNone/>
            </a:pPr>
            <a:r>
              <a:rPr lang="en-US" sz="4800" dirty="0"/>
              <a:t>Force </a:t>
            </a:r>
            <a:r>
              <a:rPr lang="en-US" sz="4800" dirty="0" smtClean="0"/>
              <a:t>strongest - At </a:t>
            </a:r>
            <a:r>
              <a:rPr lang="en-US" sz="4800" dirty="0"/>
              <a:t>poles</a:t>
            </a:r>
          </a:p>
          <a:p>
            <a:pPr marL="0" indent="0">
              <a:buNone/>
            </a:pPr>
            <a:r>
              <a:rPr lang="en-US" sz="4800" dirty="0"/>
              <a:t>Like poles repel</a:t>
            </a:r>
          </a:p>
          <a:p>
            <a:pPr marL="0" indent="0">
              <a:buNone/>
            </a:pPr>
            <a:r>
              <a:rPr lang="en-US" sz="4800" dirty="0"/>
              <a:t>Unlike poles attract</a:t>
            </a:r>
          </a:p>
        </p:txBody>
      </p:sp>
    </p:spTree>
    <p:extLst>
      <p:ext uri="{BB962C8B-B14F-4D97-AF65-F5344CB8AC3E}">
        <p14:creationId xmlns:p14="http://schemas.microsoft.com/office/powerpoint/2010/main" val="16141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Magnets Lab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/>
          <a:lstStyle/>
          <a:p>
            <a:r>
              <a:rPr lang="en-US" sz="3600" dirty="0" smtClean="0"/>
              <a:t>Magnetic field surrounds magnet – attract and repel without touching</a:t>
            </a:r>
          </a:p>
          <a:p>
            <a:r>
              <a:rPr lang="en-US" sz="3600" dirty="0" smtClean="0"/>
              <a:t>Magnets strongest at poles</a:t>
            </a:r>
          </a:p>
          <a:p>
            <a:r>
              <a:rPr lang="en-US" sz="3600" dirty="0" smtClean="0"/>
              <a:t>North up for all three – all attract</a:t>
            </a:r>
          </a:p>
          <a:p>
            <a:r>
              <a:rPr lang="en-US" sz="3600" dirty="0" smtClean="0"/>
              <a:t>North – south – north – all repel</a:t>
            </a:r>
          </a:p>
          <a:p>
            <a:r>
              <a:rPr lang="en-US" sz="3600" dirty="0" smtClean="0"/>
              <a:t>South – north – north – repel and attract</a:t>
            </a:r>
          </a:p>
          <a:p>
            <a:r>
              <a:rPr lang="en-US" sz="3600" dirty="0" smtClean="0"/>
              <a:t>Conclusion – </a:t>
            </a:r>
          </a:p>
          <a:p>
            <a:pPr lvl="1"/>
            <a:r>
              <a:rPr lang="en-US" sz="3600" dirty="0" smtClean="0"/>
              <a:t>Opposites attract and same repels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000126"/>
            <a:ext cx="10782300" cy="5476874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ability to do work</a:t>
            </a:r>
          </a:p>
          <a:p>
            <a:r>
              <a:rPr lang="en-US" sz="4400" dirty="0" smtClean="0"/>
              <a:t>What is work? </a:t>
            </a:r>
            <a:r>
              <a:rPr lang="en-US" altLang="en-US" sz="2000" dirty="0">
                <a:solidFill>
                  <a:schemeClr val="bg1"/>
                </a:solidFill>
                <a:hlinkClick r:id="rId2"/>
              </a:rPr>
              <a:t>https://www.brainpop.com/science/motionsforcesandtime/work/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endParaRPr lang="en-US" sz="4400" dirty="0" smtClean="0"/>
          </a:p>
          <a:p>
            <a:pPr lvl="1"/>
            <a:r>
              <a:rPr lang="en-US" sz="4000" dirty="0" smtClean="0"/>
              <a:t>object movement</a:t>
            </a:r>
          </a:p>
          <a:p>
            <a:r>
              <a:rPr lang="en-US" sz="4400" dirty="0" smtClean="0"/>
              <a:t>Mechanical – energy of movement</a:t>
            </a:r>
          </a:p>
          <a:p>
            <a:pPr lvl="1"/>
            <a:r>
              <a:rPr lang="en-US" sz="4400" dirty="0" smtClean="0"/>
              <a:t>Kinetic – movement</a:t>
            </a:r>
          </a:p>
          <a:p>
            <a:pPr lvl="1"/>
            <a:r>
              <a:rPr lang="en-US" sz="4400" dirty="0" smtClean="0"/>
              <a:t>Potential – stored</a:t>
            </a:r>
          </a:p>
          <a:p>
            <a:r>
              <a:rPr lang="en-US" sz="4400" dirty="0" smtClean="0"/>
              <a:t>Transferred from one object to another</a:t>
            </a:r>
          </a:p>
          <a:p>
            <a:r>
              <a:rPr lang="en-US" sz="4400" dirty="0" smtClean="0"/>
              <a:t>Transformed from one type to another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839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38200"/>
          </a:xfrm>
        </p:spPr>
        <p:txBody>
          <a:bodyPr/>
          <a:lstStyle/>
          <a:p>
            <a:r>
              <a:rPr lang="en-US" dirty="0" smtClean="0"/>
              <a:t>Today in class: Circuit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838200"/>
            <a:ext cx="11174818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Draw FIVE circuits</a:t>
            </a:r>
          </a:p>
          <a:p>
            <a:r>
              <a:rPr lang="en-US" sz="3600" dirty="0" smtClean="0"/>
              <a:t>Build FIVE circuits</a:t>
            </a:r>
          </a:p>
          <a:p>
            <a:r>
              <a:rPr lang="en-US" sz="3600" dirty="0" smtClean="0"/>
              <a:t>Write up lab observations/answer questions</a:t>
            </a:r>
          </a:p>
          <a:p>
            <a:r>
              <a:rPr lang="en-US" sz="3600" dirty="0" smtClean="0"/>
              <a:t>Remember – lab is written as SERIES CIRCUIT but we are also doing parallel (additional questions)</a:t>
            </a:r>
          </a:p>
          <a:p>
            <a:pPr lvl="1"/>
            <a:r>
              <a:rPr lang="en-US" sz="3600" dirty="0" smtClean="0"/>
              <a:t>8. Compare brightness of lights in series circuit to parallel circuit</a:t>
            </a:r>
          </a:p>
          <a:p>
            <a:pPr lvl="1"/>
            <a:r>
              <a:rPr lang="en-US" sz="3600" dirty="0" smtClean="0"/>
              <a:t>9. What happened when the circuit was set up in </a:t>
            </a:r>
          </a:p>
          <a:p>
            <a:pPr marL="914400" lvl="2" indent="0">
              <a:buNone/>
            </a:pPr>
            <a:r>
              <a:rPr lang="en-US" sz="3200" dirty="0"/>
              <a:t>	F</a:t>
            </a:r>
            <a:r>
              <a:rPr lang="en-US" sz="3200" dirty="0" smtClean="0"/>
              <a:t>ormation 4?  Formation 5?  Why?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Electricity and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638800"/>
          </a:xfrm>
        </p:spPr>
        <p:txBody>
          <a:bodyPr/>
          <a:lstStyle/>
          <a:p>
            <a:r>
              <a:rPr lang="en-US" dirty="0" smtClean="0"/>
              <a:t>Electricity is a force because – </a:t>
            </a:r>
          </a:p>
          <a:p>
            <a:pPr lvl="1"/>
            <a:r>
              <a:rPr lang="en-US" dirty="0" smtClean="0"/>
              <a:t>Electrons being pushed and pulled through circuit</a:t>
            </a:r>
          </a:p>
          <a:p>
            <a:r>
              <a:rPr lang="en-US" dirty="0" smtClean="0"/>
              <a:t>Two things needed for electricity to be used –</a:t>
            </a:r>
          </a:p>
          <a:p>
            <a:pPr lvl="1"/>
            <a:r>
              <a:rPr lang="en-US" dirty="0" smtClean="0"/>
              <a:t>Current (steady) and circuit (path to travel)</a:t>
            </a:r>
          </a:p>
          <a:p>
            <a:r>
              <a:rPr lang="en-US" dirty="0" smtClean="0"/>
              <a:t>Circuit</a:t>
            </a:r>
          </a:p>
          <a:p>
            <a:pPr lvl="1"/>
            <a:r>
              <a:rPr lang="en-US" dirty="0" smtClean="0"/>
              <a:t>Power source, load, switch, conductor</a:t>
            </a:r>
          </a:p>
          <a:p>
            <a:r>
              <a:rPr lang="en-US" dirty="0" smtClean="0"/>
              <a:t>Electricity is made from energy – transferred through power lines – made back into energy</a:t>
            </a:r>
          </a:p>
          <a:p>
            <a:r>
              <a:rPr lang="en-US" dirty="0" smtClean="0"/>
              <a:t>Green </a:t>
            </a:r>
          </a:p>
          <a:p>
            <a:pPr lvl="1"/>
            <a:r>
              <a:rPr lang="en-US" dirty="0" smtClean="0"/>
              <a:t>Doesn’t harm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Thought 9/20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What is the difference between a series circuit and a parallel circuit?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A series circuit has 2 or more loads on the same “loop” while a parallel circuit has a separate loop for each load.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5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Quiz</a:t>
            </a:r>
          </a:p>
          <a:p>
            <a:r>
              <a:rPr lang="en-US" sz="6600" dirty="0" smtClean="0"/>
              <a:t>Electricity Reading</a:t>
            </a:r>
          </a:p>
          <a:p>
            <a:r>
              <a:rPr lang="en-US" sz="6600" dirty="0" smtClean="0"/>
              <a:t>Finish Electricity Lab</a:t>
            </a:r>
          </a:p>
        </p:txBody>
      </p:sp>
    </p:spTree>
    <p:extLst>
      <p:ext uri="{BB962C8B-B14F-4D97-AF65-F5344CB8AC3E}">
        <p14:creationId xmlns:p14="http://schemas.microsoft.com/office/powerpoint/2010/main" val="7391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Thought 9/21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Why does the second light go out when you unscrew the first light bulb in the series circuit.</a:t>
            </a:r>
          </a:p>
          <a:p>
            <a:pPr marL="0" indent="0" algn="ctr">
              <a:buNone/>
            </a:pPr>
            <a:endParaRPr lang="en-US" sz="4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Becomes an open circuit</a:t>
            </a:r>
          </a:p>
        </p:txBody>
      </p:sp>
    </p:spTree>
    <p:extLst>
      <p:ext uri="{BB962C8B-B14F-4D97-AF65-F5344CB8AC3E}">
        <p14:creationId xmlns:p14="http://schemas.microsoft.com/office/powerpoint/2010/main" val="15173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 invalidUrl="https://www.schooltube.com/video/c74a9a495e7544dba30a/bill nye - motion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dirty="0" smtClean="0"/>
              <a:t>Textbook</a:t>
            </a:r>
          </a:p>
          <a:p>
            <a:pPr marL="0" indent="0" algn="ctr">
              <a:buNone/>
            </a:pPr>
            <a:r>
              <a:rPr lang="en-US" sz="7200" dirty="0" smtClean="0"/>
              <a:t>4.2 and 4.3</a:t>
            </a:r>
            <a:endParaRPr lang="en-US" sz="7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Thoughts 9/22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What is green energy?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>
                <a:solidFill>
                  <a:srgbClr val="FF0000"/>
                </a:solidFill>
              </a:rPr>
              <a:t>Energy that does not harm the environment. </a:t>
            </a: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5625"/>
            <a:ext cx="10845800" cy="4351338"/>
          </a:xfrm>
        </p:spPr>
        <p:txBody>
          <a:bodyPr>
            <a:normAutofit/>
          </a:bodyPr>
          <a:lstStyle/>
          <a:p>
            <a:r>
              <a:rPr lang="en-US" sz="6600" dirty="0"/>
              <a:t>Answers to </a:t>
            </a:r>
            <a:r>
              <a:rPr lang="en-US" sz="6600" dirty="0" smtClean="0"/>
              <a:t>Wednesday</a:t>
            </a:r>
            <a:r>
              <a:rPr lang="en-US" sz="6600" dirty="0" smtClean="0"/>
              <a:t>’s </a:t>
            </a:r>
            <a:r>
              <a:rPr lang="en-US" sz="6600" dirty="0"/>
              <a:t>reading </a:t>
            </a:r>
            <a:endParaRPr lang="en-US" sz="6600" dirty="0" smtClean="0"/>
          </a:p>
          <a:p>
            <a:pPr lvl="1"/>
            <a:r>
              <a:rPr lang="en-US" sz="6600" dirty="0" smtClean="0"/>
              <a:t>1 </a:t>
            </a:r>
            <a:r>
              <a:rPr lang="en-US" sz="6600" dirty="0"/>
              <a:t>– </a:t>
            </a:r>
            <a:r>
              <a:rPr lang="en-US" sz="6600" dirty="0" smtClean="0"/>
              <a:t>AAB</a:t>
            </a:r>
            <a:endParaRPr lang="en-US" sz="6600" dirty="0" smtClean="0"/>
          </a:p>
          <a:p>
            <a:pPr lvl="1"/>
            <a:r>
              <a:rPr lang="en-US" sz="6600" dirty="0" smtClean="0"/>
              <a:t>2 </a:t>
            </a:r>
            <a:r>
              <a:rPr lang="en-US" sz="6600" dirty="0"/>
              <a:t>– </a:t>
            </a:r>
            <a:r>
              <a:rPr lang="en-US" sz="6600" dirty="0" smtClean="0"/>
              <a:t>DDA</a:t>
            </a:r>
            <a:endParaRPr lang="en-US" sz="66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276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Circuit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Drawings on the white board with class discussion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772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Thoughts 9/19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371600"/>
            <a:ext cx="10683240" cy="510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/>
              <a:t>What is needed for electricity to be useful in our homes and for our appliances and devices?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A Circuit</a:t>
            </a:r>
          </a:p>
        </p:txBody>
      </p:sp>
    </p:spTree>
    <p:extLst>
      <p:ext uri="{BB962C8B-B14F-4D97-AF65-F5344CB8AC3E}">
        <p14:creationId xmlns:p14="http://schemas.microsoft.com/office/powerpoint/2010/main" val="79610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Balanced and Unbalanced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843" y="990600"/>
            <a:ext cx="9233453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ct val="30555"/>
              <a:buNone/>
            </a:pPr>
            <a:r>
              <a:rPr lang="en" sz="3200" dirty="0"/>
              <a:t>a force is a </a:t>
            </a:r>
            <a:endParaRPr lang="en-US" sz="3200" dirty="0" smtClean="0"/>
          </a:p>
          <a:p>
            <a:pPr>
              <a:lnSpc>
                <a:spcPct val="115000"/>
              </a:lnSpc>
              <a:buClr>
                <a:schemeClr val="dk1"/>
              </a:buClr>
              <a:buSzPct val="30555"/>
              <a:buNone/>
            </a:pPr>
            <a:r>
              <a:rPr lang="en-US" sz="3200" dirty="0" smtClean="0">
                <a:solidFill>
                  <a:srgbClr val="741B47"/>
                </a:solidFill>
              </a:rPr>
              <a:t>	</a:t>
            </a:r>
            <a:r>
              <a:rPr lang="en" sz="3200" dirty="0"/>
              <a:t>push or a pull</a:t>
            </a:r>
          </a:p>
          <a:p>
            <a:pPr>
              <a:lnSpc>
                <a:spcPct val="115000"/>
              </a:lnSpc>
              <a:buNone/>
            </a:pPr>
            <a:r>
              <a:rPr lang="en" sz="3200" dirty="0" smtClean="0"/>
              <a:t>forces </a:t>
            </a:r>
            <a:r>
              <a:rPr lang="en" sz="3200" dirty="0"/>
              <a:t>have two properties</a:t>
            </a:r>
            <a:r>
              <a:rPr lang="en" sz="3200" dirty="0" smtClean="0"/>
              <a:t>:</a:t>
            </a:r>
            <a:endParaRPr lang="en-US" sz="3200" dirty="0" smtClean="0"/>
          </a:p>
          <a:p>
            <a:pPr>
              <a:lnSpc>
                <a:spcPct val="115000"/>
              </a:lnSpc>
              <a:buNone/>
            </a:pPr>
            <a:r>
              <a:rPr lang="en-US" sz="3200" dirty="0"/>
              <a:t>	d</a:t>
            </a:r>
            <a:r>
              <a:rPr lang="en" sz="3200" dirty="0" err="1" smtClean="0"/>
              <a:t>irection</a:t>
            </a:r>
            <a:r>
              <a:rPr lang="en" sz="3200" dirty="0" smtClean="0"/>
              <a:t> </a:t>
            </a:r>
            <a:r>
              <a:rPr lang="en" sz="3200" dirty="0"/>
              <a:t>and </a:t>
            </a:r>
            <a:r>
              <a:rPr lang="en-US" sz="3200" dirty="0" smtClean="0"/>
              <a:t>s</a:t>
            </a:r>
            <a:r>
              <a:rPr lang="en" sz="3200" dirty="0" err="1" smtClean="0"/>
              <a:t>ize</a:t>
            </a:r>
            <a:r>
              <a:rPr lang="en" sz="3200" dirty="0" smtClean="0"/>
              <a:t> </a:t>
            </a:r>
            <a:r>
              <a:rPr lang="en" sz="3200" dirty="0"/>
              <a:t>(use VECTOR)</a:t>
            </a:r>
            <a:endParaRPr lang="en-US" sz="3200" dirty="0"/>
          </a:p>
          <a:p>
            <a:pPr>
              <a:lnSpc>
                <a:spcPct val="115000"/>
              </a:lnSpc>
              <a:buNone/>
            </a:pPr>
            <a:r>
              <a:rPr lang="en-US" sz="3200" dirty="0" smtClean="0"/>
              <a:t>forces </a:t>
            </a:r>
            <a:r>
              <a:rPr lang="en-US" sz="3200" dirty="0"/>
              <a:t>can affect motion in several </a:t>
            </a:r>
            <a:r>
              <a:rPr lang="en-US" sz="3200" dirty="0" smtClean="0"/>
              <a:t>ways:</a:t>
            </a:r>
          </a:p>
          <a:p>
            <a:pPr>
              <a:lnSpc>
                <a:spcPct val="115000"/>
              </a:lnSpc>
              <a:buNone/>
            </a:pPr>
            <a:r>
              <a:rPr lang="en-US" sz="3200" dirty="0" smtClean="0"/>
              <a:t>	faster</a:t>
            </a:r>
            <a:r>
              <a:rPr lang="en-US" sz="3200" dirty="0"/>
              <a:t>, start, slower, stop, change direction</a:t>
            </a:r>
            <a:endParaRPr lang="en" sz="3200" dirty="0"/>
          </a:p>
          <a:p>
            <a:pPr>
              <a:lnSpc>
                <a:spcPct val="115000"/>
              </a:lnSpc>
              <a:buNone/>
            </a:pPr>
            <a:r>
              <a:rPr lang="en-US" sz="3200" dirty="0" smtClean="0"/>
              <a:t>Net forces:</a:t>
            </a:r>
          </a:p>
          <a:p>
            <a:pPr>
              <a:lnSpc>
                <a:spcPct val="115000"/>
              </a:lnSpc>
              <a:buNone/>
            </a:pPr>
            <a:r>
              <a:rPr lang="en-US" sz="3200" dirty="0"/>
              <a:t>	</a:t>
            </a:r>
            <a:r>
              <a:rPr lang="en-US" sz="3200" dirty="0" smtClean="0"/>
              <a:t>add if same direction</a:t>
            </a:r>
          </a:p>
          <a:p>
            <a:pPr>
              <a:lnSpc>
                <a:spcPct val="115000"/>
              </a:lnSpc>
              <a:buNone/>
            </a:pPr>
            <a:r>
              <a:rPr lang="en-US" sz="3200" dirty="0"/>
              <a:t>	</a:t>
            </a:r>
            <a:r>
              <a:rPr lang="en-US" sz="3200" dirty="0" smtClean="0"/>
              <a:t>subtract if different directions</a:t>
            </a:r>
            <a:endParaRPr lang="en-US" sz="3200" dirty="0">
              <a:solidFill>
                <a:srgbClr val="351C75"/>
              </a:solidFill>
            </a:endParaRPr>
          </a:p>
          <a:p>
            <a:pPr marL="457200" indent="457200">
              <a:lnSpc>
                <a:spcPct val="115000"/>
              </a:lnSpc>
              <a:buClr>
                <a:schemeClr val="dk1"/>
              </a:buClr>
              <a:buSzPct val="30555"/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68974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534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/>
              <a:t>First</a:t>
            </a:r>
          </a:p>
          <a:p>
            <a:pPr marL="0" indent="0">
              <a:buNone/>
            </a:pPr>
            <a:r>
              <a:rPr lang="en-US" sz="4400" dirty="0"/>
              <a:t>	inertia – oppose change</a:t>
            </a:r>
          </a:p>
          <a:p>
            <a:pPr marL="0" indent="0">
              <a:buNone/>
            </a:pPr>
            <a:r>
              <a:rPr lang="en-US" sz="3100" dirty="0"/>
              <a:t>(not moving – stay not moving, moving – stay moving)</a:t>
            </a:r>
          </a:p>
          <a:p>
            <a:pPr marL="0" indent="0">
              <a:buNone/>
            </a:pPr>
            <a:r>
              <a:rPr lang="en-US" sz="4400" dirty="0"/>
              <a:t>Second</a:t>
            </a:r>
          </a:p>
          <a:p>
            <a:pPr marL="0" indent="0">
              <a:buNone/>
            </a:pPr>
            <a:r>
              <a:rPr lang="en-US" sz="4400" dirty="0"/>
              <a:t>	force = mass * acceleration</a:t>
            </a:r>
          </a:p>
          <a:p>
            <a:pPr marL="0" indent="0">
              <a:buNone/>
            </a:pPr>
            <a:r>
              <a:rPr lang="en-US" sz="3100" dirty="0"/>
              <a:t>(Proportional and inversely proportional)</a:t>
            </a:r>
          </a:p>
          <a:p>
            <a:pPr marL="0" indent="0">
              <a:buNone/>
            </a:pPr>
            <a:r>
              <a:rPr lang="en-US" sz="4400" dirty="0"/>
              <a:t>Third</a:t>
            </a:r>
          </a:p>
          <a:p>
            <a:pPr marL="0" indent="0">
              <a:buNone/>
            </a:pPr>
            <a:r>
              <a:rPr lang="en-US" sz="4400" dirty="0"/>
              <a:t>	equal and opposite force</a:t>
            </a:r>
          </a:p>
          <a:p>
            <a:pPr marL="0" indent="0">
              <a:buNone/>
            </a:pPr>
            <a:r>
              <a:rPr lang="en-US" sz="3000" dirty="0"/>
              <a:t>(for every action there is an opposite and equal reaction)</a:t>
            </a:r>
          </a:p>
        </p:txBody>
      </p:sp>
    </p:spTree>
    <p:extLst>
      <p:ext uri="{BB962C8B-B14F-4D97-AF65-F5344CB8AC3E}">
        <p14:creationId xmlns:p14="http://schemas.microsoft.com/office/powerpoint/2010/main" val="12442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81891" y="1600201"/>
            <a:ext cx="788784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dirty="0">
                <a:latin typeface="Comic Sans MS" charset="0"/>
              </a:rPr>
              <a:t>Three laws predict motion of all objects in the known world.</a:t>
            </a:r>
          </a:p>
          <a:p>
            <a:pPr eaLnBrk="1" hangingPunct="1"/>
            <a:endParaRPr lang="en-US" altLang="en-US" sz="4400" dirty="0">
              <a:latin typeface="Comic Sans MS" charset="0"/>
            </a:endParaRPr>
          </a:p>
          <a:p>
            <a:pPr eaLnBrk="1" hangingPunct="1"/>
            <a:r>
              <a:rPr lang="en-US" altLang="en-US" sz="4400" dirty="0">
                <a:latin typeface="Comic Sans MS" charset="0"/>
              </a:rPr>
              <a:t>A lot of the early work was performed by Galileo Galilei.  Newton then built on the work of this ‘giant’.</a:t>
            </a:r>
          </a:p>
        </p:txBody>
      </p:sp>
      <p:pic>
        <p:nvPicPr>
          <p:cNvPr id="3076" name="Picture 2" descr="http://zuserver2.star.ucl.ac.uk/~idh/apod/image/galileo_hist_big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575" y="1600201"/>
            <a:ext cx="26273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8469731" y="5111752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charset="0"/>
              </a:rPr>
              <a:t>Galileo, Italian Scientist in early 1600s.</a:t>
            </a:r>
          </a:p>
        </p:txBody>
      </p:sp>
    </p:spTree>
    <p:extLst>
      <p:ext uri="{BB962C8B-B14F-4D97-AF65-F5344CB8AC3E}">
        <p14:creationId xmlns:p14="http://schemas.microsoft.com/office/powerpoint/2010/main" val="17618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15636" y="1441306"/>
            <a:ext cx="3699165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dirty="0" smtClean="0">
                <a:latin typeface="Comic Sans MS" charset="0"/>
              </a:rPr>
              <a:t>First Law</a:t>
            </a: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  <a:p>
            <a:pPr>
              <a:buNone/>
            </a:pPr>
            <a:r>
              <a:rPr lang="en-US" altLang="en-US" dirty="0" smtClean="0">
                <a:latin typeface="Comic Sans MS" charset="0"/>
              </a:rPr>
              <a:t>Ex:  The soccer ball will remain still until kicked by the player (unbalanced force).</a:t>
            </a: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419600" y="1600200"/>
            <a:ext cx="7600604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5400" dirty="0">
                <a:latin typeface="Comic Sans MS" charset="0"/>
              </a:rPr>
              <a:t>“Objects at rest remain at rest, and objects in motion remain in motion, unless acted upon by an unbalanced force</a:t>
            </a:r>
            <a:r>
              <a:rPr lang="en-US" altLang="en-US" sz="5400" dirty="0" smtClean="0">
                <a:latin typeface="Comic Sans MS" charset="0"/>
              </a:rPr>
              <a:t>.”</a:t>
            </a:r>
            <a:endParaRPr lang="en-US" altLang="en-US" sz="5400" dirty="0">
              <a:latin typeface="Comic Sans MS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38300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7" descr="crbs02819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/>
          <a:stretch>
            <a:fillRect/>
          </a:stretch>
        </p:blipFill>
        <p:spPr bwMode="auto">
          <a:xfrm>
            <a:off x="954578" y="2114876"/>
            <a:ext cx="2220884" cy="279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0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15636" y="1862050"/>
            <a:ext cx="2244437" cy="499594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First Law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000" dirty="0">
                <a:latin typeface="Comic Sans MS" charset="0"/>
              </a:rPr>
              <a:t>(Continued)</a:t>
            </a:r>
          </a:p>
          <a:p>
            <a:pPr eaLnBrk="1" hangingPunct="1">
              <a:buFont typeface="Arial" charset="0"/>
              <a:buNone/>
            </a:pPr>
            <a:r>
              <a:rPr lang="en-US" altLang="en-US" dirty="0">
                <a:latin typeface="Comic Sans MS" charset="0"/>
              </a:rPr>
              <a:t>Inertia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059084" y="1600201"/>
            <a:ext cx="898051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4800" smtClean="0">
                <a:latin typeface="Comic Sans MS" charset="0"/>
              </a:rPr>
              <a:t>The </a:t>
            </a:r>
            <a:r>
              <a:rPr lang="en-US" altLang="en-US" sz="4800" dirty="0">
                <a:latin typeface="Comic Sans MS" charset="0"/>
              </a:rPr>
              <a:t>resistance of an object to change its speed or direction of motion</a:t>
            </a:r>
          </a:p>
          <a:p>
            <a:pPr eaLnBrk="1" hangingPunct="1">
              <a:spcBef>
                <a:spcPct val="0"/>
              </a:spcBef>
            </a:pPr>
            <a:endParaRPr lang="en-US" altLang="en-US" sz="4800" dirty="0">
              <a:latin typeface="Comic Sans MS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4800" dirty="0">
                <a:latin typeface="Comic Sans MS" charset="0"/>
              </a:rPr>
              <a:t>The more the massive an object is, the more inertia it has</a:t>
            </a:r>
            <a:r>
              <a:rPr lang="en-US" altLang="en-US" sz="4800" dirty="0" smtClean="0">
                <a:latin typeface="Comic Sans MS" charset="0"/>
              </a:rPr>
              <a:t>.</a:t>
            </a:r>
            <a:endParaRPr lang="en-US" altLang="en-US" sz="4800" dirty="0">
              <a:latin typeface="Comic Sans MS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8882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5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mic Sans MS" charset="0"/>
              </a:rPr>
              <a:t>Newton’s Laws of Motion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32756" y="1845424"/>
            <a:ext cx="3506586" cy="48285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dirty="0" smtClean="0">
                <a:latin typeface="Comic Sans MS" charset="0"/>
              </a:rPr>
              <a:t>Second Law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5200" dirty="0" smtClean="0">
                <a:latin typeface="Comic Sans MS" charset="0"/>
              </a:rPr>
              <a:t>F=ma</a:t>
            </a:r>
            <a:endParaRPr lang="en-US" altLang="en-US" dirty="0"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latin typeface="Comic Sans MS" charset="0"/>
            </a:endParaRPr>
          </a:p>
          <a:p>
            <a:pPr>
              <a:buNone/>
            </a:pPr>
            <a:r>
              <a:rPr lang="en-US" altLang="en-US" dirty="0" smtClean="0">
                <a:latin typeface="Comic Sans MS" charset="0"/>
              </a:rPr>
              <a:t>Ex:  Using the same force, the lighter box will accelerate faster and move further than the heavier box.</a:t>
            </a:r>
          </a:p>
          <a:p>
            <a:pPr eaLnBrk="1" hangingPunct="1">
              <a:buFont typeface="Arial" charset="0"/>
              <a:buNone/>
            </a:pPr>
            <a:endParaRPr lang="en-US" altLang="en-US" dirty="0">
              <a:latin typeface="Comic Sans MS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4343400" y="1423194"/>
            <a:ext cx="7410796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4000" dirty="0">
                <a:latin typeface="Comic Sans MS" charset="0"/>
              </a:rPr>
              <a:t>“With increased force, a mass’ acceleration will increase.  With increased mass, more force is needed to accelerate</a:t>
            </a:r>
            <a:r>
              <a:rPr lang="en-US" altLang="en-US" sz="4000" dirty="0" smtClean="0">
                <a:latin typeface="Comic Sans MS" charset="0"/>
              </a:rPr>
              <a:t>.”</a:t>
            </a:r>
            <a:endParaRPr lang="en-US" altLang="en-US" sz="4000" dirty="0">
              <a:latin typeface="Comic Sans MS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339042" y="4229100"/>
            <a:ext cx="5257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74124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74124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531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343400" y="5334000"/>
            <a:ext cx="762000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6324600"/>
            <a:ext cx="762000" cy="1588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48400" y="6248400"/>
            <a:ext cx="990600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5334000"/>
            <a:ext cx="2057400" cy="1588"/>
          </a:xfrm>
          <a:prstGeom prst="straightConnector1">
            <a:avLst/>
          </a:prstGeom>
          <a:ln w="1016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0" name="TextBox 16"/>
          <p:cNvSpPr txBox="1">
            <a:spLocks noChangeArrowheads="1"/>
          </p:cNvSpPr>
          <p:nvPr/>
        </p:nvSpPr>
        <p:spPr bwMode="auto">
          <a:xfrm>
            <a:off x="4343400" y="5562601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mic Sans MS" charset="0"/>
              </a:rPr>
              <a:t>force</a:t>
            </a:r>
          </a:p>
        </p:txBody>
      </p:sp>
      <p:sp>
        <p:nvSpPr>
          <p:cNvPr id="7181" name="TextBox 17"/>
          <p:cNvSpPr txBox="1">
            <a:spLocks noChangeArrowheads="1"/>
          </p:cNvSpPr>
          <p:nvPr/>
        </p:nvSpPr>
        <p:spPr bwMode="auto">
          <a:xfrm>
            <a:off x="4343400" y="6581776"/>
            <a:ext cx="68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mic Sans MS" charset="0"/>
              </a:rPr>
              <a:t>force</a:t>
            </a:r>
          </a:p>
        </p:txBody>
      </p:sp>
      <p:sp>
        <p:nvSpPr>
          <p:cNvPr id="7182" name="TextBox 18"/>
          <p:cNvSpPr txBox="1">
            <a:spLocks noChangeArrowheads="1"/>
          </p:cNvSpPr>
          <p:nvPr/>
        </p:nvSpPr>
        <p:spPr bwMode="auto">
          <a:xfrm>
            <a:off x="6172200" y="65817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mic Sans MS" charset="0"/>
              </a:rPr>
              <a:t>acceleration</a:t>
            </a:r>
          </a:p>
        </p:txBody>
      </p:sp>
      <p:sp>
        <p:nvSpPr>
          <p:cNvPr id="7183" name="TextBox 19"/>
          <p:cNvSpPr txBox="1">
            <a:spLocks noChangeArrowheads="1"/>
          </p:cNvSpPr>
          <p:nvPr/>
        </p:nvSpPr>
        <p:spPr bwMode="auto">
          <a:xfrm>
            <a:off x="6248400" y="5562601"/>
            <a:ext cx="1295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Comic Sans MS" charset="0"/>
              </a:rPr>
              <a:t>acceleration</a:t>
            </a:r>
          </a:p>
        </p:txBody>
      </p:sp>
    </p:spTree>
    <p:extLst>
      <p:ext uri="{BB962C8B-B14F-4D97-AF65-F5344CB8AC3E}">
        <p14:creationId xmlns:p14="http://schemas.microsoft.com/office/powerpoint/2010/main" val="19625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807</Words>
  <Application>Microsoft Office PowerPoint</Application>
  <PresentationFormat>Widescreen</PresentationFormat>
  <Paragraphs>179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Office Theme</vt:lpstr>
      <vt:lpstr>Science Thoughts 9/18</vt:lpstr>
      <vt:lpstr>Today in class: Circuit Lab</vt:lpstr>
      <vt:lpstr>Science Thoughts 9/19</vt:lpstr>
      <vt:lpstr>Balanced and Unbalanced Forces</vt:lpstr>
      <vt:lpstr>Newton’s Laws</vt:lpstr>
      <vt:lpstr>Newton’s Laws of Motion</vt:lpstr>
      <vt:lpstr>Newton’s Laws of Motion</vt:lpstr>
      <vt:lpstr>Newton’s Laws of Motion</vt:lpstr>
      <vt:lpstr>Newton’s Laws of Motion</vt:lpstr>
      <vt:lpstr>Newton’s Laws of Motion</vt:lpstr>
      <vt:lpstr>Newton’s Laws of Motion</vt:lpstr>
      <vt:lpstr>Newton’s Laws of Motion</vt:lpstr>
      <vt:lpstr>Text book 2.1 and 2.2 answers</vt:lpstr>
      <vt:lpstr>Friction</vt:lpstr>
      <vt:lpstr>Lab answers</vt:lpstr>
      <vt:lpstr>Gravity</vt:lpstr>
      <vt:lpstr>Magnets</vt:lpstr>
      <vt:lpstr>Magnets Lab answers</vt:lpstr>
      <vt:lpstr>Energy</vt:lpstr>
      <vt:lpstr>Electricity and Circuits</vt:lpstr>
      <vt:lpstr>Science Thought 9/20</vt:lpstr>
      <vt:lpstr>Today in class</vt:lpstr>
      <vt:lpstr>Science Thought 9/21</vt:lpstr>
      <vt:lpstr>Today in class</vt:lpstr>
      <vt:lpstr>Science Thoughts 9/22</vt:lpstr>
      <vt:lpstr>PowerPoint Presentation</vt:lpstr>
      <vt:lpstr>Review Circuit Lab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9/2</dc:title>
  <dc:creator>Karin Kuropas</dc:creator>
  <cp:lastModifiedBy>Karin Kuropas</cp:lastModifiedBy>
  <cp:revision>30</cp:revision>
  <dcterms:created xsi:type="dcterms:W3CDTF">2017-08-25T22:32:22Z</dcterms:created>
  <dcterms:modified xsi:type="dcterms:W3CDTF">2017-09-22T21:28:36Z</dcterms:modified>
</cp:coreProperties>
</file>