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68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07" r:id="rId34"/>
    <p:sldId id="295" r:id="rId35"/>
    <p:sldId id="296" r:id="rId36"/>
    <p:sldId id="308" r:id="rId37"/>
    <p:sldId id="297" r:id="rId38"/>
    <p:sldId id="301" r:id="rId39"/>
    <p:sldId id="298" r:id="rId40"/>
    <p:sldId id="303" r:id="rId41"/>
    <p:sldId id="299" r:id="rId42"/>
    <p:sldId id="30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04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200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AF198-3DB0-8344-BBF7-BA1CD2922363}" type="datetimeFigureOut">
              <a:rPr lang="en-US" smtClean="0"/>
              <a:t>9/24/17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E6DF-C977-CF4B-B81D-51F471983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3F31F0E0-ED7C-0B4F-B9B2-B20AD9BBEB92}" type="slidenum">
              <a:rPr lang="en-US" altLang="en-US">
                <a:latin typeface="Arial Narrow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 Narrow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  <a:latin typeface="Verdana" charset="0"/>
              </a:rPr>
              <a:t>A sloping surface, such as a ramp. An inclined plane can be used to alter the effort and distance involved in doing work, such as lifting loads. The trade-off is that an object must be moved a longer distance than if it was lifted straight up, but less force is needed.</a:t>
            </a:r>
            <a:br>
              <a:rPr lang="en-US" altLang="en-US">
                <a:solidFill>
                  <a:srgbClr val="000000"/>
                </a:solidFill>
                <a:latin typeface="Verdana" charset="0"/>
              </a:rPr>
            </a:br>
            <a:r>
              <a:rPr lang="en-US" altLang="en-US">
                <a:solidFill>
                  <a:srgbClr val="000000"/>
                </a:solidFill>
                <a:latin typeface="Verdana" charset="0"/>
              </a:rPr>
              <a:t>You can use this machine to move an object to a lower or higher place.  Inclined planes make the work of moving things easier.  You would need less energy and force to move objects with an inclined plane. 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5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3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676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05600" y="16764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780E-B759-7A48-BAF3-E37297C84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9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E6A9-331B-164B-93D7-D03D25649C77}" type="datetimeFigureOut">
              <a:rPr lang="en-US" smtClean="0"/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5C4C-3104-1E49-90DB-A37EDB76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9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angelfire.com/scifi/dschlott/simplemachin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gelfire.com/scifi/dschlott/wedge.gi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pop.com/technology/simplemachines/lever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pop.com/technology/simplemachines/wheelandaxle/" TargetMode="Externa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pop.com/technology/simplemachines/pulle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Science Thoughts </a:t>
            </a:r>
            <a:r>
              <a:rPr lang="en-US" dirty="0" smtClean="0"/>
              <a:t>9/25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81200"/>
            <a:ext cx="8458200" cy="4572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5400" dirty="0"/>
              <a:t>How does a simple machine make work easier?</a:t>
            </a:r>
          </a:p>
          <a:p>
            <a:pPr marL="0" indent="0" algn="ctr">
              <a:buNone/>
              <a:defRPr/>
            </a:pPr>
            <a:r>
              <a:rPr lang="en-US" sz="5400" dirty="0">
                <a:solidFill>
                  <a:srgbClr val="FF0000"/>
                </a:solidFill>
              </a:rPr>
              <a:t>Reduces the amount of force needed to do the same work.</a:t>
            </a:r>
          </a:p>
        </p:txBody>
      </p:sp>
    </p:spTree>
    <p:extLst>
      <p:ext uri="{BB962C8B-B14F-4D97-AF65-F5344CB8AC3E}">
        <p14:creationId xmlns:p14="http://schemas.microsoft.com/office/powerpoint/2010/main" val="1413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6000" b="1" dirty="0">
                <a:solidFill>
                  <a:srgbClr val="FF0000"/>
                </a:solidFill>
              </a:rPr>
              <a:t>Fixed pulley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105156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6000" dirty="0"/>
              <a:t>Does not multiply force.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6000" dirty="0"/>
              <a:t>Changes the direction of the effort force.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6000" dirty="0"/>
              <a:t>	Mechanical advantage is equal to one. </a:t>
            </a:r>
          </a:p>
        </p:txBody>
      </p:sp>
    </p:spTree>
    <p:extLst>
      <p:ext uri="{BB962C8B-B14F-4D97-AF65-F5344CB8AC3E}">
        <p14:creationId xmlns:p14="http://schemas.microsoft.com/office/powerpoint/2010/main" val="3963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3386" y="609600"/>
            <a:ext cx="10123714" cy="160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6000" dirty="0"/>
              <a:t>How does a fixed pulley work?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543" y="2590800"/>
            <a:ext cx="11234057" cy="3962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A fixed pulley changes the direction of the applied force. </a:t>
            </a:r>
            <a:endParaRPr lang="en-US" altLang="en-US" sz="6000" b="1" dirty="0" smtClean="0"/>
          </a:p>
          <a:p>
            <a:pPr algn="ctr" eaLnBrk="1" hangingPunct="1">
              <a:buFontTx/>
              <a:buNone/>
              <a:defRPr/>
            </a:pPr>
            <a:r>
              <a:rPr lang="en-US" altLang="en-US" sz="6000" b="1" dirty="0" smtClean="0"/>
              <a:t>( </a:t>
            </a:r>
            <a:r>
              <a:rPr lang="en-US" altLang="en-US" sz="6000" b="1" dirty="0"/>
              <a:t>Ex. raising a flag )</a:t>
            </a:r>
          </a:p>
        </p:txBody>
      </p:sp>
    </p:spTree>
    <p:extLst>
      <p:ext uri="{BB962C8B-B14F-4D97-AF65-F5344CB8AC3E}">
        <p14:creationId xmlns:p14="http://schemas.microsoft.com/office/powerpoint/2010/main" val="7840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sz="6000" b="1" dirty="0">
                <a:solidFill>
                  <a:srgbClr val="FF0000"/>
                </a:solidFill>
              </a:rPr>
              <a:t>Movable pulley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447800"/>
            <a:ext cx="10613571" cy="4876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6000" dirty="0"/>
              <a:t>Multiplies effort force but cannot change direction of the effort force.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6000" dirty="0"/>
              <a:t>Mechanical advantage is the effort distance divided by the resistance distance.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07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9246" y="609600"/>
            <a:ext cx="11080377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/>
              <a:t>How does a moveable pulley work?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245" y="3124200"/>
            <a:ext cx="10515601" cy="2971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A movable pulley is attached to the object that is being moved.</a:t>
            </a:r>
          </a:p>
        </p:txBody>
      </p:sp>
    </p:spTree>
    <p:extLst>
      <p:ext uri="{BB962C8B-B14F-4D97-AF65-F5344CB8AC3E}">
        <p14:creationId xmlns:p14="http://schemas.microsoft.com/office/powerpoint/2010/main" val="7979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6000" b="1" dirty="0">
                <a:solidFill>
                  <a:srgbClr val="FF0000"/>
                </a:solidFill>
              </a:rPr>
              <a:t>Pulley system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828800"/>
            <a:ext cx="10678886" cy="4648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6000" dirty="0"/>
              <a:t> A combination of fixed and movable pulleys.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altLang="en-US" sz="4000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6000" dirty="0"/>
              <a:t>Mechanical advantage is equal to the number of supporting ropes.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83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Inclined Planes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006" y="1676400"/>
            <a:ext cx="7201593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An inclined plane is a flat surface that is higher on one end</a:t>
            </a:r>
          </a:p>
          <a:p>
            <a:pPr eaLnBrk="1" hangingPunct="1"/>
            <a:r>
              <a:rPr lang="en-US" altLang="en-US" sz="5400" dirty="0"/>
              <a:t>Inclined planes make the work of moving things easier</a:t>
            </a:r>
          </a:p>
        </p:txBody>
      </p:sp>
      <p:pic>
        <p:nvPicPr>
          <p:cNvPr id="8196" name="Picture 13" descr="C:\Documents and Settings\Karen Young\My Documents\My Pictures\Simple machines\batht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C:\Documents and Settings\Karen Young\My Documents\My Pictures\Simple machines\ram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909343"/>
            <a:ext cx="19240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C:\Documents and Settings\Karen Young\My Documents\My Pictures\Simple machines\stair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2400300"/>
            <a:ext cx="38100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170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/>
              <a:t>What is an inclined plane?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891" y="1981200"/>
            <a:ext cx="11610109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A simple machine with no moving parts. It is simply a straight slanted surface. ( Ex. a ramp.)</a:t>
            </a:r>
          </a:p>
          <a:p>
            <a:pPr algn="ctr" eaLnBrk="1" hangingPunct="1">
              <a:buFontTx/>
              <a:buNone/>
              <a:defRPr/>
            </a:pPr>
            <a:endParaRPr lang="en-US" altLang="en-US" sz="2000" b="1" dirty="0" smtClean="0"/>
          </a:p>
          <a:p>
            <a:pPr algn="ctr" eaLnBrk="1" hangingPunct="1">
              <a:buFontTx/>
              <a:buNone/>
              <a:defRPr/>
            </a:pPr>
            <a:r>
              <a:rPr lang="en-US" altLang="en-US" sz="2000" b="1" dirty="0" smtClean="0"/>
              <a:t>https</a:t>
            </a:r>
            <a:r>
              <a:rPr lang="en-US" altLang="en-US" sz="2000" b="1" dirty="0"/>
              <a:t>://www.brainpop.com/technology/simplemachines/inclinedplane/</a:t>
            </a:r>
            <a:r>
              <a:rPr lang="en-US" altLang="en-US" b="1" dirty="0" smtClean="0"/>
              <a:t>(2:16)</a:t>
            </a:r>
            <a:endParaRPr lang="en-US" altLang="en-US" b="1" dirty="0"/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9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Diagram of Inclined Plane</a:t>
            </a:r>
          </a:p>
        </p:txBody>
      </p:sp>
      <p:pic>
        <p:nvPicPr>
          <p:cNvPr id="34819" name="Picture 5" descr="ram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29" y="1792777"/>
            <a:ext cx="5390804" cy="359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Wedges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513" y="1676400"/>
            <a:ext cx="6159125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>
                <a:latin typeface="Verdana" charset="0"/>
              </a:rPr>
              <a:t>Two inclined planes joined back to back.</a:t>
            </a:r>
            <a:r>
              <a:rPr lang="en-US" altLang="en-US" sz="5400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eaLnBrk="1" hangingPunct="1"/>
            <a:r>
              <a:rPr lang="en-US" altLang="en-US" sz="5400" dirty="0">
                <a:latin typeface="Verdana" charset="0"/>
              </a:rPr>
              <a:t>Wedges are used to </a:t>
            </a:r>
            <a:r>
              <a:rPr lang="en-US" altLang="en-US" sz="5400" dirty="0">
                <a:solidFill>
                  <a:srgbClr val="FF0000"/>
                </a:solidFill>
                <a:latin typeface="Verdana" charset="0"/>
              </a:rPr>
              <a:t>split</a:t>
            </a:r>
            <a:r>
              <a:rPr lang="en-US" altLang="en-US" sz="5400" dirty="0">
                <a:latin typeface="Verdana" charset="0"/>
              </a:rPr>
              <a:t> things.</a:t>
            </a:r>
          </a:p>
        </p:txBody>
      </p:sp>
      <p:pic>
        <p:nvPicPr>
          <p:cNvPr id="10244" name="Picture 15" descr="C:\Documents and Settings\Karen Young\My Documents\My Pictures\Simple machines\wood 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81" y="59113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8" descr="C:\Documents and Settings\Karen Young\My Documents\My Pictures\Simple machines\zipp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6094" y="1975658"/>
            <a:ext cx="2381250" cy="4114800"/>
          </a:xfrm>
          <a:noFill/>
        </p:spPr>
      </p:pic>
      <p:pic>
        <p:nvPicPr>
          <p:cNvPr id="10246" name="Picture 19" descr="C:\Documents and Settings\Karen Young\My Documents\My Pictures\Simple machines\kni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294737"/>
            <a:ext cx="24384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/>
              <a:t>What is a wedge?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142" y="1143000"/>
            <a:ext cx="11139054" cy="550164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altLang="en-US" sz="5400" b="1" dirty="0"/>
              <a:t>A modification of an inclined plane that moves .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5400" b="1" dirty="0"/>
              <a:t>It is made of two inclined planes put together.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5400" b="1" dirty="0"/>
              <a:t>Instead of the load being moved up an inclined plane, the inclined plane moves the load. </a:t>
            </a:r>
          </a:p>
        </p:txBody>
      </p:sp>
    </p:spTree>
    <p:extLst>
      <p:ext uri="{BB962C8B-B14F-4D97-AF65-F5344CB8AC3E}">
        <p14:creationId xmlns:p14="http://schemas.microsoft.com/office/powerpoint/2010/main" val="14049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What is a Simple Machine?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543" y="1676400"/>
            <a:ext cx="6077857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A simple machine has few or no moving parts.</a:t>
            </a:r>
          </a:p>
          <a:p>
            <a:pPr eaLnBrk="1" hangingPunct="1"/>
            <a:r>
              <a:rPr lang="en-US" altLang="en-US" sz="5400" dirty="0"/>
              <a:t>Simple machines make work easier</a:t>
            </a:r>
          </a:p>
        </p:txBody>
      </p:sp>
      <p:pic>
        <p:nvPicPr>
          <p:cNvPr id="5124" name="Picture 12" descr="C:\Documents and Settings\Karen Young\My Documents\My Pictures\Simple machines\sixsimplema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3999" y="1163296"/>
            <a:ext cx="4744357" cy="5353667"/>
          </a:xfrm>
          <a:noFill/>
        </p:spPr>
      </p:pic>
    </p:spTree>
    <p:extLst>
      <p:ext uri="{BB962C8B-B14F-4D97-AF65-F5344CB8AC3E}">
        <p14:creationId xmlns:p14="http://schemas.microsoft.com/office/powerpoint/2010/main" val="8320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Diagram of </a:t>
            </a:r>
            <a:r>
              <a:rPr lang="en-US" altLang="en-US" dirty="0" smtClean="0"/>
              <a:t>Wedge</a:t>
            </a:r>
            <a:endParaRPr lang="en-US" altLang="en-US" dirty="0"/>
          </a:p>
        </p:txBody>
      </p:sp>
      <p:pic>
        <p:nvPicPr>
          <p:cNvPr id="36867" name="Picture 5" descr="wed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9491" y="1904999"/>
            <a:ext cx="3058247" cy="341982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3124200" y="5486400"/>
            <a:ext cx="548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>
                <a:hlinkClick r:id="rId4"/>
              </a:rPr>
              <a:t>www.angelfire.com/scifi/dschlott/ simplemachines.html</a:t>
            </a:r>
            <a:r>
              <a:rPr lang="en-US" alt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0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Screws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79" y="1676400"/>
            <a:ext cx="91227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>
                <a:latin typeface="Verdana" charset="0"/>
              </a:rPr>
              <a:t>A screw is an inclined plane wrapped around a shaft or cylinder. </a:t>
            </a:r>
          </a:p>
          <a:p>
            <a:pPr eaLnBrk="1" hangingPunct="1"/>
            <a:r>
              <a:rPr lang="en-US" altLang="en-US" sz="5400" dirty="0">
                <a:latin typeface="Verdana" charset="0"/>
              </a:rPr>
              <a:t>The inclined plane allows the screw to move itself when rotated.</a:t>
            </a:r>
          </a:p>
        </p:txBody>
      </p:sp>
      <p:pic>
        <p:nvPicPr>
          <p:cNvPr id="11268" name="Picture 12" descr="C:\Documents and Settings\Karen Young\My Documents\My Pictures\Simple machines\6528_a_screw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5579" y="1294014"/>
            <a:ext cx="22288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4471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600" dirty="0"/>
              <a:t>What is a screw?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016" y="1981200"/>
            <a:ext cx="9486726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A simple machine that is like an inclined plane.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It is an inclined plane that wraps around a shaft. </a:t>
            </a:r>
          </a:p>
        </p:txBody>
      </p:sp>
      <p:pic>
        <p:nvPicPr>
          <p:cNvPr id="4" name="Picture 5" descr="sc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1621" y="2283229"/>
            <a:ext cx="15525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/>
              <a:t>Describe LEVER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446415"/>
            <a:ext cx="10899371" cy="503058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5400" dirty="0"/>
              <a:t>A simple machine made with a rigid bar free to  pivot (move) around a fixed point called a </a:t>
            </a:r>
            <a:r>
              <a:rPr lang="en-US" altLang="en-US" sz="5400" dirty="0" smtClean="0"/>
              <a:t>fulcrum</a:t>
            </a:r>
          </a:p>
          <a:p>
            <a:pPr algn="ctr" eaLnBrk="1" hangingPunct="1">
              <a:buFontTx/>
              <a:buNone/>
              <a:defRPr/>
            </a:pPr>
            <a:endParaRPr lang="en-US" altLang="en-US" sz="5400" dirty="0"/>
          </a:p>
          <a:p>
            <a:pPr algn="ctr" eaLnBrk="1" hangingPunct="1">
              <a:buFontTx/>
              <a:buNone/>
              <a:defRPr/>
            </a:pPr>
            <a:r>
              <a:rPr lang="en-US" altLang="en-US" sz="2000" dirty="0">
                <a:hlinkClick r:id="rId2"/>
              </a:rPr>
              <a:t>https://www.brainpop.com/technology/simplemachines/levers/</a:t>
            </a:r>
            <a:r>
              <a:rPr lang="en-US" altLang="en-US" sz="2000" dirty="0"/>
              <a:t> (2:40</a:t>
            </a:r>
            <a:r>
              <a:rPr lang="en-US" altLang="en-US" sz="2000" dirty="0" smtClean="0"/>
              <a:t>)</a:t>
            </a:r>
          </a:p>
          <a:p>
            <a:pPr algn="ctr" eaLnBrk="1" hangingPunct="1">
              <a:buFontTx/>
              <a:buNone/>
              <a:defRPr/>
            </a:pPr>
            <a:endParaRPr lang="en-US" altLang="en-US" sz="2000" dirty="0"/>
          </a:p>
          <a:p>
            <a:pPr algn="ctr" eaLnBrk="1" hangingPunct="1">
              <a:buFontTx/>
              <a:buNone/>
              <a:defRPr/>
            </a:pPr>
            <a:r>
              <a:rPr lang="en-US" altLang="en-US" sz="5400" dirty="0" smtClean="0"/>
              <a:t>THREE TYPES:</a:t>
            </a:r>
            <a:endParaRPr lang="en-US" altLang="en-US" sz="5400" dirty="0"/>
          </a:p>
          <a:p>
            <a:pPr eaLnBrk="1" hangingPunct="1">
              <a:buFontTx/>
              <a:buNone/>
              <a:defRPr/>
            </a:pPr>
            <a:endParaRPr lang="en-US" altLang="en-US" sz="5400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Diagrams of Levers</a:t>
            </a:r>
          </a:p>
        </p:txBody>
      </p:sp>
      <p:pic>
        <p:nvPicPr>
          <p:cNvPr id="22531" name="Picture 1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77" y="1479665"/>
            <a:ext cx="9476462" cy="43932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182881" y="5872943"/>
            <a:ext cx="118705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400" dirty="0"/>
              <a:t>Effort force = input </a:t>
            </a:r>
            <a:r>
              <a:rPr lang="en-US" altLang="en-US" sz="4400" dirty="0" smtClean="0"/>
              <a:t>force	Load </a:t>
            </a:r>
            <a:r>
              <a:rPr lang="en-US" altLang="en-US" sz="4400" dirty="0"/>
              <a:t>– output force</a:t>
            </a:r>
          </a:p>
        </p:txBody>
      </p:sp>
    </p:spTree>
    <p:extLst>
      <p:ext uri="{BB962C8B-B14F-4D97-AF65-F5344CB8AC3E}">
        <p14:creationId xmlns:p14="http://schemas.microsoft.com/office/powerpoint/2010/main" val="4826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Diagrams of Levers</a:t>
            </a:r>
          </a:p>
        </p:txBody>
      </p:sp>
      <p:pic>
        <p:nvPicPr>
          <p:cNvPr id="23555" name="Picture 5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033" y="1995055"/>
            <a:ext cx="10767707" cy="3643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Levers-First Class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2509" y="1676400"/>
            <a:ext cx="6169891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In a first class lever the fulcrum is in the middle and the load and effort is on either side</a:t>
            </a:r>
          </a:p>
          <a:p>
            <a:pPr eaLnBrk="1" hangingPunct="1"/>
            <a:r>
              <a:rPr lang="en-US" altLang="en-US" sz="5400" dirty="0"/>
              <a:t>Think of a see-saw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5588" y="24368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charset="0"/>
            </a:endParaRPr>
          </a:p>
        </p:txBody>
      </p:sp>
      <p:pic>
        <p:nvPicPr>
          <p:cNvPr id="12293" name="Picture 12" descr="http://www.enchantedlearning.com/lgifs/Lever1.gif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2086" y="1560217"/>
            <a:ext cx="4783513" cy="4237395"/>
          </a:xfrm>
          <a:noFill/>
        </p:spPr>
      </p:pic>
    </p:spTree>
    <p:extLst>
      <p:ext uri="{BB962C8B-B14F-4D97-AF65-F5344CB8AC3E}">
        <p14:creationId xmlns:p14="http://schemas.microsoft.com/office/powerpoint/2010/main" val="19537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228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0284" y="723899"/>
            <a:ext cx="9742516" cy="554389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6000" dirty="0"/>
              <a:t>A </a:t>
            </a:r>
            <a:r>
              <a:rPr lang="en-US" altLang="en-US" sz="6000" dirty="0">
                <a:solidFill>
                  <a:srgbClr val="FF0000"/>
                </a:solidFill>
              </a:rPr>
              <a:t>first class lever </a:t>
            </a:r>
            <a:r>
              <a:rPr lang="en-US" altLang="en-US" sz="6000" dirty="0"/>
              <a:t>is like a teeter-totter or see-saw. One end will lift an object (child) up just as far as the other end is pushed down.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Levers-Second Class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135" y="1676400"/>
            <a:ext cx="6153265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In a second class lever the fulcrum is at the end, with the load in the middle</a:t>
            </a:r>
          </a:p>
          <a:p>
            <a:pPr eaLnBrk="1" hangingPunct="1"/>
            <a:r>
              <a:rPr lang="en-US" altLang="en-US" sz="5400" dirty="0"/>
              <a:t>Think of a wheelbarrow</a:t>
            </a:r>
          </a:p>
        </p:txBody>
      </p:sp>
      <p:pic>
        <p:nvPicPr>
          <p:cNvPr id="13316" name="Picture 6" descr="C:\Documents and Settings\Karen Young\My Documents\My Pictures\Simple machines\Lever2.gif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4109" y="1518556"/>
            <a:ext cx="5001491" cy="4430487"/>
          </a:xfrm>
          <a:noFill/>
        </p:spPr>
      </p:pic>
    </p:spTree>
    <p:extLst>
      <p:ext uri="{BB962C8B-B14F-4D97-AF65-F5344CB8AC3E}">
        <p14:creationId xmlns:p14="http://schemas.microsoft.com/office/powerpoint/2010/main" val="260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47898" y="1280160"/>
            <a:ext cx="10374284" cy="481584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6000" dirty="0"/>
              <a:t>A </a:t>
            </a:r>
            <a:r>
              <a:rPr lang="en-US" altLang="en-US" sz="6000" dirty="0">
                <a:solidFill>
                  <a:srgbClr val="FF0000"/>
                </a:solidFill>
              </a:rPr>
              <a:t>second class lever </a:t>
            </a:r>
            <a:r>
              <a:rPr lang="en-US" altLang="en-US" sz="6000" dirty="0"/>
              <a:t>is like a wheel barrow. The long handles of a wheel barrow are really the long arms of a lever.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1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Wheels and Axles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943" y="1447800"/>
            <a:ext cx="7932057" cy="4343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dirty="0"/>
              <a:t>The wheel and axle are a simple machine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400" dirty="0"/>
              <a:t>The </a:t>
            </a:r>
            <a:r>
              <a:rPr lang="en-US" altLang="en-US" sz="5400" dirty="0">
                <a:solidFill>
                  <a:srgbClr val="FF0000"/>
                </a:solidFill>
              </a:rPr>
              <a:t>axle is a rod </a:t>
            </a:r>
            <a:r>
              <a:rPr lang="en-US" altLang="en-US" sz="5400" dirty="0"/>
              <a:t>that goes through the wheel which allows the wheel to turn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400" dirty="0"/>
              <a:t>Gears are a form of wheels and axles</a:t>
            </a:r>
          </a:p>
        </p:txBody>
      </p:sp>
      <p:pic>
        <p:nvPicPr>
          <p:cNvPr id="6148" name="Picture 9" descr="C:\Documents and Settings\Karen Young\My Documents\My Pictures\Simple machines\s10%20whe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5006182"/>
            <a:ext cx="2895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C:\Documents and Settings\Karen Young\My Documents\My Pictures\Simple machines\hmhears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0" y="2461419"/>
            <a:ext cx="3810000" cy="2544763"/>
          </a:xfrm>
          <a:noFill/>
        </p:spPr>
      </p:pic>
      <p:pic>
        <p:nvPicPr>
          <p:cNvPr id="6150" name="Picture 13" descr="C:\Documents and Settings\Karen Young\My Documents\My Pictures\Simple machines\ge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0"/>
            <a:ext cx="1657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Levers-Third Class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79" y="1256834"/>
            <a:ext cx="6601229" cy="51273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/>
              <a:t>In a third class lever the fulcrum is again at the end, but the effort is in the middle</a:t>
            </a:r>
          </a:p>
          <a:p>
            <a:pPr eaLnBrk="1" hangingPunct="1"/>
            <a:r>
              <a:rPr lang="en-US" altLang="en-US" sz="5400" dirty="0"/>
              <a:t>Think of a pair of tweezers</a:t>
            </a:r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</p:txBody>
      </p:sp>
      <p:pic>
        <p:nvPicPr>
          <p:cNvPr id="14340" name="Picture 6" descr="C:\Documents and Settings\Karen Young\My Documents\My Pictures\Simple machines\Lever3.gif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865" y="1407849"/>
            <a:ext cx="5001491" cy="4430487"/>
          </a:xfrm>
          <a:noFill/>
        </p:spPr>
      </p:pic>
    </p:spTree>
    <p:extLst>
      <p:ext uri="{BB962C8B-B14F-4D97-AF65-F5344CB8AC3E}">
        <p14:creationId xmlns:p14="http://schemas.microsoft.com/office/powerpoint/2010/main" val="8435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 flipV="1">
            <a:off x="2209800" y="457200"/>
            <a:ext cx="7772400" cy="152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63535" y="1346662"/>
            <a:ext cx="9809017" cy="520376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5400" dirty="0"/>
              <a:t>A </a:t>
            </a:r>
            <a:r>
              <a:rPr lang="en-US" altLang="en-US" sz="5400" dirty="0">
                <a:solidFill>
                  <a:srgbClr val="FF0000"/>
                </a:solidFill>
              </a:rPr>
              <a:t>third class lever </a:t>
            </a:r>
            <a:r>
              <a:rPr lang="en-US" altLang="en-US" sz="5400" dirty="0"/>
              <a:t>is like a fishing pole. When the pole is given a tug, one end stays still but the other end flips in the air catching the fish.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Machines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764" y="1676400"/>
            <a:ext cx="6003636" cy="41148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altLang="en-US" sz="5400" dirty="0"/>
              <a:t>Simple Machines can be put together in different ways to make complex machinery</a:t>
            </a:r>
          </a:p>
        </p:txBody>
      </p:sp>
      <p:pic>
        <p:nvPicPr>
          <p:cNvPr id="19462" name="Picture 6" descr="C:\Documents and Settings\Karen Young\My Documents\My Pictures\Simple machines\tanks_optical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400" y="1894524"/>
            <a:ext cx="5283200" cy="3513328"/>
          </a:xfrm>
          <a:noFill/>
        </p:spPr>
      </p:pic>
    </p:spTree>
    <p:extLst>
      <p:ext uri="{BB962C8B-B14F-4D97-AF65-F5344CB8AC3E}">
        <p14:creationId xmlns:p14="http://schemas.microsoft.com/office/powerpoint/2010/main" val="16655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Science Thoughts 9/26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1690688"/>
            <a:ext cx="11687694" cy="4862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sz="5400" dirty="0" smtClean="0"/>
              <a:t>What TWO things must happen in order for there to be WORK done?</a:t>
            </a:r>
          </a:p>
          <a:p>
            <a:pPr marL="0" indent="0" algn="ctr">
              <a:buNone/>
              <a:defRPr/>
            </a:pPr>
            <a:endParaRPr lang="en-US" sz="5400" dirty="0" smtClean="0"/>
          </a:p>
          <a:p>
            <a:pPr algn="ctr">
              <a:defRPr/>
            </a:pPr>
            <a:r>
              <a:rPr lang="en-US" altLang="en-US" sz="5400" dirty="0">
                <a:solidFill>
                  <a:srgbClr val="FF0000"/>
                </a:solidFill>
              </a:rPr>
              <a:t>A force must applied to an object</a:t>
            </a:r>
          </a:p>
          <a:p>
            <a:pPr algn="ctr">
              <a:defRPr/>
            </a:pPr>
            <a:r>
              <a:rPr lang="en-US" altLang="en-US" sz="5400" dirty="0">
                <a:solidFill>
                  <a:srgbClr val="FF0000"/>
                </a:solidFill>
              </a:rPr>
              <a:t>The object must move in the same direction as the force.</a:t>
            </a:r>
          </a:p>
          <a:p>
            <a:pPr marL="0" indent="0" algn="ctr">
              <a:buNone/>
              <a:defRPr/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000"/>
              <a:t>How do machines make work easier?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630" y="2061556"/>
            <a:ext cx="11920450" cy="44223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5400" dirty="0"/>
              <a:t>They can change the amount of force</a:t>
            </a:r>
          </a:p>
          <a:p>
            <a:pPr eaLnBrk="1" hangingPunct="1">
              <a:defRPr/>
            </a:pPr>
            <a:r>
              <a:rPr lang="en-US" altLang="en-US" sz="5400" dirty="0"/>
              <a:t>They can change the </a:t>
            </a:r>
            <a:r>
              <a:rPr lang="en-US" altLang="en-US" sz="5400" dirty="0" smtClean="0"/>
              <a:t>distance</a:t>
            </a:r>
            <a:endParaRPr lang="en-US" altLang="en-US" sz="5400" dirty="0"/>
          </a:p>
          <a:p>
            <a:pPr eaLnBrk="1" hangingPunct="1">
              <a:buFontTx/>
              <a:buNone/>
              <a:defRPr/>
            </a:pPr>
            <a:r>
              <a:rPr lang="en-US" altLang="en-US" sz="5400" dirty="0"/>
              <a:t>(Remember that Work = Force X Distance</a:t>
            </a:r>
            <a:r>
              <a:rPr lang="en-US" altLang="en-US" sz="5400" dirty="0" smtClean="0"/>
              <a:t>)</a:t>
            </a:r>
            <a:endParaRPr lang="en-US" altLang="en-US" sz="5400" dirty="0"/>
          </a:p>
          <a:p>
            <a:pPr eaLnBrk="1" hangingPunct="1">
              <a:defRPr/>
            </a:pPr>
            <a:r>
              <a:rPr lang="en-US" altLang="en-US" sz="5400" dirty="0"/>
              <a:t>They can also change the direction</a:t>
            </a:r>
          </a:p>
        </p:txBody>
      </p:sp>
    </p:spTree>
    <p:extLst>
      <p:ext uri="{BB962C8B-B14F-4D97-AF65-F5344CB8AC3E}">
        <p14:creationId xmlns:p14="http://schemas.microsoft.com/office/powerpoint/2010/main" val="10715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12801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000"/>
              <a:t>How do machines make work easier?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1" y="1413164"/>
            <a:ext cx="11671068" cy="5444836"/>
          </a:xfrm>
        </p:spPr>
        <p:txBody>
          <a:bodyPr>
            <a:normAutofit fontScale="92500" lnSpcReduction="20000"/>
          </a:bodyPr>
          <a:lstStyle/>
          <a:p>
            <a:pPr marL="533400" indent="-533400" algn="ctr">
              <a:buNone/>
              <a:defRPr/>
            </a:pPr>
            <a:r>
              <a:rPr lang="en-US" altLang="en-US" sz="4800" dirty="0"/>
              <a:t>Any change in the size of the force changes the distance. </a:t>
            </a:r>
            <a:endParaRPr lang="en-US" altLang="en-US" sz="4800" dirty="0" smtClean="0"/>
          </a:p>
          <a:p>
            <a:pPr marL="533400" indent="-533400" algn="ctr">
              <a:buNone/>
              <a:defRPr/>
            </a:pPr>
            <a:r>
              <a:rPr lang="en-US" altLang="en-US" sz="4800" dirty="0" smtClean="0"/>
              <a:t>No </a:t>
            </a:r>
            <a:r>
              <a:rPr lang="en-US" altLang="en-US" sz="4800" dirty="0"/>
              <a:t>machine can increase both force and distance. 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altLang="en-US" sz="4800" dirty="0">
                <a:solidFill>
                  <a:srgbClr val="FF0000"/>
                </a:solidFill>
              </a:rPr>
              <a:t>Multiply force </a:t>
            </a:r>
            <a:r>
              <a:rPr lang="en-US" altLang="en-US" sz="4800" dirty="0"/>
              <a:t>which decreases distance the load moves. 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altLang="en-US" sz="4800" dirty="0">
                <a:solidFill>
                  <a:srgbClr val="FF0000"/>
                </a:solidFill>
              </a:rPr>
              <a:t>Multiply the distance </a:t>
            </a:r>
            <a:r>
              <a:rPr lang="en-US" altLang="en-US" sz="4800" dirty="0"/>
              <a:t>the load moves which </a:t>
            </a:r>
            <a:r>
              <a:rPr lang="en-US" altLang="en-US" sz="4800" dirty="0"/>
              <a:t>decreases force.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altLang="en-US" sz="4800" dirty="0"/>
              <a:t>Or, they leave force and distance alone but </a:t>
            </a:r>
            <a:r>
              <a:rPr lang="en-US" altLang="en-US" sz="4800" dirty="0">
                <a:solidFill>
                  <a:srgbClr val="FF0000"/>
                </a:solidFill>
              </a:rPr>
              <a:t>change the direction </a:t>
            </a:r>
            <a:r>
              <a:rPr lang="en-US" altLang="en-US" sz="4800" dirty="0"/>
              <a:t>in which the load moves.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94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Calculating Mechanical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2178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/>
              <a:t>Science Thought </a:t>
            </a:r>
            <a:r>
              <a:rPr lang="en-US" sz="5400" dirty="0" smtClean="0"/>
              <a:t>9/27</a:t>
            </a:r>
            <a:br>
              <a:rPr lang="en-US" sz="5400" dirty="0" smtClean="0"/>
            </a:br>
            <a:r>
              <a:rPr lang="en-US" altLang="en-US" sz="6000" dirty="0" smtClean="0"/>
              <a:t>What </a:t>
            </a:r>
            <a:r>
              <a:rPr lang="en-US" altLang="en-US" sz="6000" dirty="0"/>
              <a:t>is mechanical advantage?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902" y="3075708"/>
            <a:ext cx="10372898" cy="302029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dirty="0">
                <a:solidFill>
                  <a:srgbClr val="FF0000"/>
                </a:solidFill>
              </a:rPr>
              <a:t>The number of times a machine multiplies the effort or input force.</a:t>
            </a:r>
          </a:p>
        </p:txBody>
      </p:sp>
    </p:spTree>
    <p:extLst>
      <p:ext uri="{BB962C8B-B14F-4D97-AF65-F5344CB8AC3E}">
        <p14:creationId xmlns:p14="http://schemas.microsoft.com/office/powerpoint/2010/main" val="1106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Review for UNIT Test</a:t>
            </a:r>
          </a:p>
          <a:p>
            <a:pPr marL="0" indent="0" algn="ctr">
              <a:buNone/>
            </a:pPr>
            <a:r>
              <a:rPr lang="en-US" sz="6000" dirty="0"/>
              <a:t>Work on Rube Goldberg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365125"/>
            <a:ext cx="11720946" cy="17961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 smtClean="0"/>
              <a:t>Science </a:t>
            </a:r>
            <a:r>
              <a:rPr lang="en-US" sz="5400" dirty="0"/>
              <a:t>Thought </a:t>
            </a:r>
            <a:r>
              <a:rPr lang="en-US" sz="5400" dirty="0" smtClean="0"/>
              <a:t>9/28</a:t>
            </a:r>
            <a:br>
              <a:rPr lang="en-US" sz="5400" dirty="0" smtClean="0"/>
            </a:br>
            <a:r>
              <a:rPr lang="en-US" altLang="en-US" sz="6000" dirty="0" smtClean="0"/>
              <a:t>What </a:t>
            </a:r>
            <a:r>
              <a:rPr lang="en-US" altLang="en-US" sz="6000" dirty="0"/>
              <a:t>are the 6 types of simple machines?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007" y="2161309"/>
            <a:ext cx="11587942" cy="4555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400" dirty="0"/>
              <a:t>There are three simple machines: </a:t>
            </a:r>
          </a:p>
          <a:p>
            <a:pPr marL="0" indent="0" algn="ctr">
              <a:buNone/>
              <a:defRPr/>
            </a:pPr>
            <a:r>
              <a:rPr lang="en-US" altLang="en-US" sz="5400" dirty="0"/>
              <a:t>The </a:t>
            </a:r>
            <a:r>
              <a:rPr lang="en-US" altLang="en-US" sz="5400" dirty="0">
                <a:solidFill>
                  <a:srgbClr val="FF0000"/>
                </a:solidFill>
              </a:rPr>
              <a:t>lever</a:t>
            </a:r>
            <a:r>
              <a:rPr lang="en-US" altLang="en-US" sz="5400" dirty="0"/>
              <a:t>, the </a:t>
            </a:r>
            <a:r>
              <a:rPr lang="en-US" altLang="en-US" sz="5400" dirty="0">
                <a:solidFill>
                  <a:srgbClr val="FF0000"/>
                </a:solidFill>
              </a:rPr>
              <a:t>pulley</a:t>
            </a:r>
            <a:r>
              <a:rPr lang="en-US" altLang="en-US" sz="5400" dirty="0"/>
              <a:t>, and the </a:t>
            </a:r>
            <a:r>
              <a:rPr lang="en-US" altLang="en-US" sz="5400" dirty="0">
                <a:solidFill>
                  <a:srgbClr val="FF0000"/>
                </a:solidFill>
              </a:rPr>
              <a:t>inclined plane</a:t>
            </a:r>
          </a:p>
          <a:p>
            <a:pPr marL="0" indent="0" algn="ctr">
              <a:buNone/>
              <a:defRPr/>
            </a:pPr>
            <a:r>
              <a:rPr lang="en-US" altLang="en-US" sz="5400" dirty="0"/>
              <a:t> The </a:t>
            </a:r>
            <a:r>
              <a:rPr lang="en-US" altLang="en-US" sz="5400" dirty="0">
                <a:solidFill>
                  <a:srgbClr val="FFFF00"/>
                </a:solidFill>
              </a:rPr>
              <a:t>wheel and axle</a:t>
            </a:r>
            <a:r>
              <a:rPr lang="en-US" altLang="en-US" sz="5400" dirty="0"/>
              <a:t>, the </a:t>
            </a:r>
            <a:r>
              <a:rPr lang="en-US" altLang="en-US" sz="5400" dirty="0">
                <a:solidFill>
                  <a:srgbClr val="FFFF00"/>
                </a:solidFill>
              </a:rPr>
              <a:t>wedge</a:t>
            </a:r>
            <a:r>
              <a:rPr lang="en-US" altLang="en-US" sz="5400" dirty="0"/>
              <a:t>, and the </a:t>
            </a:r>
            <a:r>
              <a:rPr lang="en-US" altLang="en-US" sz="5400" dirty="0">
                <a:solidFill>
                  <a:srgbClr val="FFFF00"/>
                </a:solidFill>
              </a:rPr>
              <a:t>screw</a:t>
            </a:r>
            <a:r>
              <a:rPr lang="en-US" altLang="en-US" sz="5400" dirty="0"/>
              <a:t> are modifications of these simple machines</a:t>
            </a:r>
            <a:r>
              <a:rPr lang="en-US" altLang="en-US" sz="5400" dirty="0" smtClean="0"/>
              <a:t>.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86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/>
              <a:t>What is a wheel and axle?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458" y="1191985"/>
            <a:ext cx="10515600" cy="547007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5400" dirty="0"/>
              <a:t>A wheel and axle is a modification of a </a:t>
            </a:r>
            <a:r>
              <a:rPr lang="en-US" altLang="en-US" sz="5400" dirty="0" smtClean="0"/>
              <a:t>pulley.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5400" dirty="0" smtClean="0"/>
              <a:t>A </a:t>
            </a:r>
            <a:r>
              <a:rPr lang="en-US" altLang="en-US" sz="5400" dirty="0"/>
              <a:t>wheel is fixed to a axle. </a:t>
            </a:r>
            <a:r>
              <a:rPr lang="en-US" altLang="en-US" sz="5400" dirty="0" smtClean="0"/>
              <a:t>The </a:t>
            </a:r>
            <a:r>
              <a:rPr lang="en-US" altLang="en-US" sz="5400" dirty="0">
                <a:solidFill>
                  <a:srgbClr val="FF0000"/>
                </a:solidFill>
              </a:rPr>
              <a:t>wheel and axle must move together </a:t>
            </a:r>
            <a:r>
              <a:rPr lang="en-US" altLang="en-US" sz="5400" dirty="0"/>
              <a:t>to be a simple machine.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5400" dirty="0" smtClean="0"/>
              <a:t>Sometimes </a:t>
            </a:r>
            <a:r>
              <a:rPr lang="en-US" altLang="en-US" sz="5400" dirty="0"/>
              <a:t>the wheel has a crank or </a:t>
            </a:r>
            <a:r>
              <a:rPr lang="en-US" altLang="en-US" sz="5400" dirty="0" smtClean="0"/>
              <a:t>handle.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406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Unit Test</a:t>
            </a:r>
          </a:p>
          <a:p>
            <a:pPr marL="0" indent="0" algn="ctr">
              <a:buNone/>
            </a:pPr>
            <a:r>
              <a:rPr lang="en-US" sz="6000" dirty="0" smtClean="0"/>
              <a:t>Work on Rube Goldberg project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56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141" y="448887"/>
            <a:ext cx="10823171" cy="299258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/>
              <a:t>Science Thought </a:t>
            </a:r>
            <a:r>
              <a:rPr lang="en-US" sz="5400" dirty="0" smtClean="0"/>
              <a:t>9/29</a:t>
            </a:r>
            <a:br>
              <a:rPr lang="en-US" sz="5400" dirty="0" smtClean="0"/>
            </a:br>
            <a:r>
              <a:rPr lang="en-US" altLang="en-US" sz="6000" dirty="0" smtClean="0"/>
              <a:t>What </a:t>
            </a:r>
            <a:r>
              <a:rPr lang="en-US" altLang="en-US" sz="6000" dirty="0"/>
              <a:t>is a compound (or complex) machine?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897" y="3898669"/>
            <a:ext cx="10357658" cy="218624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sz="6000" dirty="0">
                <a:solidFill>
                  <a:srgbClr val="FF0000"/>
                </a:solidFill>
              </a:rPr>
              <a:t>A machine made up of two or more simple machines. </a:t>
            </a:r>
          </a:p>
        </p:txBody>
      </p:sp>
    </p:spTree>
    <p:extLst>
      <p:ext uri="{BB962C8B-B14F-4D97-AF65-F5344CB8AC3E}">
        <p14:creationId xmlns:p14="http://schemas.microsoft.com/office/powerpoint/2010/main" val="3411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Finish Rube Goldberg Project</a:t>
            </a:r>
          </a:p>
        </p:txBody>
      </p:sp>
    </p:spTree>
    <p:extLst>
      <p:ext uri="{BB962C8B-B14F-4D97-AF65-F5344CB8AC3E}">
        <p14:creationId xmlns:p14="http://schemas.microsoft.com/office/powerpoint/2010/main" val="15153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543" y="380999"/>
            <a:ext cx="11299371" cy="24928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6000" dirty="0">
                <a:solidFill>
                  <a:srgbClr val="FF0000"/>
                </a:solidFill>
              </a:rPr>
              <a:t>Examples</a:t>
            </a:r>
            <a:r>
              <a:rPr lang="en-US" altLang="en-US" sz="6000" dirty="0"/>
              <a:t> of wheel and axles include roller skates and doorknobs</a:t>
            </a:r>
            <a:r>
              <a:rPr lang="en-US" altLang="en-US" sz="6000" dirty="0" smtClean="0"/>
              <a:t>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sz="2000" dirty="0">
                <a:hlinkClick r:id="rId2"/>
              </a:rPr>
              <a:t>https://www.brainpop.com/technology/simplemachines/wheelandaxle/</a:t>
            </a:r>
            <a:r>
              <a:rPr lang="en-US" altLang="en-US" sz="2000" dirty="0"/>
              <a:t> (1:42)</a:t>
            </a:r>
          </a:p>
        </p:txBody>
      </p:sp>
      <p:pic>
        <p:nvPicPr>
          <p:cNvPr id="40963" name="Picture 5" descr="fa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9845" y="3439885"/>
            <a:ext cx="4808765" cy="32058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Pulleys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943" y="1289957"/>
            <a:ext cx="6743700" cy="450124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Pulley are wheels and axles with a groove around the outside</a:t>
            </a:r>
          </a:p>
          <a:p>
            <a:pPr eaLnBrk="1" hangingPunct="1"/>
            <a:r>
              <a:rPr lang="en-US" altLang="en-US" sz="5400" dirty="0"/>
              <a:t>A pulley needs a rope, chain or belt around the groove to make it do work</a:t>
            </a:r>
          </a:p>
        </p:txBody>
      </p:sp>
      <p:pic>
        <p:nvPicPr>
          <p:cNvPr id="7172" name="Picture 19" descr="C:\Documents and Settings\Karen Young\My Documents\My Pictures\Simple machines\pulle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655" y="669425"/>
            <a:ext cx="3810000" cy="2855913"/>
          </a:xfrm>
          <a:noFill/>
        </p:spPr>
      </p:pic>
      <p:pic>
        <p:nvPicPr>
          <p:cNvPr id="7173" name="Picture 20" descr="C:\Documents and Settings\Karen Young\My Documents\My Pictures\Simple machines\mystic%20pulley%20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43" y="3160222"/>
            <a:ext cx="238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dirty="0" smtClean="0"/>
              <a:t>What is a PULLEY?</a:t>
            </a:r>
            <a:endParaRPr lang="en-US" altLang="en-US" sz="6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393" y="1981199"/>
            <a:ext cx="10972800" cy="461910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A simple machine made with a rope, belt or chain wrapped around a grooved wheel. A pulley works two ways. 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626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557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/>
              <a:t>Diagrams of Pulleys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>
                <a:hlinkClick r:id="rId2"/>
              </a:rPr>
              <a:t>https://www.brainpop.com/technology/simplemachines/pulley/</a:t>
            </a:r>
            <a:r>
              <a:rPr lang="en-US" altLang="en-US" sz="2000" dirty="0"/>
              <a:t> (2:09)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461" y="1838325"/>
            <a:ext cx="4342039" cy="108448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6000" smtClean="0"/>
              <a:t>Fixed Pulley</a:t>
            </a:r>
            <a:r>
              <a:rPr lang="en-US" altLang="en-US" sz="6000" dirty="0"/>
              <a:t>: </a:t>
            </a:r>
          </a:p>
        </p:txBody>
      </p:sp>
      <p:pic>
        <p:nvPicPr>
          <p:cNvPr id="25604" name="Picture 5" descr="pull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9" y="2922813"/>
            <a:ext cx="2514600" cy="378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413601" y="5157789"/>
            <a:ext cx="54537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dirty="0"/>
              <a:t>Movable Pulley: </a:t>
            </a:r>
          </a:p>
        </p:txBody>
      </p:sp>
      <p:pic>
        <p:nvPicPr>
          <p:cNvPr id="25607" name="Picture 9" descr="movable%20pull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37" y="1782536"/>
            <a:ext cx="2194505" cy="32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/>
              <a:t>How does a pulley work?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447800"/>
            <a:ext cx="11185071" cy="5029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A pulley works </a:t>
            </a:r>
            <a:r>
              <a:rPr lang="en-US" altLang="en-US" sz="6000" b="1" u="sng" dirty="0"/>
              <a:t>two ways</a:t>
            </a:r>
            <a:r>
              <a:rPr lang="en-US" altLang="en-US" sz="6000" b="1" dirty="0"/>
              <a:t>. </a:t>
            </a:r>
            <a:endParaRPr lang="en-US" altLang="en-US" sz="6000" b="1" dirty="0" smtClean="0"/>
          </a:p>
          <a:p>
            <a:pPr algn="ctr" eaLnBrk="1" hangingPunct="1">
              <a:buFontTx/>
              <a:buNone/>
              <a:defRPr/>
            </a:pPr>
            <a:endParaRPr lang="en-US" altLang="en-US" sz="6000" b="1" dirty="0"/>
          </a:p>
          <a:p>
            <a:pPr algn="ctr" eaLnBrk="1" hangingPunct="1">
              <a:buFontTx/>
              <a:buNone/>
              <a:defRPr/>
            </a:pPr>
            <a:r>
              <a:rPr lang="en-US" altLang="en-US" sz="6000" b="1" dirty="0"/>
              <a:t>It can change the </a:t>
            </a:r>
            <a:r>
              <a:rPr lang="en-US" altLang="en-US" sz="6000" b="1" dirty="0">
                <a:solidFill>
                  <a:srgbClr val="FF0000"/>
                </a:solidFill>
              </a:rPr>
              <a:t>direction of a force </a:t>
            </a:r>
            <a:r>
              <a:rPr lang="en-US" altLang="en-US" sz="6000" b="1" dirty="0"/>
              <a:t>or it can change the</a:t>
            </a:r>
            <a:r>
              <a:rPr lang="en-US" altLang="en-US" sz="6000" b="1" dirty="0">
                <a:solidFill>
                  <a:srgbClr val="FF0000"/>
                </a:solidFill>
              </a:rPr>
              <a:t> amount of force</a:t>
            </a:r>
            <a:r>
              <a:rPr lang="en-US" altLang="en-US" sz="6000" b="1" dirty="0"/>
              <a:t>. 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1035</Words>
  <Application>Microsoft Macintosh PowerPoint</Application>
  <PresentationFormat>Widescreen</PresentationFormat>
  <Paragraphs>129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 Narrow</vt:lpstr>
      <vt:lpstr>Calibri</vt:lpstr>
      <vt:lpstr>Calibri Light</vt:lpstr>
      <vt:lpstr>Times New Roman</vt:lpstr>
      <vt:lpstr>Verdana</vt:lpstr>
      <vt:lpstr>Wingdings</vt:lpstr>
      <vt:lpstr>Arial</vt:lpstr>
      <vt:lpstr>Office Theme</vt:lpstr>
      <vt:lpstr>Science Thoughts 9/25</vt:lpstr>
      <vt:lpstr>What is a Simple Machine?</vt:lpstr>
      <vt:lpstr>Wheels and Axles</vt:lpstr>
      <vt:lpstr>What is a wheel and axle?</vt:lpstr>
      <vt:lpstr> Examples of wheel and axles include roller skates and doorknobs.  https://www.brainpop.com/technology/simplemachines/wheelandaxle/ (1:42)</vt:lpstr>
      <vt:lpstr>Pulleys</vt:lpstr>
      <vt:lpstr>What is a PULLEY?</vt:lpstr>
      <vt:lpstr>Diagrams of Pulleys https://www.brainpop.com/technology/simplemachines/pulley/ (2:09)</vt:lpstr>
      <vt:lpstr>How does a pulley work?</vt:lpstr>
      <vt:lpstr>Fixed pulley</vt:lpstr>
      <vt:lpstr>How does a fixed pulley work?</vt:lpstr>
      <vt:lpstr>Movable pulley</vt:lpstr>
      <vt:lpstr>How does a moveable pulley work?</vt:lpstr>
      <vt:lpstr>Pulley system</vt:lpstr>
      <vt:lpstr>Inclined Planes</vt:lpstr>
      <vt:lpstr>What is an inclined plane?</vt:lpstr>
      <vt:lpstr>Diagram of Inclined Plane</vt:lpstr>
      <vt:lpstr>Wedges</vt:lpstr>
      <vt:lpstr>What is a wedge?</vt:lpstr>
      <vt:lpstr>Diagram of Wedge</vt:lpstr>
      <vt:lpstr>Screws</vt:lpstr>
      <vt:lpstr>What is a screw?</vt:lpstr>
      <vt:lpstr>Describe LEVER</vt:lpstr>
      <vt:lpstr>Diagrams of Levers</vt:lpstr>
      <vt:lpstr>Diagrams of Levers</vt:lpstr>
      <vt:lpstr>Levers-First Class</vt:lpstr>
      <vt:lpstr> </vt:lpstr>
      <vt:lpstr>Levers-Second Class</vt:lpstr>
      <vt:lpstr> </vt:lpstr>
      <vt:lpstr>Levers-Third Class</vt:lpstr>
      <vt:lpstr> </vt:lpstr>
      <vt:lpstr>Simple Machines</vt:lpstr>
      <vt:lpstr>Science Thoughts 9/26</vt:lpstr>
      <vt:lpstr>How do machines make work easier?</vt:lpstr>
      <vt:lpstr>How do machines make work easier?</vt:lpstr>
      <vt:lpstr>Calculating Mechanical Advantage</vt:lpstr>
      <vt:lpstr>Science Thought 9/27 What is mechanical advantage?</vt:lpstr>
      <vt:lpstr>Today in class</vt:lpstr>
      <vt:lpstr>Science Thought 9/28 What are the 6 types of simple machines?</vt:lpstr>
      <vt:lpstr>Today in class</vt:lpstr>
      <vt:lpstr>Science Thought 9/29 What is a compound (or complex) machine?</vt:lpstr>
      <vt:lpstr>Today in class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Thought 9/25</dc:title>
  <dc:creator>adrian kuropas</dc:creator>
  <cp:lastModifiedBy>adrian kuropas</cp:lastModifiedBy>
  <cp:revision>9</cp:revision>
  <dcterms:created xsi:type="dcterms:W3CDTF">2017-09-18T00:02:42Z</dcterms:created>
  <dcterms:modified xsi:type="dcterms:W3CDTF">2017-09-25T02:27:59Z</dcterms:modified>
</cp:coreProperties>
</file>