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257" r:id="rId4"/>
    <p:sldId id="256" r:id="rId5"/>
    <p:sldId id="279" r:id="rId6"/>
    <p:sldId id="309" r:id="rId7"/>
    <p:sldId id="310" r:id="rId8"/>
    <p:sldId id="311" r:id="rId9"/>
    <p:sldId id="312" r:id="rId10"/>
    <p:sldId id="313" r:id="rId11"/>
    <p:sldId id="314" r:id="rId12"/>
    <p:sldId id="315" r:id="rId13"/>
    <p:sldId id="316" r:id="rId14"/>
    <p:sldId id="317" r:id="rId15"/>
    <p:sldId id="258" r:id="rId16"/>
    <p:sldId id="295" r:id="rId17"/>
    <p:sldId id="297" r:id="rId18"/>
    <p:sldId id="298" r:id="rId19"/>
    <p:sldId id="299" r:id="rId20"/>
    <p:sldId id="300" r:id="rId21"/>
    <p:sldId id="301" r:id="rId22"/>
    <p:sldId id="302" r:id="rId23"/>
    <p:sldId id="303" r:id="rId24"/>
    <p:sldId id="304" r:id="rId25"/>
    <p:sldId id="305" r:id="rId26"/>
    <p:sldId id="306" r:id="rId27"/>
    <p:sldId id="307" r:id="rId28"/>
    <p:sldId id="259" r:id="rId29"/>
    <p:sldId id="293" r:id="rId30"/>
    <p:sldId id="263"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6" autoAdjust="0"/>
    <p:restoredTop sz="94368" autoAdjust="0"/>
  </p:normalViewPr>
  <p:slideViewPr>
    <p:cSldViewPr snapToGrid="0" snapToObjects="1">
      <p:cViewPr varScale="1">
        <p:scale>
          <a:sx n="61" d="100"/>
          <a:sy n="61" d="100"/>
        </p:scale>
        <p:origin x="72" y="2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D40AC5-9983-4EBB-8D4A-DB19E03AC782}" type="datetimeFigureOut">
              <a:rPr lang="en-US" smtClean="0"/>
              <a:t>11/3/2017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CC04DD-562C-4B7D-BE70-CDBE750797F9}" type="slidenum">
              <a:rPr lang="en-US" smtClean="0"/>
              <a:t>‹#›</a:t>
            </a:fld>
            <a:endParaRPr lang="en-US"/>
          </a:p>
        </p:txBody>
      </p:sp>
    </p:spTree>
    <p:extLst>
      <p:ext uri="{BB962C8B-B14F-4D97-AF65-F5344CB8AC3E}">
        <p14:creationId xmlns:p14="http://schemas.microsoft.com/office/powerpoint/2010/main" val="425716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0C51B-7C69-4547-BF9C-9EFB9856D838}"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9CF5D-E744-4A65-9251-19CDE991A308}" type="slidenum">
              <a:rPr lang="en-US" smtClean="0"/>
              <a:t>‹#›</a:t>
            </a:fld>
            <a:endParaRPr lang="en-US"/>
          </a:p>
        </p:txBody>
      </p:sp>
    </p:spTree>
    <p:extLst>
      <p:ext uri="{BB962C8B-B14F-4D97-AF65-F5344CB8AC3E}">
        <p14:creationId xmlns:p14="http://schemas.microsoft.com/office/powerpoint/2010/main" val="351367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677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65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296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42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41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978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180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84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7C5B2-CBC3-A34A-8801-8FA40A9F602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213455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C5B2-CBC3-A34A-8801-8FA40A9F602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50565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C5B2-CBC3-A34A-8801-8FA40A9F602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961583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47F6134-0B88-4BA2-BD60-B12F78882BB2}" type="datetimeFigureOut">
              <a:rPr lang="en-US" smtClean="0"/>
              <a:pPr/>
              <a:t>11/3/2017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C5F5CE2-4EFD-4EAA-81FC-6AD6281D1B16}" type="slidenum">
              <a:rPr lang="en-US" smtClean="0"/>
              <a:pPr/>
              <a:t>‹#›</a:t>
            </a:fld>
            <a:endParaRPr lang="en-US"/>
          </a:p>
        </p:txBody>
      </p:sp>
    </p:spTree>
    <p:extLst>
      <p:ext uri="{BB962C8B-B14F-4D97-AF65-F5344CB8AC3E}">
        <p14:creationId xmlns:p14="http://schemas.microsoft.com/office/powerpoint/2010/main" val="203496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3936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47F6134-0B88-4BA2-BD60-B12F78882BB2}" type="datetimeFigureOut">
              <a:rPr lang="en-US" smtClean="0">
                <a:solidFill>
                  <a:prstClr val="white"/>
                </a:solidFill>
              </a:rPr>
              <a:pPr/>
              <a:t>11/3/2017</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C5F5CE2-4EFD-4EAA-81FC-6AD6281D1B16}"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3340196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7F6134-0B88-4BA2-BD60-B12F78882BB2}" type="datetimeFigureOut">
              <a:rPr lang="en-US" smtClean="0">
                <a:solidFill>
                  <a:prstClr val="white"/>
                </a:solidFill>
              </a:rPr>
              <a:pPr/>
              <a:t>11/3/2017</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C5F5CE2-4EFD-4EAA-81FC-6AD6281D1B1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6074952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459783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47F6134-0B88-4BA2-BD60-B12F78882BB2}" type="datetimeFigureOut">
              <a:rPr lang="en-US" smtClean="0">
                <a:solidFill>
                  <a:prstClr val="white"/>
                </a:solidFill>
              </a:rPr>
              <a:pPr/>
              <a:t>11/3/2017</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C5F5CE2-4EFD-4EAA-81FC-6AD6281D1B1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3435449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5258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575653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D7C5B2-CBC3-A34A-8801-8FA40A9F602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1031891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47F6134-0B88-4BA2-BD60-B12F78882BB2}" type="datetimeFigureOut">
              <a:rPr lang="en-US" smtClean="0">
                <a:solidFill>
                  <a:prstClr val="white"/>
                </a:solidFill>
              </a:rPr>
              <a:pPr/>
              <a:t>11/3/2017</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C5F5CE2-4EFD-4EAA-81FC-6AD6281D1B1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836458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49970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821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
        <p:cNvGrpSpPr/>
        <p:nvPr/>
      </p:nvGrpSpPr>
      <p:grpSpPr>
        <a:xfrm>
          <a:off x="0" y="0"/>
          <a:ext cx="0" cy="0"/>
          <a:chOff x="0" y="0"/>
          <a:chExt cx="0" cy="0"/>
        </a:xfrm>
      </p:grpSpPr>
      <p:sp>
        <p:nvSpPr>
          <p:cNvPr id="12" name="Shape 12"/>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13" name="Shape 13"/>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14" name="Shape 14"/>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2668877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914400" y="609600"/>
            <a:ext cx="103632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Shape 17"/>
          <p:cNvSpPr txBox="1">
            <a:spLocks noGrp="1"/>
          </p:cNvSpPr>
          <p:nvPr>
            <p:ph type="body" idx="1"/>
          </p:nvPr>
        </p:nvSpPr>
        <p:spPr>
          <a:xfrm>
            <a:off x="914400" y="1981200"/>
            <a:ext cx="103632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Shape 18"/>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19" name="Shape 19"/>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0" name="Shape 20"/>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3537264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rot="5400000">
            <a:off x="7239000" y="2057400"/>
            <a:ext cx="5486400" cy="25908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Shape 23"/>
          <p:cNvSpPr txBox="1">
            <a:spLocks noGrp="1"/>
          </p:cNvSpPr>
          <p:nvPr>
            <p:ph type="body" idx="1"/>
          </p:nvPr>
        </p:nvSpPr>
        <p:spPr>
          <a:xfrm rot="5400000">
            <a:off x="1955800" y="-431800"/>
            <a:ext cx="5486400" cy="75692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Shape 24"/>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5" name="Shape 25"/>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6" name="Shape 26"/>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873188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914400" y="609600"/>
            <a:ext cx="103632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9" name="Shape 29"/>
          <p:cNvSpPr txBox="1">
            <a:spLocks noGrp="1"/>
          </p:cNvSpPr>
          <p:nvPr>
            <p:ph type="body" idx="1"/>
          </p:nvPr>
        </p:nvSpPr>
        <p:spPr>
          <a:xfrm rot="5400000">
            <a:off x="4038600" y="-1143000"/>
            <a:ext cx="4114800" cy="103632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Shape 30"/>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31" name="Shape 31"/>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32" name="Shape 32"/>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2083007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389717" y="4800600"/>
            <a:ext cx="73152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a:spLocks noGrp="1"/>
          </p:cNvSpPr>
          <p:nvPr>
            <p:ph type="pic" idx="2"/>
          </p:nvPr>
        </p:nvSpPr>
        <p:spPr>
          <a:xfrm>
            <a:off x="2389717" y="612775"/>
            <a:ext cx="73152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6" name="Shape 36"/>
          <p:cNvSpPr txBox="1">
            <a:spLocks noGrp="1"/>
          </p:cNvSpPr>
          <p:nvPr>
            <p:ph type="body" idx="1"/>
          </p:nvPr>
        </p:nvSpPr>
        <p:spPr>
          <a:xfrm>
            <a:off x="2389717" y="5367338"/>
            <a:ext cx="73152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37" name="Shape 37"/>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38" name="Shape 38"/>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39" name="Shape 39"/>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2030811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1" y="273050"/>
            <a:ext cx="4011084"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2" name="Shape 42"/>
          <p:cNvSpPr txBox="1">
            <a:spLocks noGrp="1"/>
          </p:cNvSpPr>
          <p:nvPr>
            <p:ph type="body" idx="1"/>
          </p:nvPr>
        </p:nvSpPr>
        <p:spPr>
          <a:xfrm>
            <a:off x="4766733" y="273051"/>
            <a:ext cx="6815667"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2"/>
          </p:nvPr>
        </p:nvSpPr>
        <p:spPr>
          <a:xfrm>
            <a:off x="609601" y="1435101"/>
            <a:ext cx="4011084"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240"/>
              </a:spcBef>
              <a:spcAft>
                <a:spcPts val="0"/>
              </a:spcAft>
              <a:buClr>
                <a:schemeClr val="dk1"/>
              </a:buClr>
              <a:buFont typeface="Times New Roman"/>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200"/>
              </a:spcBef>
              <a:spcAft>
                <a:spcPts val="0"/>
              </a:spcAft>
              <a:buClr>
                <a:schemeClr val="dk1"/>
              </a:buClr>
              <a:buFont typeface="Times New Roman"/>
              <a:buNone/>
              <a:defRPr sz="10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180"/>
              </a:spcBef>
              <a:spcAft>
                <a:spcPts val="0"/>
              </a:spcAft>
              <a:buClr>
                <a:schemeClr val="dk1"/>
              </a:buClr>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44" name="Shape 44"/>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45" name="Shape 45"/>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46" name="Shape 46"/>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21817944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914400" y="609600"/>
            <a:ext cx="103632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49" name="Shape 49"/>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50" name="Shape 50"/>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51" name="Shape 51"/>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427873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D7C5B2-CBC3-A34A-8801-8FA40A9F6026}"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2133712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Shape 54"/>
          <p:cNvSpPr txBox="1">
            <a:spLocks noGrp="1"/>
          </p:cNvSpPr>
          <p:nvPr>
            <p:ph type="body" idx="1"/>
          </p:nvPr>
        </p:nvSpPr>
        <p:spPr>
          <a:xfrm>
            <a:off x="609600" y="1535113"/>
            <a:ext cx="5386917"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5" name="Shape 55"/>
          <p:cNvSpPr txBox="1">
            <a:spLocks noGrp="1"/>
          </p:cNvSpPr>
          <p:nvPr>
            <p:ph type="body" idx="2"/>
          </p:nvPr>
        </p:nvSpPr>
        <p:spPr>
          <a:xfrm>
            <a:off x="609600" y="2174875"/>
            <a:ext cx="5386917"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3"/>
          </p:nvPr>
        </p:nvSpPr>
        <p:spPr>
          <a:xfrm>
            <a:off x="6193368" y="1535113"/>
            <a:ext cx="5389033"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Font typeface="Times New Roman"/>
              <a:buNone/>
              <a:defRPr sz="2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400"/>
              </a:spcBef>
              <a:spcAft>
                <a:spcPts val="0"/>
              </a:spcAft>
              <a:buClr>
                <a:schemeClr val="dk1"/>
              </a:buClr>
              <a:buFont typeface="Times New Roman"/>
              <a:buNone/>
              <a:defRPr sz="2000" b="1" i="0" u="none" strike="noStrike" cap="none">
                <a:solidFill>
                  <a:schemeClr val="dk1"/>
                </a:solidFill>
                <a:latin typeface="Times New Roman"/>
                <a:ea typeface="Times New Roman"/>
                <a:cs typeface="Times New Roman"/>
                <a:sym typeface="Times New Roman"/>
              </a:defRPr>
            </a:lvl2pPr>
            <a:lvl3pPr marL="914400" marR="0" lvl="2" indent="0" algn="l" rtl="0">
              <a:spcBef>
                <a:spcPts val="360"/>
              </a:spcBef>
              <a:spcAft>
                <a:spcPts val="0"/>
              </a:spcAft>
              <a:buClr>
                <a:schemeClr val="dk1"/>
              </a:buClr>
              <a:buFont typeface="Times New Roman"/>
              <a:buNone/>
              <a:defRPr sz="1800" b="1" i="0" u="none" strike="noStrike" cap="none">
                <a:solidFill>
                  <a:schemeClr val="dk1"/>
                </a:solidFill>
                <a:latin typeface="Times New Roman"/>
                <a:ea typeface="Times New Roman"/>
                <a:cs typeface="Times New Roman"/>
                <a:sym typeface="Times New Roman"/>
              </a:defRPr>
            </a:lvl3pPr>
            <a:lvl4pPr marL="1371600" marR="0" lvl="3"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4pPr>
            <a:lvl5pPr marL="1828800" marR="0" lvl="4"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5pPr>
            <a:lvl6pPr marL="2286000" marR="0" lvl="5"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6pPr>
            <a:lvl7pPr marL="2743200" marR="0" lvl="6"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7pPr>
            <a:lvl8pPr marL="3200400" marR="0" lvl="7"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8pPr>
            <a:lvl9pPr marL="3657600" marR="0" lvl="8" indent="0" algn="l" rtl="0">
              <a:spcBef>
                <a:spcPts val="320"/>
              </a:spcBef>
              <a:spcAft>
                <a:spcPts val="0"/>
              </a:spcAft>
              <a:buClr>
                <a:schemeClr val="dk1"/>
              </a:buClr>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57" name="Shape 57"/>
          <p:cNvSpPr txBox="1">
            <a:spLocks noGrp="1"/>
          </p:cNvSpPr>
          <p:nvPr>
            <p:ph type="body" idx="4"/>
          </p:nvPr>
        </p:nvSpPr>
        <p:spPr>
          <a:xfrm>
            <a:off x="6193368" y="2174875"/>
            <a:ext cx="5389033"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742950" marR="0" lvl="1" indent="-15875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143000" marR="0" lvl="2"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600200" marR="0" lvl="3"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057400" marR="0" lvl="4"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514600" marR="0" lvl="5"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2971800" marR="0" lvl="6"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429000" marR="0" lvl="7"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3886200" marR="0" lvl="8" indent="-127000" algn="l" rtl="0">
              <a:spcBef>
                <a:spcPts val="320"/>
              </a:spcBef>
              <a:spcAft>
                <a:spcPts val="0"/>
              </a:spcAft>
              <a:buClr>
                <a:schemeClr val="dk1"/>
              </a:buClr>
              <a:buSzPct val="1000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58" name="Shape 58"/>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59" name="Shape 59"/>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0" name="Shape 60"/>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2508425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14400" y="609600"/>
            <a:ext cx="103632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3" name="Shape 63"/>
          <p:cNvSpPr txBox="1">
            <a:spLocks noGrp="1"/>
          </p:cNvSpPr>
          <p:nvPr>
            <p:ph type="body" idx="1"/>
          </p:nvPr>
        </p:nvSpPr>
        <p:spPr>
          <a:xfrm>
            <a:off x="914400" y="1981200"/>
            <a:ext cx="508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4" name="Shape 64"/>
          <p:cNvSpPr txBox="1">
            <a:spLocks noGrp="1"/>
          </p:cNvSpPr>
          <p:nvPr>
            <p:ph type="body" idx="2"/>
          </p:nvPr>
        </p:nvSpPr>
        <p:spPr>
          <a:xfrm>
            <a:off x="6197600" y="1981200"/>
            <a:ext cx="5080000" cy="41148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742950" marR="0" lvl="1" indent="-13335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143000" marR="0" lvl="2"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600200" marR="0" lvl="3"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057400" marR="0" lvl="4"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514600" marR="0" lvl="5"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2971800" marR="0" lvl="6"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429000" marR="0" lvl="7"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3886200" marR="0" lvl="8" indent="-114300" algn="l" rtl="0">
              <a:spcBef>
                <a:spcPts val="360"/>
              </a:spcBef>
              <a:spcAft>
                <a:spcPts val="0"/>
              </a:spcAft>
              <a:buClr>
                <a:schemeClr val="dk1"/>
              </a:buClr>
              <a:buSzPct val="1000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65" name="Shape 65"/>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6" name="Shape 66"/>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67" name="Shape 67"/>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635118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963084" y="4406901"/>
            <a:ext cx="103632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0" name="Shape 70"/>
          <p:cNvSpPr txBox="1">
            <a:spLocks noGrp="1"/>
          </p:cNvSpPr>
          <p:nvPr>
            <p:ph type="body" idx="1"/>
          </p:nvPr>
        </p:nvSpPr>
        <p:spPr>
          <a:xfrm>
            <a:off x="963084" y="2906713"/>
            <a:ext cx="103632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360"/>
              </a:spcBef>
              <a:spcAft>
                <a:spcPts val="0"/>
              </a:spcAft>
              <a:buClr>
                <a:schemeClr val="dk1"/>
              </a:buClr>
              <a:buFont typeface="Times New Roman"/>
              <a:buNone/>
              <a:defRPr sz="18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320"/>
              </a:spcBef>
              <a:spcAft>
                <a:spcPts val="0"/>
              </a:spcAft>
              <a:buClr>
                <a:schemeClr val="dk1"/>
              </a:buClr>
              <a:buFont typeface="Times New Roman"/>
              <a:buNone/>
              <a:defRPr sz="16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280"/>
              </a:spcBef>
              <a:spcAft>
                <a:spcPts val="0"/>
              </a:spcAft>
              <a:buClr>
                <a:schemeClr val="dk1"/>
              </a:buClr>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Shape 71"/>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2" name="Shape 72"/>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3" name="Shape 73"/>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4901121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4"/>
        <p:cNvGrpSpPr/>
        <p:nvPr/>
      </p:nvGrpSpPr>
      <p:grpSpPr>
        <a:xfrm>
          <a:off x="0" y="0"/>
          <a:ext cx="0" cy="0"/>
          <a:chOff x="0" y="0"/>
          <a:chExt cx="0" cy="0"/>
        </a:xfrm>
      </p:grpSpPr>
      <p:sp>
        <p:nvSpPr>
          <p:cNvPr id="75" name="Shape 75"/>
          <p:cNvSpPr txBox="1">
            <a:spLocks noGrp="1"/>
          </p:cNvSpPr>
          <p:nvPr>
            <p:ph type="ctrTitle"/>
          </p:nvPr>
        </p:nvSpPr>
        <p:spPr>
          <a:xfrm>
            <a:off x="914400" y="2130426"/>
            <a:ext cx="10363200" cy="14700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6" name="Shape 76"/>
          <p:cNvSpPr txBox="1">
            <a:spLocks noGrp="1"/>
          </p:cNvSpPr>
          <p:nvPr>
            <p:ph type="subTitle" idx="1"/>
          </p:nvPr>
        </p:nvSpPr>
        <p:spPr>
          <a:xfrm>
            <a:off x="1828800" y="3886200"/>
            <a:ext cx="85344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Font typeface="Times New Roman"/>
              <a:buNone/>
              <a:defRPr sz="3200" b="0" i="0" u="none" strike="noStrike" cap="none">
                <a:solidFill>
                  <a:schemeClr val="dk1"/>
                </a:solidFill>
                <a:latin typeface="Times New Roman"/>
                <a:ea typeface="Times New Roman"/>
                <a:cs typeface="Times New Roman"/>
                <a:sym typeface="Times New Roman"/>
              </a:defRPr>
            </a:lvl1pPr>
            <a:lvl2pPr marL="457200" marR="0" lvl="1" indent="0" algn="ctr" rtl="0">
              <a:spcBef>
                <a:spcPts val="560"/>
              </a:spcBef>
              <a:spcAft>
                <a:spcPts val="0"/>
              </a:spcAft>
              <a:buClr>
                <a:schemeClr val="dk1"/>
              </a:buClr>
              <a:buFont typeface="Times New Roman"/>
              <a:buNone/>
              <a:defRPr sz="2800" b="0" i="0" u="none" strike="noStrike" cap="none">
                <a:solidFill>
                  <a:schemeClr val="dk1"/>
                </a:solidFill>
                <a:latin typeface="Times New Roman"/>
                <a:ea typeface="Times New Roman"/>
                <a:cs typeface="Times New Roman"/>
                <a:sym typeface="Times New Roman"/>
              </a:defRPr>
            </a:lvl2pPr>
            <a:lvl3pPr marL="914400" marR="0" lvl="2" indent="0" algn="ctr" rtl="0">
              <a:spcBef>
                <a:spcPts val="480"/>
              </a:spcBef>
              <a:spcAft>
                <a:spcPts val="0"/>
              </a:spcAft>
              <a:buClr>
                <a:schemeClr val="dk1"/>
              </a:buClr>
              <a:buFont typeface="Times New Roman"/>
              <a:buNone/>
              <a:defRPr sz="2400" b="0" i="0" u="none" strike="noStrike" cap="none">
                <a:solidFill>
                  <a:schemeClr val="dk1"/>
                </a:solidFill>
                <a:latin typeface="Times New Roman"/>
                <a:ea typeface="Times New Roman"/>
                <a:cs typeface="Times New Roman"/>
                <a:sym typeface="Times New Roman"/>
              </a:defRPr>
            </a:lvl3pPr>
            <a:lvl4pPr marL="1371600" marR="0" lvl="3"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4pPr>
            <a:lvl5pPr marL="1828800" marR="0" lvl="4"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5pPr>
            <a:lvl6pPr marL="2286000" marR="0" lvl="5"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6pPr>
            <a:lvl7pPr marL="2743200" marR="0" lvl="6"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7pPr>
            <a:lvl8pPr marL="3200400" marR="0" lvl="7"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8pPr>
            <a:lvl9pPr marL="3657600" marR="0" lvl="8" indent="0" algn="ctr" rtl="0">
              <a:spcBef>
                <a:spcPts val="400"/>
              </a:spcBef>
              <a:spcAft>
                <a:spcPts val="0"/>
              </a:spcAft>
              <a:buClr>
                <a:schemeClr val="dk1"/>
              </a:buClr>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7" name="Shape 77"/>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8" name="Shape 78"/>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79" name="Shape 79"/>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a:latin typeface="Times New Roman"/>
                <a:ea typeface="Times New Roman"/>
                <a:cs typeface="Times New Roman"/>
                <a:sym typeface="Times New Roman"/>
              </a:rPr>
              <a:pPr algn="r">
                <a:buClr>
                  <a:srgbClr val="000000"/>
                </a:buClr>
                <a:buSzPct val="25000"/>
                <a:buFont typeface="Times New Roman"/>
                <a:buNone/>
              </a:pPr>
              <a:t>‹#›</a:t>
            </a:fld>
            <a:endParaRPr lang="en-US">
              <a:latin typeface="Times New Roman"/>
              <a:ea typeface="Times New Roman"/>
              <a:cs typeface="Times New Roman"/>
              <a:sym typeface="Times New Roman"/>
            </a:endParaRPr>
          </a:p>
        </p:txBody>
      </p:sp>
    </p:spTree>
    <p:extLst>
      <p:ext uri="{BB962C8B-B14F-4D97-AF65-F5344CB8AC3E}">
        <p14:creationId xmlns:p14="http://schemas.microsoft.com/office/powerpoint/2010/main" val="3726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D7C5B2-CBC3-A34A-8801-8FA40A9F602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48105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D7C5B2-CBC3-A34A-8801-8FA40A9F6026}"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19413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D7C5B2-CBC3-A34A-8801-8FA40A9F6026}"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16765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7C5B2-CBC3-A34A-8801-8FA40A9F6026}"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15311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7C5B2-CBC3-A34A-8801-8FA40A9F602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65641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D7C5B2-CBC3-A34A-8801-8FA40A9F6026}"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32257-1D1F-D147-AE5F-CCF36061A8EB}" type="slidenum">
              <a:rPr lang="en-US" smtClean="0"/>
              <a:t>‹#›</a:t>
            </a:fld>
            <a:endParaRPr lang="en-US"/>
          </a:p>
        </p:txBody>
      </p:sp>
    </p:spTree>
    <p:extLst>
      <p:ext uri="{BB962C8B-B14F-4D97-AF65-F5344CB8AC3E}">
        <p14:creationId xmlns:p14="http://schemas.microsoft.com/office/powerpoint/2010/main" val="68757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7C5B2-CBC3-A34A-8801-8FA40A9F6026}" type="datetimeFigureOut">
              <a:rPr lang="en-US" smtClean="0"/>
              <a:t>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32257-1D1F-D147-AE5F-CCF36061A8EB}" type="slidenum">
              <a:rPr lang="en-US" smtClean="0"/>
              <a:t>‹#›</a:t>
            </a:fld>
            <a:endParaRPr lang="en-US"/>
          </a:p>
        </p:txBody>
      </p:sp>
    </p:spTree>
    <p:extLst>
      <p:ext uri="{BB962C8B-B14F-4D97-AF65-F5344CB8AC3E}">
        <p14:creationId xmlns:p14="http://schemas.microsoft.com/office/powerpoint/2010/main" val="135030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747F6134-0B88-4BA2-BD60-B12F78882BB2}" type="datetimeFigureOut">
              <a:rPr lang="en-US" smtClean="0">
                <a:solidFill>
                  <a:prstClr val="black"/>
                </a:solidFill>
              </a:rPr>
              <a:pPr/>
              <a:t>11/3/2017</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0C5F5CE2-4EFD-4EAA-81FC-6AD6281D1B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579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14400" y="609600"/>
            <a:ext cx="103632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 name="Shape 7"/>
          <p:cNvSpPr txBox="1">
            <a:spLocks noGrp="1"/>
          </p:cNvSpPr>
          <p:nvPr>
            <p:ph type="body" idx="1"/>
          </p:nvPr>
        </p:nvSpPr>
        <p:spPr>
          <a:xfrm>
            <a:off x="914400" y="1981200"/>
            <a:ext cx="10363200" cy="41148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742950" marR="0" lvl="1" indent="-107950" algn="l" rtl="0">
              <a:spcBef>
                <a:spcPts val="560"/>
              </a:spcBef>
              <a:spcAft>
                <a:spcPts val="0"/>
              </a:spcAft>
              <a:buClr>
                <a:schemeClr val="dk1"/>
              </a:buClr>
              <a:buSzPct val="1000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143000" marR="0" lvl="2" indent="-76200" algn="l" rtl="0">
              <a:spcBef>
                <a:spcPts val="480"/>
              </a:spcBef>
              <a:spcAft>
                <a:spcPts val="0"/>
              </a:spcAft>
              <a:buClr>
                <a:schemeClr val="dk1"/>
              </a:buClr>
              <a:buSzPct val="1000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600200" marR="0" lvl="3"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057400" marR="0" lvl="4"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514600" marR="0" lvl="5"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2971800" marR="0" lvl="6"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429000" marR="0" lvl="7"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3886200" marR="0" lvl="8" indent="-101600" algn="l" rtl="0">
              <a:spcBef>
                <a:spcPts val="400"/>
              </a:spcBef>
              <a:spcAft>
                <a:spcPts val="0"/>
              </a:spcAft>
              <a:buClr>
                <a:schemeClr val="dk1"/>
              </a:buClr>
              <a:buSzPct val="100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8" name="Shape 8"/>
          <p:cNvSpPr txBox="1">
            <a:spLocks noGrp="1"/>
          </p:cNvSpPr>
          <p:nvPr>
            <p:ph type="dt" idx="10"/>
          </p:nvPr>
        </p:nvSpPr>
        <p:spPr>
          <a:xfrm>
            <a:off x="914400" y="6248400"/>
            <a:ext cx="25400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9" name="Shape 9"/>
          <p:cNvSpPr txBox="1">
            <a:spLocks noGrp="1"/>
          </p:cNvSpPr>
          <p:nvPr>
            <p:ph type="ftr" idx="11"/>
          </p:nvPr>
        </p:nvSpPr>
        <p:spPr>
          <a:xfrm>
            <a:off x="4165600" y="6248400"/>
            <a:ext cx="3860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2400" b="0" i="0" u="none" strike="noStrike" cap="none">
                <a:solidFill>
                  <a:schemeClr val="dk1"/>
                </a:solidFill>
                <a:latin typeface="Arial"/>
                <a:ea typeface="Arial"/>
                <a:cs typeface="Arial"/>
                <a:sym typeface="Arial"/>
              </a:defRPr>
            </a:lvl9pPr>
          </a:lstStyle>
          <a:p>
            <a:endParaRPr kern="0">
              <a:solidFill>
                <a:srgbClr val="000000"/>
              </a:solidFill>
            </a:endParaRPr>
          </a:p>
        </p:txBody>
      </p:sp>
      <p:sp>
        <p:nvSpPr>
          <p:cNvPr id="10" name="Shape 10"/>
          <p:cNvSpPr txBox="1">
            <a:spLocks noGrp="1"/>
          </p:cNvSpPr>
          <p:nvPr>
            <p:ph type="sldNum" idx="12"/>
          </p:nvPr>
        </p:nvSpPr>
        <p:spPr>
          <a:xfrm>
            <a:off x="8737600" y="6248400"/>
            <a:ext cx="2540000" cy="457200"/>
          </a:xfrm>
          <a:prstGeom prst="rect">
            <a:avLst/>
          </a:prstGeom>
          <a:noFill/>
          <a:ln>
            <a:noFill/>
          </a:ln>
        </p:spPr>
        <p:txBody>
          <a:bodyPr wrap="square" lIns="91425" tIns="45700" rIns="91425" bIns="45700" anchor="t" anchorCtr="0">
            <a:noAutofit/>
          </a:bodyPr>
          <a:lstStyle/>
          <a:p>
            <a:pPr algn="r">
              <a:buClr>
                <a:srgbClr val="000000"/>
              </a:buClr>
              <a:buSzPct val="25000"/>
              <a:buFont typeface="Times New Roman"/>
              <a:buNone/>
            </a:pPr>
            <a:fld id="{00000000-1234-1234-1234-123412341234}" type="slidenum">
              <a:rPr lang="en-US" sz="1400" kern="0">
                <a:solidFill>
                  <a:srgbClr val="000000"/>
                </a:solidFill>
                <a:latin typeface="Times New Roman"/>
                <a:ea typeface="Times New Roman"/>
                <a:cs typeface="Times New Roman"/>
                <a:sym typeface="Times New Roman"/>
              </a:rPr>
              <a:pPr algn="r">
                <a:buClr>
                  <a:srgbClr val="000000"/>
                </a:buClr>
                <a:buSzPct val="25000"/>
                <a:buFont typeface="Times New Roman"/>
                <a:buNone/>
              </a:pPr>
              <a:t>‹#›</a:t>
            </a:fld>
            <a:endParaRPr lang="en-US" sz="1400" kern="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5287494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hyperlink" Target="https://www.brainpop.com/science/weather/snowflakes/" TargetMode="Externa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rainpop.com/science/earthsystem/watercyc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Thoughts 11/6</a:t>
            </a:r>
            <a:endParaRPr lang="en-US" dirty="0"/>
          </a:p>
        </p:txBody>
      </p:sp>
      <p:sp>
        <p:nvSpPr>
          <p:cNvPr id="3" name="Content Placeholder 2"/>
          <p:cNvSpPr>
            <a:spLocks noGrp="1"/>
          </p:cNvSpPr>
          <p:nvPr>
            <p:ph idx="1"/>
          </p:nvPr>
        </p:nvSpPr>
        <p:spPr>
          <a:xfrm>
            <a:off x="274320" y="1444752"/>
            <a:ext cx="11503152" cy="5248655"/>
          </a:xfrm>
        </p:spPr>
        <p:txBody>
          <a:bodyPr>
            <a:normAutofit/>
          </a:bodyPr>
          <a:lstStyle/>
          <a:p>
            <a:pPr marL="0" indent="0" algn="ctr">
              <a:buNone/>
            </a:pPr>
            <a:r>
              <a:rPr lang="en-US" sz="6000" dirty="0" smtClean="0"/>
              <a:t>What are the two ways that water becomes a gas in the atmosphere?</a:t>
            </a:r>
          </a:p>
          <a:p>
            <a:pPr marL="0" indent="0" algn="ctr">
              <a:buNone/>
            </a:pPr>
            <a:endParaRPr lang="en-US" sz="6000" dirty="0">
              <a:solidFill>
                <a:srgbClr val="FF0000"/>
              </a:solidFill>
            </a:endParaRPr>
          </a:p>
          <a:p>
            <a:pPr marL="0" indent="0" algn="ctr">
              <a:buNone/>
            </a:pPr>
            <a:r>
              <a:rPr lang="en-US" sz="6000" dirty="0" smtClean="0">
                <a:solidFill>
                  <a:srgbClr val="FF0000"/>
                </a:solidFill>
              </a:rPr>
              <a:t>Evaporation and Transpiration</a:t>
            </a:r>
            <a:endParaRPr lang="en-US" sz="6000" dirty="0">
              <a:solidFill>
                <a:srgbClr val="FF0000"/>
              </a:solidFill>
            </a:endParaRPr>
          </a:p>
        </p:txBody>
      </p:sp>
    </p:spTree>
    <p:extLst>
      <p:ext uri="{BB962C8B-B14F-4D97-AF65-F5344CB8AC3E}">
        <p14:creationId xmlns:p14="http://schemas.microsoft.com/office/powerpoint/2010/main" val="206913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descr="C:\WINDOWS\DESKTOP\Cheryl's\transpiration picture.jpg"/>
          <p:cNvPicPr preferRelativeResize="0"/>
          <p:nvPr/>
        </p:nvPicPr>
        <p:blipFill rotWithShape="1">
          <a:blip r:embed="rId3">
            <a:alphaModFix/>
          </a:blip>
          <a:srcRect/>
          <a:stretch/>
        </p:blipFill>
        <p:spPr>
          <a:xfrm>
            <a:off x="1706563" y="503238"/>
            <a:ext cx="8764829" cy="5842163"/>
          </a:xfrm>
          <a:prstGeom prst="rect">
            <a:avLst/>
          </a:prstGeom>
          <a:noFill/>
          <a:ln>
            <a:noFill/>
          </a:ln>
        </p:spPr>
      </p:pic>
      <p:sp>
        <p:nvSpPr>
          <p:cNvPr id="122" name="Shape 122"/>
          <p:cNvSpPr txBox="1">
            <a:spLocks noGrp="1"/>
          </p:cNvSpPr>
          <p:nvPr>
            <p:ph type="title"/>
          </p:nvPr>
        </p:nvSpPr>
        <p:spPr>
          <a:xfrm>
            <a:off x="2209800" y="609600"/>
            <a:ext cx="7772400" cy="1143000"/>
          </a:xfrm>
          <a:prstGeom prst="rect">
            <a:avLst/>
          </a:prstGeom>
          <a:noFill/>
          <a:ln>
            <a:noFill/>
          </a:ln>
        </p:spPr>
        <p:txBody>
          <a:bodyPr wrap="square" lIns="91425" tIns="45700" rIns="91425" bIns="45700" anchor="ctr" anchorCtr="0">
            <a:noAutofit/>
          </a:bodyPr>
          <a:lstStyle/>
          <a:p>
            <a:pPr>
              <a:buClr>
                <a:schemeClr val="dk2"/>
              </a:buClr>
              <a:buSzPct val="25000"/>
            </a:pPr>
            <a:r>
              <a:rPr lang="en-US" sz="6000">
                <a:latin typeface="Arial"/>
                <a:ea typeface="Arial"/>
                <a:cs typeface="Arial"/>
                <a:sym typeface="Arial"/>
              </a:rPr>
              <a:t>Transpiration</a:t>
            </a:r>
          </a:p>
        </p:txBody>
      </p:sp>
      <p:sp>
        <p:nvSpPr>
          <p:cNvPr id="123" name="Shape 123"/>
          <p:cNvSpPr txBox="1">
            <a:spLocks noGrp="1"/>
          </p:cNvSpPr>
          <p:nvPr>
            <p:ph type="body" idx="1"/>
          </p:nvPr>
        </p:nvSpPr>
        <p:spPr>
          <a:xfrm>
            <a:off x="2209800" y="1981200"/>
            <a:ext cx="7772400" cy="4114800"/>
          </a:xfrm>
          <a:prstGeom prst="rect">
            <a:avLst/>
          </a:prstGeom>
          <a:noFill/>
          <a:ln>
            <a:noFill/>
          </a:ln>
        </p:spPr>
        <p:txBody>
          <a:bodyPr wrap="square" lIns="91425" tIns="45700" rIns="91425" bIns="45700" anchor="t" anchorCtr="0">
            <a:noAutofit/>
          </a:bodyPr>
          <a:lstStyle/>
          <a:p>
            <a:pPr indent="-342900">
              <a:spcBef>
                <a:spcPts val="0"/>
              </a:spcBef>
              <a:buFont typeface="Arial"/>
              <a:buChar char="•"/>
            </a:pPr>
            <a:r>
              <a:rPr lang="en-US">
                <a:latin typeface="Arial"/>
                <a:ea typeface="Arial"/>
                <a:cs typeface="Arial"/>
                <a:sym typeface="Arial"/>
              </a:rPr>
              <a:t>Transpiration is the process by which plants lose water out of their leaves.  </a:t>
            </a:r>
          </a:p>
          <a:p>
            <a:pPr indent="-342900">
              <a:buFont typeface="Arial"/>
              <a:buChar char="•"/>
            </a:pPr>
            <a:r>
              <a:rPr lang="en-US">
                <a:latin typeface="Arial"/>
                <a:ea typeface="Arial"/>
                <a:cs typeface="Arial"/>
                <a:sym typeface="Arial"/>
              </a:rPr>
              <a:t>Transpiration gives evaporation a bit of a hand in getting the water vapor back up into the air. </a:t>
            </a:r>
          </a:p>
        </p:txBody>
      </p:sp>
    </p:spTree>
    <p:extLst>
      <p:ext uri="{BB962C8B-B14F-4D97-AF65-F5344CB8AC3E}">
        <p14:creationId xmlns:p14="http://schemas.microsoft.com/office/powerpoint/2010/main" val="866915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Shape 128"/>
          <p:cNvGrpSpPr/>
          <p:nvPr/>
        </p:nvGrpSpPr>
        <p:grpSpPr>
          <a:xfrm>
            <a:off x="8061596" y="3276619"/>
            <a:ext cx="2413580" cy="2043112"/>
            <a:chOff x="6537325" y="3276600"/>
            <a:chExt cx="1920875" cy="2043112"/>
          </a:xfrm>
        </p:grpSpPr>
        <p:sp>
          <p:nvSpPr>
            <p:cNvPr id="129" name="Shape 129"/>
            <p:cNvSpPr txBox="1"/>
            <p:nvPr/>
          </p:nvSpPr>
          <p:spPr>
            <a:xfrm>
              <a:off x="6629400" y="3276600"/>
              <a:ext cx="1625600" cy="457200"/>
            </a:xfrm>
            <a:prstGeom prst="rect">
              <a:avLst/>
            </a:prstGeom>
            <a:noFill/>
            <a:ln>
              <a:noFill/>
            </a:ln>
          </p:spPr>
          <p:txBody>
            <a:bodyPr wrap="square" lIns="91425" tIns="45700" rIns="91425" bIns="45700" anchor="t" anchorCtr="0">
              <a:noAutofit/>
            </a:bodyPr>
            <a:lstStyle/>
            <a:p>
              <a:pPr>
                <a:buClr>
                  <a:srgbClr val="000000"/>
                </a:buClr>
                <a:buSzPct val="25000"/>
                <a:buFont typeface="Arial"/>
                <a:buNone/>
              </a:pPr>
              <a:r>
                <a:rPr lang="en-US" sz="2400" kern="0">
                  <a:solidFill>
                    <a:srgbClr val="000000"/>
                  </a:solidFill>
                  <a:ea typeface="Arial"/>
                  <a:cs typeface="Arial"/>
                  <a:sym typeface="Arial"/>
                </a:rPr>
                <a:t>Evaporation</a:t>
              </a:r>
            </a:p>
          </p:txBody>
        </p:sp>
        <p:sp>
          <p:nvSpPr>
            <p:cNvPr id="130" name="Shape 130"/>
            <p:cNvSpPr/>
            <p:nvPr/>
          </p:nvSpPr>
          <p:spPr>
            <a:xfrm>
              <a:off x="6629400" y="4343400"/>
              <a:ext cx="485775" cy="976312"/>
            </a:xfrm>
            <a:prstGeom prst="up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31" name="Shape 131"/>
            <p:cNvSpPr/>
            <p:nvPr/>
          </p:nvSpPr>
          <p:spPr>
            <a:xfrm>
              <a:off x="7315200" y="4343400"/>
              <a:ext cx="485775" cy="976312"/>
            </a:xfrm>
            <a:prstGeom prst="up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32" name="Shape 132"/>
            <p:cNvSpPr/>
            <p:nvPr/>
          </p:nvSpPr>
          <p:spPr>
            <a:xfrm>
              <a:off x="7924800" y="4343400"/>
              <a:ext cx="485775" cy="976312"/>
            </a:xfrm>
            <a:prstGeom prst="up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33" name="Shape 133"/>
            <p:cNvSpPr txBox="1"/>
            <p:nvPr/>
          </p:nvSpPr>
          <p:spPr>
            <a:xfrm>
              <a:off x="6537325" y="3733800"/>
              <a:ext cx="1920875" cy="366712"/>
            </a:xfrm>
            <a:prstGeom prst="rect">
              <a:avLst/>
            </a:prstGeom>
            <a:noFill/>
            <a:ln>
              <a:noFill/>
            </a:ln>
          </p:spPr>
          <p:txBody>
            <a:bodyPr wrap="square" lIns="91425" tIns="45700" rIns="91425" bIns="45700" anchor="t" anchorCtr="0">
              <a:noAutofit/>
            </a:bodyPr>
            <a:lstStyle/>
            <a:p>
              <a:pPr>
                <a:buClr>
                  <a:srgbClr val="000000"/>
                </a:buClr>
                <a:buSzPct val="25000"/>
                <a:buFont typeface="Open Sans ExtraBold"/>
                <a:buNone/>
              </a:pPr>
              <a:r>
                <a:rPr lang="en-US" b="1" kern="0">
                  <a:solidFill>
                    <a:srgbClr val="000000"/>
                  </a:solidFill>
                  <a:latin typeface="Open Sans ExtraBold"/>
                  <a:ea typeface="Open Sans ExtraBold"/>
                  <a:cs typeface="Open Sans ExtraBold"/>
                  <a:sym typeface="Open Sans ExtraBold"/>
                </a:rPr>
                <a:t>The vapor rises</a:t>
              </a:r>
            </a:p>
          </p:txBody>
        </p:sp>
      </p:grpSp>
      <p:grpSp>
        <p:nvGrpSpPr>
          <p:cNvPr id="134" name="Shape 134"/>
          <p:cNvGrpSpPr/>
          <p:nvPr/>
        </p:nvGrpSpPr>
        <p:grpSpPr>
          <a:xfrm>
            <a:off x="7848508" y="457201"/>
            <a:ext cx="2413496" cy="1781175"/>
            <a:chOff x="6324600" y="457200"/>
            <a:chExt cx="2003400" cy="1781175"/>
          </a:xfrm>
        </p:grpSpPr>
        <p:sp>
          <p:nvSpPr>
            <p:cNvPr id="135" name="Shape 135"/>
            <p:cNvSpPr txBox="1"/>
            <p:nvPr/>
          </p:nvSpPr>
          <p:spPr>
            <a:xfrm>
              <a:off x="6400800" y="990600"/>
              <a:ext cx="1851025" cy="457200"/>
            </a:xfrm>
            <a:prstGeom prst="rect">
              <a:avLst/>
            </a:prstGeom>
            <a:noFill/>
            <a:ln>
              <a:noFill/>
            </a:ln>
          </p:spPr>
          <p:txBody>
            <a:bodyPr wrap="square" lIns="91425" tIns="45700" rIns="91425" bIns="45700" anchor="t" anchorCtr="0">
              <a:noAutofit/>
            </a:bodyPr>
            <a:lstStyle/>
            <a:p>
              <a:pPr>
                <a:buClr>
                  <a:srgbClr val="000000"/>
                </a:buClr>
                <a:buSzPct val="25000"/>
                <a:buFont typeface="Arial"/>
                <a:buNone/>
              </a:pPr>
              <a:r>
                <a:rPr lang="en-US" sz="2400" kern="0">
                  <a:solidFill>
                    <a:srgbClr val="000000"/>
                  </a:solidFill>
                  <a:ea typeface="Arial"/>
                  <a:cs typeface="Arial"/>
                  <a:sym typeface="Arial"/>
                </a:rPr>
                <a:t>Condensation</a:t>
              </a:r>
            </a:p>
          </p:txBody>
        </p:sp>
        <p:sp>
          <p:nvSpPr>
            <p:cNvPr id="136" name="Shape 136"/>
            <p:cNvSpPr txBox="1"/>
            <p:nvPr/>
          </p:nvSpPr>
          <p:spPr>
            <a:xfrm>
              <a:off x="6324600" y="1447803"/>
              <a:ext cx="2003400" cy="290400"/>
            </a:xfrm>
            <a:prstGeom prst="rect">
              <a:avLst/>
            </a:prstGeom>
            <a:noFill/>
            <a:ln>
              <a:noFill/>
            </a:ln>
          </p:spPr>
          <p:txBody>
            <a:bodyPr wrap="square" lIns="91425" tIns="45700" rIns="91425" bIns="45700" anchor="t" anchorCtr="0">
              <a:noAutofit/>
            </a:bodyPr>
            <a:lstStyle/>
            <a:p>
              <a:pPr>
                <a:buClr>
                  <a:srgbClr val="000000"/>
                </a:buClr>
                <a:buSzPct val="25000"/>
                <a:buFont typeface="Open Sans ExtraBold"/>
                <a:buNone/>
              </a:pPr>
              <a:r>
                <a:rPr lang="en-US" b="1" kern="0">
                  <a:solidFill>
                    <a:srgbClr val="000000"/>
                  </a:solidFill>
                  <a:latin typeface="Open Sans ExtraBold"/>
                  <a:ea typeface="Open Sans ExtraBold"/>
                  <a:cs typeface="Open Sans ExtraBold"/>
                  <a:sym typeface="Open Sans ExtraBold"/>
                </a:rPr>
                <a:t>The Clouds form</a:t>
              </a:r>
            </a:p>
          </p:txBody>
        </p:sp>
        <p:sp>
          <p:nvSpPr>
            <p:cNvPr id="137" name="Shape 137"/>
            <p:cNvSpPr/>
            <p:nvPr/>
          </p:nvSpPr>
          <p:spPr>
            <a:xfrm>
              <a:off x="6781800" y="457200"/>
              <a:ext cx="976312" cy="485775"/>
            </a:xfrm>
            <a:prstGeom prst="left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38" name="Shape 138"/>
            <p:cNvSpPr/>
            <p:nvPr/>
          </p:nvSpPr>
          <p:spPr>
            <a:xfrm>
              <a:off x="6858000" y="1752600"/>
              <a:ext cx="976312" cy="485775"/>
            </a:xfrm>
            <a:prstGeom prst="left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grpSp>
      <p:grpSp>
        <p:nvGrpSpPr>
          <p:cNvPr id="139" name="Shape 139"/>
          <p:cNvGrpSpPr/>
          <p:nvPr/>
        </p:nvGrpSpPr>
        <p:grpSpPr>
          <a:xfrm>
            <a:off x="5181730" y="2895617"/>
            <a:ext cx="1978262" cy="2043112"/>
            <a:chOff x="3657600" y="2895600"/>
            <a:chExt cx="1757362" cy="2043112"/>
          </a:xfrm>
        </p:grpSpPr>
        <p:sp>
          <p:nvSpPr>
            <p:cNvPr id="140" name="Shape 140"/>
            <p:cNvSpPr txBox="1"/>
            <p:nvPr/>
          </p:nvSpPr>
          <p:spPr>
            <a:xfrm>
              <a:off x="3657600" y="2895600"/>
              <a:ext cx="1757362" cy="457200"/>
            </a:xfrm>
            <a:prstGeom prst="rect">
              <a:avLst/>
            </a:prstGeom>
            <a:noFill/>
            <a:ln>
              <a:noFill/>
            </a:ln>
          </p:spPr>
          <p:txBody>
            <a:bodyPr wrap="square" lIns="91425" tIns="45700" rIns="91425" bIns="45700" anchor="t" anchorCtr="0">
              <a:noAutofit/>
            </a:bodyPr>
            <a:lstStyle/>
            <a:p>
              <a:pPr>
                <a:buClr>
                  <a:srgbClr val="000000"/>
                </a:buClr>
                <a:buSzPct val="25000"/>
                <a:buFont typeface="Arial"/>
                <a:buNone/>
              </a:pPr>
              <a:r>
                <a:rPr lang="en-US" sz="2400" kern="0">
                  <a:solidFill>
                    <a:srgbClr val="000000"/>
                  </a:solidFill>
                  <a:ea typeface="Arial"/>
                  <a:cs typeface="Arial"/>
                  <a:sym typeface="Arial"/>
                </a:rPr>
                <a:t>Precipitation</a:t>
              </a:r>
            </a:p>
          </p:txBody>
        </p:sp>
        <p:grpSp>
          <p:nvGrpSpPr>
            <p:cNvPr id="141" name="Shape 141"/>
            <p:cNvGrpSpPr/>
            <p:nvPr/>
          </p:nvGrpSpPr>
          <p:grpSpPr>
            <a:xfrm>
              <a:off x="3733800" y="3276600"/>
              <a:ext cx="1589087" cy="1662112"/>
              <a:chOff x="3733800" y="3276600"/>
              <a:chExt cx="1589087" cy="1662112"/>
            </a:xfrm>
          </p:grpSpPr>
          <p:sp>
            <p:nvSpPr>
              <p:cNvPr id="142" name="Shape 142"/>
              <p:cNvSpPr txBox="1"/>
              <p:nvPr/>
            </p:nvSpPr>
            <p:spPr>
              <a:xfrm>
                <a:off x="3733800" y="3276600"/>
                <a:ext cx="1589087" cy="366712"/>
              </a:xfrm>
              <a:prstGeom prst="rect">
                <a:avLst/>
              </a:prstGeom>
              <a:noFill/>
              <a:ln>
                <a:noFill/>
              </a:ln>
            </p:spPr>
            <p:txBody>
              <a:bodyPr wrap="square" lIns="91425" tIns="45700" rIns="91425" bIns="45700" anchor="t" anchorCtr="0">
                <a:noAutofit/>
              </a:bodyPr>
              <a:lstStyle/>
              <a:p>
                <a:pPr>
                  <a:buClr>
                    <a:srgbClr val="000000"/>
                  </a:buClr>
                  <a:buSzPct val="25000"/>
                  <a:buFont typeface="Open Sans ExtraBold"/>
                  <a:buNone/>
                </a:pPr>
                <a:r>
                  <a:rPr lang="en-US" b="1" kern="0">
                    <a:solidFill>
                      <a:srgbClr val="000000"/>
                    </a:solidFill>
                    <a:latin typeface="Open Sans ExtraBold"/>
                    <a:ea typeface="Open Sans ExtraBold"/>
                    <a:cs typeface="Open Sans ExtraBold"/>
                    <a:sym typeface="Open Sans ExtraBold"/>
                  </a:rPr>
                  <a:t>The rain falls</a:t>
                </a:r>
              </a:p>
            </p:txBody>
          </p:sp>
          <p:sp>
            <p:nvSpPr>
              <p:cNvPr id="143" name="Shape 143"/>
              <p:cNvSpPr/>
              <p:nvPr/>
            </p:nvSpPr>
            <p:spPr>
              <a:xfrm>
                <a:off x="4038600" y="3886200"/>
                <a:ext cx="485775" cy="976312"/>
              </a:xfrm>
              <a:prstGeom prst="down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44" name="Shape 144"/>
              <p:cNvSpPr/>
              <p:nvPr/>
            </p:nvSpPr>
            <p:spPr>
              <a:xfrm>
                <a:off x="4724400" y="3962400"/>
                <a:ext cx="485775" cy="976312"/>
              </a:xfrm>
              <a:prstGeom prst="down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grpSp>
      </p:grpSp>
      <p:grpSp>
        <p:nvGrpSpPr>
          <p:cNvPr id="145" name="Shape 145"/>
          <p:cNvGrpSpPr/>
          <p:nvPr/>
        </p:nvGrpSpPr>
        <p:grpSpPr>
          <a:xfrm>
            <a:off x="3962400" y="1"/>
            <a:ext cx="3197408" cy="2874877"/>
            <a:chOff x="2438400" y="0"/>
            <a:chExt cx="3197408" cy="2874877"/>
          </a:xfrm>
        </p:grpSpPr>
        <p:sp>
          <p:nvSpPr>
            <p:cNvPr id="146" name="Shape 146"/>
            <p:cNvSpPr/>
            <p:nvPr/>
          </p:nvSpPr>
          <p:spPr>
            <a:xfrm>
              <a:off x="2438400" y="304800"/>
              <a:ext cx="914400" cy="914400"/>
            </a:xfrm>
            <a:prstGeom prst="lightningBolt">
              <a:avLst/>
            </a:prstGeom>
            <a:solidFill>
              <a:srgbClr val="FFFF00"/>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pic>
          <p:nvPicPr>
            <p:cNvPr id="147" name="Shape 147" descr="C:\WINDOWS\DESKTOP\Cheryl's\cycle picture 2.jpg"/>
            <p:cNvPicPr preferRelativeResize="0"/>
            <p:nvPr/>
          </p:nvPicPr>
          <p:blipFill rotWithShape="1">
            <a:blip r:embed="rId3">
              <a:alphaModFix/>
            </a:blip>
            <a:srcRect l="36952" r="30473" b="44322"/>
            <a:stretch/>
          </p:blipFill>
          <p:spPr>
            <a:xfrm>
              <a:off x="3276600" y="0"/>
              <a:ext cx="2359208" cy="2874877"/>
            </a:xfrm>
            <a:prstGeom prst="rect">
              <a:avLst/>
            </a:prstGeom>
            <a:noFill/>
            <a:ln>
              <a:noFill/>
            </a:ln>
          </p:spPr>
        </p:pic>
      </p:grpSp>
      <p:pic>
        <p:nvPicPr>
          <p:cNvPr id="148" name="Shape 148" descr="C:\WINDOWS\DESKTOP\Cheryl's\cycle picture 2.jpg"/>
          <p:cNvPicPr preferRelativeResize="0"/>
          <p:nvPr/>
        </p:nvPicPr>
        <p:blipFill rotWithShape="1">
          <a:blip r:embed="rId3">
            <a:alphaModFix/>
          </a:blip>
          <a:srcRect t="39929" r="58119" b="8357"/>
          <a:stretch/>
        </p:blipFill>
        <p:spPr>
          <a:xfrm>
            <a:off x="1828801" y="3048001"/>
            <a:ext cx="3424657" cy="3195013"/>
          </a:xfrm>
          <a:prstGeom prst="rect">
            <a:avLst/>
          </a:prstGeom>
          <a:noFill/>
          <a:ln>
            <a:noFill/>
          </a:ln>
        </p:spPr>
      </p:pic>
      <p:pic>
        <p:nvPicPr>
          <p:cNvPr id="149" name="Shape 149" descr="C:\WINDOWS\DESKTOP\Cheryl's\cycle picture.jpg"/>
          <p:cNvPicPr preferRelativeResize="0"/>
          <p:nvPr/>
        </p:nvPicPr>
        <p:blipFill rotWithShape="1">
          <a:blip r:embed="rId4">
            <a:alphaModFix/>
          </a:blip>
          <a:srcRect t="88110"/>
          <a:stretch/>
        </p:blipFill>
        <p:spPr>
          <a:xfrm>
            <a:off x="3581400" y="5410200"/>
            <a:ext cx="7086600" cy="520600"/>
          </a:xfrm>
          <a:prstGeom prst="rect">
            <a:avLst/>
          </a:prstGeom>
          <a:noFill/>
          <a:ln>
            <a:noFill/>
          </a:ln>
        </p:spPr>
      </p:pic>
      <p:grpSp>
        <p:nvGrpSpPr>
          <p:cNvPr id="150" name="Shape 150"/>
          <p:cNvGrpSpPr/>
          <p:nvPr/>
        </p:nvGrpSpPr>
        <p:grpSpPr>
          <a:xfrm>
            <a:off x="1524000" y="1371609"/>
            <a:ext cx="3729304" cy="1890712"/>
            <a:chOff x="0" y="1371600"/>
            <a:chExt cx="3460750" cy="1890712"/>
          </a:xfrm>
        </p:grpSpPr>
        <p:sp>
          <p:nvSpPr>
            <p:cNvPr id="151" name="Shape 151"/>
            <p:cNvSpPr txBox="1"/>
            <p:nvPr/>
          </p:nvSpPr>
          <p:spPr>
            <a:xfrm>
              <a:off x="990605" y="1828791"/>
              <a:ext cx="1983900" cy="457200"/>
            </a:xfrm>
            <a:prstGeom prst="rect">
              <a:avLst/>
            </a:prstGeom>
            <a:noFill/>
            <a:ln>
              <a:noFill/>
            </a:ln>
          </p:spPr>
          <p:txBody>
            <a:bodyPr wrap="square" lIns="91425" tIns="45700" rIns="91425" bIns="45700" anchor="t" anchorCtr="0">
              <a:noAutofit/>
            </a:bodyPr>
            <a:lstStyle/>
            <a:p>
              <a:pPr>
                <a:buClr>
                  <a:srgbClr val="000000"/>
                </a:buClr>
                <a:buSzPct val="25000"/>
                <a:buFont typeface="Arial"/>
                <a:buNone/>
              </a:pPr>
              <a:r>
                <a:rPr lang="en-US" sz="2400" kern="0">
                  <a:solidFill>
                    <a:srgbClr val="000000"/>
                  </a:solidFill>
                  <a:ea typeface="Arial"/>
                  <a:cs typeface="Arial"/>
                  <a:sym typeface="Arial"/>
                </a:rPr>
                <a:t>Transpiration</a:t>
              </a:r>
            </a:p>
          </p:txBody>
        </p:sp>
        <p:sp>
          <p:nvSpPr>
            <p:cNvPr id="152" name="Shape 152"/>
            <p:cNvSpPr txBox="1"/>
            <p:nvPr/>
          </p:nvSpPr>
          <p:spPr>
            <a:xfrm>
              <a:off x="0" y="1371600"/>
              <a:ext cx="3460750" cy="366712"/>
            </a:xfrm>
            <a:prstGeom prst="rect">
              <a:avLst/>
            </a:prstGeom>
            <a:noFill/>
            <a:ln>
              <a:noFill/>
            </a:ln>
          </p:spPr>
          <p:txBody>
            <a:bodyPr wrap="square" lIns="91425" tIns="45700" rIns="91425" bIns="45700" anchor="t" anchorCtr="0">
              <a:noAutofit/>
            </a:bodyPr>
            <a:lstStyle/>
            <a:p>
              <a:pPr>
                <a:buClr>
                  <a:srgbClr val="000000"/>
                </a:buClr>
                <a:buSzPct val="25000"/>
                <a:buFont typeface="Open Sans ExtraBold"/>
                <a:buNone/>
              </a:pPr>
              <a:r>
                <a:rPr lang="en-US" b="1" kern="0">
                  <a:solidFill>
                    <a:srgbClr val="000000"/>
                  </a:solidFill>
                  <a:latin typeface="Open Sans ExtraBold"/>
                  <a:ea typeface="Open Sans ExtraBold"/>
                  <a:cs typeface="Open Sans ExtraBold"/>
                  <a:sym typeface="Open Sans ExtraBold"/>
                </a:rPr>
                <a:t>The movement through plants</a:t>
              </a:r>
            </a:p>
          </p:txBody>
        </p:sp>
        <p:sp>
          <p:nvSpPr>
            <p:cNvPr id="153" name="Shape 153"/>
            <p:cNvSpPr/>
            <p:nvPr/>
          </p:nvSpPr>
          <p:spPr>
            <a:xfrm>
              <a:off x="1066800" y="2286000"/>
              <a:ext cx="485775" cy="976312"/>
            </a:xfrm>
            <a:prstGeom prst="up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sp>
          <p:nvSpPr>
            <p:cNvPr id="154" name="Shape 154"/>
            <p:cNvSpPr/>
            <p:nvPr/>
          </p:nvSpPr>
          <p:spPr>
            <a:xfrm>
              <a:off x="1752600" y="2286000"/>
              <a:ext cx="485775" cy="976312"/>
            </a:xfrm>
            <a:prstGeom prst="upArrow">
              <a:avLst>
                <a:gd name="adj1" fmla="val 50000"/>
                <a:gd name="adj2" fmla="val 50000"/>
              </a:avLst>
            </a:prstGeom>
            <a:solidFill>
              <a:schemeClr val="accent1"/>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endParaRPr sz="2400" kern="0">
                <a:solidFill>
                  <a:srgbClr val="000000"/>
                </a:solidFill>
                <a:ea typeface="Arial"/>
                <a:cs typeface="Arial"/>
                <a:sym typeface="Arial"/>
              </a:endParaRPr>
            </a:p>
          </p:txBody>
        </p:sp>
      </p:grpSp>
    </p:spTree>
    <p:extLst>
      <p:ext uri="{BB962C8B-B14F-4D97-AF65-F5344CB8AC3E}">
        <p14:creationId xmlns:p14="http://schemas.microsoft.com/office/powerpoint/2010/main" val="317219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8"/>
                                        </p:tgtEl>
                                        <p:attrNameLst>
                                          <p:attrName>style.visibility</p:attrName>
                                        </p:attrNameLst>
                                      </p:cBhvr>
                                      <p:to>
                                        <p:strVal val="visible"/>
                                      </p:to>
                                    </p:set>
                                    <p:anim calcmode="lin" valueType="num">
                                      <p:cBhvr additive="base">
                                        <p:cTn id="12" dur="500"/>
                                        <p:tgtEl>
                                          <p:spTgt spid="1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0" indent="0" algn="ctr">
              <a:buNone/>
            </a:pPr>
            <a:r>
              <a:rPr lang="en-US" sz="8800" dirty="0"/>
              <a:t>Types of precipitation</a:t>
            </a:r>
          </a:p>
          <a:p>
            <a:pPr marL="0" lvl="0" indent="0" algn="ctr">
              <a:buNone/>
            </a:pPr>
            <a:r>
              <a:rPr lang="en-US" dirty="0">
                <a:solidFill>
                  <a:prstClr val="black"/>
                </a:solidFill>
                <a:hlinkClick r:id="rId2"/>
              </a:rPr>
              <a:t>https://www.brainpop.com/science/weather/snowflakes/</a:t>
            </a:r>
            <a:r>
              <a:rPr lang="en-US" dirty="0">
                <a:solidFill>
                  <a:prstClr val="black"/>
                </a:solidFill>
              </a:rPr>
              <a:t> (2:49)</a:t>
            </a:r>
          </a:p>
          <a:p>
            <a:endParaRPr lang="en-US" dirty="0"/>
          </a:p>
        </p:txBody>
      </p:sp>
    </p:spTree>
    <p:extLst>
      <p:ext uri="{BB962C8B-B14F-4D97-AF65-F5344CB8AC3E}">
        <p14:creationId xmlns:p14="http://schemas.microsoft.com/office/powerpoint/2010/main" val="327774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Thoughts 11/7</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In what conditions does precipitation fall as hail?</a:t>
            </a:r>
          </a:p>
          <a:p>
            <a:pPr marL="0" indent="0" algn="ctr">
              <a:buNone/>
            </a:pPr>
            <a:r>
              <a:rPr lang="en-US" sz="6000" dirty="0" smtClean="0">
                <a:solidFill>
                  <a:srgbClr val="FF0000"/>
                </a:solidFill>
              </a:rPr>
              <a:t>Ice pellets in the cloud, move up and down getting bigger, then falls to earth.  </a:t>
            </a:r>
            <a:endParaRPr lang="en-US" sz="6000" dirty="0">
              <a:solidFill>
                <a:srgbClr val="FF0000"/>
              </a:solidFill>
            </a:endParaRPr>
          </a:p>
        </p:txBody>
      </p:sp>
    </p:spTree>
    <p:extLst>
      <p:ext uri="{BB962C8B-B14F-4D97-AF65-F5344CB8AC3E}">
        <p14:creationId xmlns:p14="http://schemas.microsoft.com/office/powerpoint/2010/main" val="177995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 in class</a:t>
            </a:r>
            <a:endParaRPr lang="en-US" dirty="0"/>
          </a:p>
        </p:txBody>
      </p:sp>
      <p:sp>
        <p:nvSpPr>
          <p:cNvPr id="3" name="Content Placeholder 2"/>
          <p:cNvSpPr>
            <a:spLocks noGrp="1"/>
          </p:cNvSpPr>
          <p:nvPr>
            <p:ph idx="1"/>
          </p:nvPr>
        </p:nvSpPr>
        <p:spPr>
          <a:xfrm>
            <a:off x="320040" y="1825625"/>
            <a:ext cx="11567160" cy="4351338"/>
          </a:xfrm>
        </p:spPr>
        <p:txBody>
          <a:bodyPr>
            <a:normAutofit/>
          </a:bodyPr>
          <a:lstStyle/>
          <a:p>
            <a:pPr marL="0" indent="0" algn="ctr">
              <a:buNone/>
            </a:pPr>
            <a:endParaRPr lang="en-US" sz="1500" dirty="0" smtClean="0"/>
          </a:p>
          <a:p>
            <a:pPr marL="0" indent="0" algn="ctr">
              <a:buNone/>
            </a:pPr>
            <a:endParaRPr lang="en-US" sz="1500" dirty="0" smtClean="0"/>
          </a:p>
          <a:p>
            <a:pPr marL="0" indent="0" algn="ctr">
              <a:buNone/>
            </a:pPr>
            <a:r>
              <a:rPr lang="en-US" sz="6600" dirty="0" smtClean="0"/>
              <a:t>How </a:t>
            </a:r>
            <a:r>
              <a:rPr lang="en-US" sz="6600" dirty="0"/>
              <a:t>C</a:t>
            </a:r>
            <a:r>
              <a:rPr lang="en-US" sz="6600" dirty="0" smtClean="0"/>
              <a:t>louds Form,  </a:t>
            </a:r>
          </a:p>
          <a:p>
            <a:pPr marL="0" indent="0" algn="ctr">
              <a:buNone/>
            </a:pPr>
            <a:r>
              <a:rPr lang="en-US" sz="6600" dirty="0" smtClean="0"/>
              <a:t>Humidity Notes and </a:t>
            </a:r>
          </a:p>
          <a:p>
            <a:pPr marL="0" indent="0" algn="ctr">
              <a:buNone/>
            </a:pPr>
            <a:r>
              <a:rPr lang="en-US" sz="6600" dirty="0" smtClean="0"/>
              <a:t>Relative  humidity calculations</a:t>
            </a:r>
            <a:endParaRPr lang="en-US" sz="6600" dirty="0"/>
          </a:p>
        </p:txBody>
      </p:sp>
    </p:spTree>
    <p:extLst>
      <p:ext uri="{BB962C8B-B14F-4D97-AF65-F5344CB8AC3E}">
        <p14:creationId xmlns:p14="http://schemas.microsoft.com/office/powerpoint/2010/main" val="231768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Humidity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5453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481328"/>
            <a:ext cx="7162800" cy="5376672"/>
          </a:xfrm>
        </p:spPr>
        <p:txBody>
          <a:bodyPr>
            <a:normAutofit/>
          </a:bodyPr>
          <a:lstStyle/>
          <a:p>
            <a:r>
              <a:rPr lang="en-US" dirty="0" smtClean="0"/>
              <a:t>We already know that evaporation allows water to change into a gas and rise into our atmosphere.  Eventually, it will condense into clouds when cooler temperatures are near.  Well, what happens if the water vapor stays close to the ground where we are?</a:t>
            </a:r>
          </a:p>
          <a:p>
            <a:endParaRPr lang="en-US" dirty="0" smtClean="0"/>
          </a:p>
          <a:p>
            <a:r>
              <a:rPr lang="en-US" dirty="0" smtClean="0"/>
              <a:t>We use the term </a:t>
            </a:r>
            <a:r>
              <a:rPr lang="en-US" b="1" u="sng" dirty="0" smtClean="0"/>
              <a:t>humidity</a:t>
            </a:r>
            <a:r>
              <a:rPr lang="en-US" dirty="0" smtClean="0"/>
              <a:t> to describe the evaporated water or </a:t>
            </a:r>
            <a:r>
              <a:rPr lang="en-US" i="1" dirty="0" smtClean="0"/>
              <a:t>water vapor</a:t>
            </a:r>
            <a:r>
              <a:rPr lang="en-US" dirty="0" smtClean="0"/>
              <a:t> in the air.  </a:t>
            </a:r>
          </a:p>
          <a:p>
            <a:endParaRPr lang="en-US" dirty="0"/>
          </a:p>
        </p:txBody>
      </p:sp>
      <p:sp>
        <p:nvSpPr>
          <p:cNvPr id="3" name="Title 2"/>
          <p:cNvSpPr>
            <a:spLocks noGrp="1"/>
          </p:cNvSpPr>
          <p:nvPr>
            <p:ph type="title"/>
          </p:nvPr>
        </p:nvSpPr>
        <p:spPr/>
        <p:txBody>
          <a:bodyPr/>
          <a:lstStyle/>
          <a:p>
            <a:r>
              <a:rPr lang="en-US" dirty="0" smtClean="0"/>
              <a:t>Humidity</a:t>
            </a:r>
            <a:endParaRPr lang="en-US" dirty="0"/>
          </a:p>
        </p:txBody>
      </p:sp>
      <p:pic>
        <p:nvPicPr>
          <p:cNvPr id="9218" name="Picture 2" descr="http://upload.wikimedia.org/wikipedia/commons/thumb/8/83/Cloud_forest_mount_kinabalu.jpg/220px-Cloud_forest_mount_kinabalu.jpg"/>
          <p:cNvPicPr>
            <a:picLocks noChangeAspect="1" noChangeArrowheads="1"/>
          </p:cNvPicPr>
          <p:nvPr/>
        </p:nvPicPr>
        <p:blipFill>
          <a:blip r:embed="rId2" cstate="print"/>
          <a:srcRect/>
          <a:stretch>
            <a:fillRect/>
          </a:stretch>
        </p:blipFill>
        <p:spPr bwMode="auto">
          <a:xfrm>
            <a:off x="8572500" y="1"/>
            <a:ext cx="2095500" cy="2000251"/>
          </a:xfrm>
          <a:prstGeom prst="rect">
            <a:avLst/>
          </a:prstGeom>
          <a:noFill/>
        </p:spPr>
      </p:pic>
    </p:spTree>
    <p:extLst>
      <p:ext uri="{BB962C8B-B14F-4D97-AF65-F5344CB8AC3E}">
        <p14:creationId xmlns:p14="http://schemas.microsoft.com/office/powerpoint/2010/main" val="1310514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Humidity can </a:t>
            </a:r>
            <a:r>
              <a:rPr lang="en-US" b="1" u="sng" dirty="0" smtClean="0"/>
              <a:t>vary</a:t>
            </a:r>
            <a:r>
              <a:rPr lang="en-US" dirty="0" smtClean="0"/>
              <a:t> from place to place.  The amount of water vapor that air can hold depends on </a:t>
            </a:r>
            <a:r>
              <a:rPr lang="en-US" b="1" u="sng" dirty="0" smtClean="0"/>
              <a:t>temperature</a:t>
            </a:r>
            <a:r>
              <a:rPr lang="en-US" dirty="0" smtClean="0"/>
              <a:t>.  The </a:t>
            </a:r>
            <a:r>
              <a:rPr lang="en-US" b="1" u="sng" dirty="0" smtClean="0"/>
              <a:t>warmer</a:t>
            </a:r>
            <a:r>
              <a:rPr lang="en-US" dirty="0" smtClean="0"/>
              <a:t> the air, the </a:t>
            </a:r>
            <a:r>
              <a:rPr lang="en-US" b="1" u="sng" dirty="0" smtClean="0"/>
              <a:t>more</a:t>
            </a:r>
            <a:r>
              <a:rPr lang="en-US" dirty="0" smtClean="0"/>
              <a:t> water vapor it can hold.  Think about it, warm air is less dense so it has more room for water vapor.  </a:t>
            </a:r>
          </a:p>
          <a:p>
            <a:endParaRPr lang="en-US" dirty="0" smtClean="0"/>
          </a:p>
          <a:p>
            <a:r>
              <a:rPr lang="en-US" dirty="0" smtClean="0"/>
              <a:t>High Humidity			Low Humidity</a:t>
            </a:r>
            <a:endParaRPr lang="en-US" dirty="0"/>
          </a:p>
        </p:txBody>
      </p:sp>
      <p:sp>
        <p:nvSpPr>
          <p:cNvPr id="3" name="Title 2"/>
          <p:cNvSpPr>
            <a:spLocks noGrp="1"/>
          </p:cNvSpPr>
          <p:nvPr>
            <p:ph type="title"/>
          </p:nvPr>
        </p:nvSpPr>
        <p:spPr/>
        <p:txBody>
          <a:bodyPr/>
          <a:lstStyle/>
          <a:p>
            <a:r>
              <a:rPr lang="en-US" dirty="0" smtClean="0"/>
              <a:t>Humidity</a:t>
            </a:r>
            <a:endParaRPr lang="en-US" dirty="0"/>
          </a:p>
        </p:txBody>
      </p:sp>
      <p:pic>
        <p:nvPicPr>
          <p:cNvPr id="8194" name="Picture 2" descr="http://www.isavo.com/pic409/jungle2.jpg"/>
          <p:cNvPicPr>
            <a:picLocks noChangeAspect="1" noChangeArrowheads="1"/>
          </p:cNvPicPr>
          <p:nvPr/>
        </p:nvPicPr>
        <p:blipFill>
          <a:blip r:embed="rId2" cstate="print"/>
          <a:srcRect/>
          <a:stretch>
            <a:fillRect/>
          </a:stretch>
        </p:blipFill>
        <p:spPr bwMode="auto">
          <a:xfrm>
            <a:off x="2438400" y="4953000"/>
            <a:ext cx="2386674" cy="1905000"/>
          </a:xfrm>
          <a:prstGeom prst="rect">
            <a:avLst/>
          </a:prstGeom>
          <a:noFill/>
        </p:spPr>
      </p:pic>
      <p:pic>
        <p:nvPicPr>
          <p:cNvPr id="8196" name="Picture 4" descr="http://3.bp.blogspot.com/-57hcPduoKOg/T66BjulBlEI/AAAAAAAAJLY/H99UxpBKWBc/s1600/westsaharaer1.jpg"/>
          <p:cNvPicPr>
            <a:picLocks noChangeAspect="1" noChangeArrowheads="1"/>
          </p:cNvPicPr>
          <p:nvPr/>
        </p:nvPicPr>
        <p:blipFill>
          <a:blip r:embed="rId3" cstate="print"/>
          <a:srcRect/>
          <a:stretch>
            <a:fillRect/>
          </a:stretch>
        </p:blipFill>
        <p:spPr bwMode="auto">
          <a:xfrm>
            <a:off x="7239000" y="4927600"/>
            <a:ext cx="2895600" cy="1930400"/>
          </a:xfrm>
          <a:prstGeom prst="rect">
            <a:avLst/>
          </a:prstGeom>
          <a:noFill/>
        </p:spPr>
      </p:pic>
    </p:spTree>
    <p:extLst>
      <p:ext uri="{BB962C8B-B14F-4D97-AF65-F5344CB8AC3E}">
        <p14:creationId xmlns:p14="http://schemas.microsoft.com/office/powerpoint/2010/main" val="2470382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2514600"/>
            <a:ext cx="8229600" cy="4343400"/>
          </a:xfrm>
        </p:spPr>
        <p:txBody>
          <a:bodyPr>
            <a:normAutofit/>
          </a:bodyPr>
          <a:lstStyle/>
          <a:p>
            <a:r>
              <a:rPr lang="en-US" dirty="0" smtClean="0"/>
              <a:t>When the air is holding as much water vapor as possible at a certain temperature it has reached </a:t>
            </a:r>
            <a:r>
              <a:rPr lang="en-US" b="1" u="sng" dirty="0" smtClean="0"/>
              <a:t>saturation</a:t>
            </a:r>
            <a:r>
              <a:rPr lang="en-US" dirty="0" smtClean="0"/>
              <a:t>.  Think about a sponge, at some point it can no longer hold any more water.  Well, the air has its limits too and the deciding factor is the temperature.  The temperature at which this saturated air starts to condense onto surfaces or into precipitation is called the </a:t>
            </a:r>
            <a:r>
              <a:rPr lang="en-US" b="1" u="sng" dirty="0" smtClean="0"/>
              <a:t>dew point</a:t>
            </a:r>
            <a:r>
              <a:rPr lang="en-US" dirty="0" smtClean="0"/>
              <a:t>.</a:t>
            </a:r>
          </a:p>
          <a:p>
            <a:endParaRPr lang="en-US" dirty="0"/>
          </a:p>
        </p:txBody>
      </p:sp>
      <p:sp>
        <p:nvSpPr>
          <p:cNvPr id="3" name="Title 2"/>
          <p:cNvSpPr>
            <a:spLocks noGrp="1"/>
          </p:cNvSpPr>
          <p:nvPr>
            <p:ph type="title"/>
          </p:nvPr>
        </p:nvSpPr>
        <p:spPr/>
        <p:txBody>
          <a:bodyPr/>
          <a:lstStyle/>
          <a:p>
            <a:r>
              <a:rPr lang="en-US" dirty="0" smtClean="0"/>
              <a:t>Saturation</a:t>
            </a:r>
            <a:endParaRPr lang="en-US" dirty="0"/>
          </a:p>
        </p:txBody>
      </p:sp>
      <p:pic>
        <p:nvPicPr>
          <p:cNvPr id="7170" name="Picture 2" descr="http://vionnaswatching.files.wordpress.com/2011/09/morning_dew.jpg"/>
          <p:cNvPicPr>
            <a:picLocks noChangeAspect="1" noChangeArrowheads="1"/>
          </p:cNvPicPr>
          <p:nvPr/>
        </p:nvPicPr>
        <p:blipFill>
          <a:blip r:embed="rId2" cstate="print"/>
          <a:srcRect/>
          <a:stretch>
            <a:fillRect/>
          </a:stretch>
        </p:blipFill>
        <p:spPr bwMode="auto">
          <a:xfrm>
            <a:off x="5943600" y="228600"/>
            <a:ext cx="2971800" cy="2228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80508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66801"/>
            <a:ext cx="8229600" cy="4940491"/>
          </a:xfrm>
        </p:spPr>
        <p:txBody>
          <a:bodyPr/>
          <a:lstStyle/>
          <a:p>
            <a:r>
              <a:rPr lang="en-US" dirty="0" smtClean="0"/>
              <a:t>Early in the morning, the air temperature usually cools, which allows water to condense.  When this cooling and condensing causes water to form on grass and other surfaces, we call it ________.  If there is enough water vapor that condenses you can get clouds close to the ground which are called __________. </a:t>
            </a:r>
          </a:p>
          <a:p>
            <a:r>
              <a:rPr lang="en-US" dirty="0" smtClean="0"/>
              <a:t>Dew					Fog</a:t>
            </a:r>
            <a:endParaRPr lang="en-US" dirty="0"/>
          </a:p>
        </p:txBody>
      </p:sp>
      <p:sp>
        <p:nvSpPr>
          <p:cNvPr id="3" name="Title 2"/>
          <p:cNvSpPr>
            <a:spLocks noGrp="1"/>
          </p:cNvSpPr>
          <p:nvPr>
            <p:ph type="title"/>
          </p:nvPr>
        </p:nvSpPr>
        <p:spPr/>
        <p:txBody>
          <a:bodyPr/>
          <a:lstStyle/>
          <a:p>
            <a:r>
              <a:rPr lang="en-US" dirty="0" smtClean="0"/>
              <a:t>Dew and Fog</a:t>
            </a:r>
            <a:endParaRPr lang="en-US" dirty="0"/>
          </a:p>
        </p:txBody>
      </p:sp>
      <p:pic>
        <p:nvPicPr>
          <p:cNvPr id="6146" name="Picture 2" descr="http://t2.gstatic.com/images?q=tbn:ANd9GcQA2KKDW2z3ztenwdze1W4qvgvhCv7Z7VbgLrwv6Lw9BLmhNQq34KSrEMsb4g"/>
          <p:cNvPicPr>
            <a:picLocks noChangeAspect="1" noChangeArrowheads="1"/>
          </p:cNvPicPr>
          <p:nvPr/>
        </p:nvPicPr>
        <p:blipFill>
          <a:blip r:embed="rId2" cstate="print"/>
          <a:srcRect/>
          <a:stretch>
            <a:fillRect/>
          </a:stretch>
        </p:blipFill>
        <p:spPr bwMode="auto">
          <a:xfrm>
            <a:off x="2133600" y="4800601"/>
            <a:ext cx="2772560" cy="2076745"/>
          </a:xfrm>
          <a:prstGeom prst="rect">
            <a:avLst/>
          </a:prstGeom>
          <a:noFill/>
        </p:spPr>
      </p:pic>
      <p:pic>
        <p:nvPicPr>
          <p:cNvPr id="6148" name="Picture 4" descr="http://3.bp.blogspot.com/-2By8XziE7Fg/TZ3yR2mkRuI/AAAAAAAADtI/w03bANU5qDQ/s1600/fog.jpg"/>
          <p:cNvPicPr>
            <a:picLocks noChangeAspect="1" noChangeArrowheads="1"/>
          </p:cNvPicPr>
          <p:nvPr/>
        </p:nvPicPr>
        <p:blipFill>
          <a:blip r:embed="rId3" cstate="print"/>
          <a:srcRect/>
          <a:stretch>
            <a:fillRect/>
          </a:stretch>
        </p:blipFill>
        <p:spPr bwMode="auto">
          <a:xfrm>
            <a:off x="6523865" y="4876800"/>
            <a:ext cx="2963035" cy="1981201"/>
          </a:xfrm>
          <a:prstGeom prst="rect">
            <a:avLst/>
          </a:prstGeom>
          <a:noFill/>
        </p:spPr>
      </p:pic>
    </p:spTree>
    <p:extLst>
      <p:ext uri="{BB962C8B-B14F-4D97-AF65-F5344CB8AC3E}">
        <p14:creationId xmlns:p14="http://schemas.microsoft.com/office/powerpoint/2010/main" val="617385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1169"/>
            <a:ext cx="9144000" cy="1335024"/>
          </a:xfrm>
        </p:spPr>
        <p:txBody>
          <a:bodyPr>
            <a:normAutofit/>
          </a:bodyPr>
          <a:lstStyle/>
          <a:p>
            <a:r>
              <a:rPr lang="en-US" dirty="0" smtClean="0"/>
              <a:t>Atmosphere and Weather</a:t>
            </a:r>
            <a:endParaRPr lang="en-US" dirty="0"/>
          </a:p>
        </p:txBody>
      </p:sp>
      <p:sp>
        <p:nvSpPr>
          <p:cNvPr id="3" name="Subtitle 2"/>
          <p:cNvSpPr>
            <a:spLocks noGrp="1"/>
          </p:cNvSpPr>
          <p:nvPr>
            <p:ph type="subTitle" idx="1"/>
          </p:nvPr>
        </p:nvSpPr>
        <p:spPr>
          <a:xfrm>
            <a:off x="270933" y="1536193"/>
            <a:ext cx="11616267" cy="5185449"/>
          </a:xfrm>
        </p:spPr>
        <p:txBody>
          <a:bodyPr>
            <a:normAutofit/>
          </a:bodyPr>
          <a:lstStyle/>
          <a:p>
            <a:pPr marL="571500" indent="-571500">
              <a:buFont typeface="Wingdings" charset="2"/>
              <a:buChar char="ü"/>
            </a:pPr>
            <a:r>
              <a:rPr lang="en-US" sz="3600" dirty="0" smtClean="0"/>
              <a:t>1.1 Composition and Layers of the Earth’s Atmosphere</a:t>
            </a:r>
          </a:p>
          <a:p>
            <a:pPr marL="571500" indent="-571500">
              <a:buFont typeface="Wingdings" charset="2"/>
              <a:buChar char="ü"/>
            </a:pPr>
            <a:r>
              <a:rPr lang="en-US" sz="3600" dirty="0" smtClean="0"/>
              <a:t>1.6 Air Quality</a:t>
            </a:r>
          </a:p>
          <a:p>
            <a:endParaRPr lang="en-US" sz="3600" dirty="0" smtClean="0"/>
          </a:p>
          <a:p>
            <a:r>
              <a:rPr lang="en-US" sz="3600" dirty="0" smtClean="0"/>
              <a:t>1.2 Water Cycle, Precipitation, Clouds</a:t>
            </a:r>
          </a:p>
          <a:p>
            <a:r>
              <a:rPr lang="en-US" sz="3600" dirty="0" smtClean="0"/>
              <a:t>1.5 Winds</a:t>
            </a:r>
          </a:p>
          <a:p>
            <a:r>
              <a:rPr lang="en-US" sz="3600" dirty="0" smtClean="0"/>
              <a:t>1.3 Air Movement and Patterns</a:t>
            </a:r>
          </a:p>
          <a:p>
            <a:r>
              <a:rPr lang="en-US" sz="3600" dirty="0" smtClean="0"/>
              <a:t>1.4 Weather Prediction </a:t>
            </a:r>
          </a:p>
          <a:p>
            <a:r>
              <a:rPr lang="en-US" sz="3600" dirty="0" smtClean="0"/>
              <a:t>Severe Weather Project</a:t>
            </a:r>
          </a:p>
          <a:p>
            <a:pPr marL="457200" indent="-457200">
              <a:buAutoNum type="arabicPeriod"/>
            </a:pPr>
            <a:endParaRPr lang="en-US" dirty="0"/>
          </a:p>
        </p:txBody>
      </p:sp>
    </p:spTree>
    <p:extLst>
      <p:ext uri="{BB962C8B-B14F-4D97-AF65-F5344CB8AC3E}">
        <p14:creationId xmlns:p14="http://schemas.microsoft.com/office/powerpoint/2010/main" val="175319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66800"/>
            <a:ext cx="8229600" cy="4267200"/>
          </a:xfrm>
        </p:spPr>
        <p:txBody>
          <a:bodyPr>
            <a:normAutofit/>
          </a:bodyPr>
          <a:lstStyle/>
          <a:p>
            <a:r>
              <a:rPr lang="en-US" dirty="0" smtClean="0"/>
              <a:t>Similar to dew forming on grass, water vapor must have something to condense on to form </a:t>
            </a:r>
            <a:r>
              <a:rPr lang="en-US" b="1" u="sng" dirty="0" smtClean="0"/>
              <a:t>clouds</a:t>
            </a:r>
            <a:r>
              <a:rPr lang="en-US" dirty="0" smtClean="0"/>
              <a:t> in the upper layers of the </a:t>
            </a:r>
            <a:r>
              <a:rPr lang="en-US" b="1" u="sng" dirty="0" smtClean="0"/>
              <a:t>troposphere</a:t>
            </a:r>
            <a:r>
              <a:rPr lang="en-US" dirty="0" smtClean="0"/>
              <a:t>.  As water vapor rises into cooler air, it condenses on </a:t>
            </a:r>
            <a:r>
              <a:rPr lang="en-US" b="1" u="sng" dirty="0" smtClean="0"/>
              <a:t>dust</a:t>
            </a:r>
            <a:r>
              <a:rPr lang="en-US" dirty="0" smtClean="0"/>
              <a:t> and other particles.  The water drops and ice crystals are so light, they stay </a:t>
            </a:r>
            <a:r>
              <a:rPr lang="en-US" b="1" u="sng" dirty="0" smtClean="0"/>
              <a:t>afloat</a:t>
            </a:r>
            <a:r>
              <a:rPr lang="en-US" dirty="0" smtClean="0"/>
              <a:t> and collect more water forming clouds.  The droplets/crystals continue to stay aloft until they become too heavy and fall as </a:t>
            </a:r>
            <a:r>
              <a:rPr lang="en-US" b="1" u="sng" dirty="0" smtClean="0"/>
              <a:t>precipitation</a:t>
            </a:r>
            <a:r>
              <a:rPr lang="en-US" dirty="0" smtClean="0"/>
              <a:t>.</a:t>
            </a:r>
          </a:p>
          <a:p>
            <a:endParaRPr lang="en-US" dirty="0"/>
          </a:p>
        </p:txBody>
      </p:sp>
      <p:sp>
        <p:nvSpPr>
          <p:cNvPr id="3" name="Title 2"/>
          <p:cNvSpPr>
            <a:spLocks noGrp="1"/>
          </p:cNvSpPr>
          <p:nvPr>
            <p:ph type="title"/>
          </p:nvPr>
        </p:nvSpPr>
        <p:spPr/>
        <p:txBody>
          <a:bodyPr/>
          <a:lstStyle/>
          <a:p>
            <a:r>
              <a:rPr lang="en-US" dirty="0" smtClean="0"/>
              <a:t>Clouds</a:t>
            </a:r>
            <a:endParaRPr lang="en-US" dirty="0"/>
          </a:p>
        </p:txBody>
      </p:sp>
      <p:pic>
        <p:nvPicPr>
          <p:cNvPr id="5122" name="Picture 2" descr="http://www.enchantedlearning.com/cgifs/clouds.GIF"/>
          <p:cNvPicPr>
            <a:picLocks noChangeAspect="1" noChangeArrowheads="1"/>
          </p:cNvPicPr>
          <p:nvPr/>
        </p:nvPicPr>
        <p:blipFill>
          <a:blip r:embed="rId2" cstate="print"/>
          <a:srcRect/>
          <a:stretch>
            <a:fillRect/>
          </a:stretch>
        </p:blipFill>
        <p:spPr bwMode="auto">
          <a:xfrm>
            <a:off x="7696200" y="4745072"/>
            <a:ext cx="2971800" cy="2112928"/>
          </a:xfrm>
          <a:prstGeom prst="rect">
            <a:avLst/>
          </a:prstGeom>
          <a:noFill/>
        </p:spPr>
      </p:pic>
    </p:spTree>
    <p:extLst>
      <p:ext uri="{BB962C8B-B14F-4D97-AF65-F5344CB8AC3E}">
        <p14:creationId xmlns:p14="http://schemas.microsoft.com/office/powerpoint/2010/main" val="1804048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2" descr="http://www.enchantedlearning.com/cgifs/clouds.GIF"/>
          <p:cNvPicPr>
            <a:picLocks noChangeAspect="1" noChangeArrowheads="1"/>
          </p:cNvPicPr>
          <p:nvPr/>
        </p:nvPicPr>
        <p:blipFill>
          <a:blip r:embed="rId2" cstate="print"/>
          <a:srcRect/>
          <a:stretch>
            <a:fillRect/>
          </a:stretch>
        </p:blipFill>
        <p:spPr bwMode="auto">
          <a:xfrm>
            <a:off x="1434876" y="-1"/>
            <a:ext cx="9233124" cy="6564683"/>
          </a:xfrm>
          <a:prstGeom prst="rect">
            <a:avLst/>
          </a:prstGeom>
          <a:noFill/>
        </p:spPr>
      </p:pic>
    </p:spTree>
    <p:extLst>
      <p:ext uri="{BB962C8B-B14F-4D97-AF65-F5344CB8AC3E}">
        <p14:creationId xmlns:p14="http://schemas.microsoft.com/office/powerpoint/2010/main" val="555428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One final aspect of humidity that we are probably all familiar with is </a:t>
            </a:r>
            <a:r>
              <a:rPr lang="en-US" b="1" u="sng" dirty="0" smtClean="0"/>
              <a:t>relative humidity </a:t>
            </a:r>
            <a:r>
              <a:rPr lang="en-US" dirty="0" smtClean="0"/>
              <a:t>which measure how much water vapor is actually there compared to how much water vapor air can actually hold.  Think about your grade on a test.  Your grade is a comparison of how many you got right to how much you could have earned.  So, an 86% means you got 86 out of 100 possible points.  Relative humidity is similar.  86% relative humidity means the air is holding 86% of the water it could hold at that </a:t>
            </a:r>
            <a:r>
              <a:rPr lang="en-US" b="1" u="sng" dirty="0" smtClean="0"/>
              <a:t>particular temperature</a:t>
            </a:r>
            <a:r>
              <a:rPr lang="en-US" dirty="0" smtClean="0"/>
              <a:t>.  The </a:t>
            </a:r>
            <a:r>
              <a:rPr lang="en-US" b="1" u="sng" dirty="0" smtClean="0"/>
              <a:t>warmer</a:t>
            </a:r>
            <a:r>
              <a:rPr lang="en-US" dirty="0" smtClean="0"/>
              <a:t> the air, the more water vapor it can hold.</a:t>
            </a:r>
          </a:p>
          <a:p>
            <a:endParaRPr lang="en-US" dirty="0"/>
          </a:p>
        </p:txBody>
      </p:sp>
      <p:sp>
        <p:nvSpPr>
          <p:cNvPr id="3" name="Title 2"/>
          <p:cNvSpPr>
            <a:spLocks noGrp="1"/>
          </p:cNvSpPr>
          <p:nvPr>
            <p:ph type="title"/>
          </p:nvPr>
        </p:nvSpPr>
        <p:spPr/>
        <p:txBody>
          <a:bodyPr/>
          <a:lstStyle/>
          <a:p>
            <a:endParaRPr lang="en-US"/>
          </a:p>
        </p:txBody>
      </p:sp>
      <p:pic>
        <p:nvPicPr>
          <p:cNvPr id="4098" name="Picture 2" descr="http://mrsdlovesscience.com/realtivehumidity/relativehumidityball.gif"/>
          <p:cNvPicPr>
            <a:picLocks noChangeAspect="1" noChangeArrowheads="1"/>
          </p:cNvPicPr>
          <p:nvPr/>
        </p:nvPicPr>
        <p:blipFill>
          <a:blip r:embed="rId2" cstate="print"/>
          <a:srcRect/>
          <a:stretch>
            <a:fillRect/>
          </a:stretch>
        </p:blipFill>
        <p:spPr bwMode="auto">
          <a:xfrm>
            <a:off x="7543800" y="5209692"/>
            <a:ext cx="3124200" cy="1648308"/>
          </a:xfrm>
          <a:prstGeom prst="rect">
            <a:avLst/>
          </a:prstGeom>
          <a:noFill/>
        </p:spPr>
      </p:pic>
    </p:spTree>
    <p:extLst>
      <p:ext uri="{BB962C8B-B14F-4D97-AF65-F5344CB8AC3E}">
        <p14:creationId xmlns:p14="http://schemas.microsoft.com/office/powerpoint/2010/main" val="23616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3074" name="Picture 2" descr="http://mrsdlovesscience.com/realtivehumidity/relativehumidityball.gif"/>
          <p:cNvPicPr>
            <a:picLocks noChangeAspect="1" noChangeArrowheads="1"/>
          </p:cNvPicPr>
          <p:nvPr/>
        </p:nvPicPr>
        <p:blipFill>
          <a:blip r:embed="rId2" cstate="print"/>
          <a:srcRect/>
          <a:stretch>
            <a:fillRect/>
          </a:stretch>
        </p:blipFill>
        <p:spPr bwMode="auto">
          <a:xfrm>
            <a:off x="1752600" y="533400"/>
            <a:ext cx="8521328" cy="4495800"/>
          </a:xfrm>
          <a:prstGeom prst="rect">
            <a:avLst/>
          </a:prstGeom>
          <a:noFill/>
        </p:spPr>
      </p:pic>
    </p:spTree>
    <p:extLst>
      <p:ext uri="{BB962C8B-B14F-4D97-AF65-F5344CB8AC3E}">
        <p14:creationId xmlns:p14="http://schemas.microsoft.com/office/powerpoint/2010/main" val="1116997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Relative humidity is measured with a </a:t>
            </a:r>
            <a:r>
              <a:rPr lang="en-US" b="1" u="sng" dirty="0" smtClean="0"/>
              <a:t>sling </a:t>
            </a:r>
            <a:r>
              <a:rPr lang="en-US" b="1" u="sng" dirty="0" err="1" smtClean="0"/>
              <a:t>psychrometer</a:t>
            </a:r>
            <a:r>
              <a:rPr lang="en-US" dirty="0" smtClean="0"/>
              <a:t>.  It compares two thermometers, one with a dry bulb and one with a wet bulb.  As water evaporates from the </a:t>
            </a:r>
            <a:r>
              <a:rPr lang="en-US" b="1" u="sng" dirty="0" smtClean="0"/>
              <a:t>wet bulb</a:t>
            </a:r>
            <a:r>
              <a:rPr lang="en-US" dirty="0" smtClean="0"/>
              <a:t>, it cools the thermometer.  When you compare the two thermometers, the bigger the temperature difference, the less humid the air is because humid air doesn’t have a lot of room for water to evaporate.  You need to know the </a:t>
            </a:r>
            <a:r>
              <a:rPr lang="en-US" b="1" u="sng" dirty="0" smtClean="0"/>
              <a:t>temperature difference</a:t>
            </a:r>
            <a:r>
              <a:rPr lang="en-US" dirty="0" smtClean="0"/>
              <a:t> and the </a:t>
            </a:r>
            <a:r>
              <a:rPr lang="en-US" b="1" u="sng" dirty="0" smtClean="0"/>
              <a:t>dry bulb </a:t>
            </a:r>
            <a:r>
              <a:rPr lang="en-US" dirty="0" smtClean="0"/>
              <a:t>reading in order to calculate relative humidity.</a:t>
            </a:r>
          </a:p>
          <a:p>
            <a:endParaRPr lang="en-US" dirty="0"/>
          </a:p>
        </p:txBody>
      </p:sp>
      <p:sp>
        <p:nvSpPr>
          <p:cNvPr id="3" name="Title 2"/>
          <p:cNvSpPr>
            <a:spLocks noGrp="1"/>
          </p:cNvSpPr>
          <p:nvPr>
            <p:ph type="title"/>
          </p:nvPr>
        </p:nvSpPr>
        <p:spPr/>
        <p:txBody>
          <a:bodyPr/>
          <a:lstStyle/>
          <a:p>
            <a:r>
              <a:rPr lang="en-US" dirty="0" smtClean="0"/>
              <a:t>Sling </a:t>
            </a:r>
            <a:r>
              <a:rPr lang="en-US" dirty="0" err="1" smtClean="0"/>
              <a:t>Psychrometer</a:t>
            </a:r>
            <a:endParaRPr lang="en-US" dirty="0"/>
          </a:p>
        </p:txBody>
      </p:sp>
    </p:spTree>
    <p:extLst>
      <p:ext uri="{BB962C8B-B14F-4D97-AF65-F5344CB8AC3E}">
        <p14:creationId xmlns:p14="http://schemas.microsoft.com/office/powerpoint/2010/main" val="2247913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dirty="0"/>
          </a:p>
        </p:txBody>
      </p:sp>
      <p:pic>
        <p:nvPicPr>
          <p:cNvPr id="23554" name="Picture 2" descr="http://images.usatoday.com/weather/photos/sling2.gif"/>
          <p:cNvPicPr>
            <a:picLocks noChangeAspect="1" noChangeArrowheads="1" noCrop="1"/>
          </p:cNvPicPr>
          <p:nvPr/>
        </p:nvPicPr>
        <p:blipFill>
          <a:blip r:embed="rId2" cstate="print"/>
          <a:srcRect/>
          <a:stretch>
            <a:fillRect/>
          </a:stretch>
        </p:blipFill>
        <p:spPr bwMode="auto">
          <a:xfrm>
            <a:off x="1524000" y="0"/>
            <a:ext cx="9144000" cy="5791200"/>
          </a:xfrm>
          <a:prstGeom prst="rect">
            <a:avLst/>
          </a:prstGeom>
          <a:noFill/>
        </p:spPr>
      </p:pic>
    </p:spTree>
    <p:extLst>
      <p:ext uri="{BB962C8B-B14F-4D97-AF65-F5344CB8AC3E}">
        <p14:creationId xmlns:p14="http://schemas.microsoft.com/office/powerpoint/2010/main" val="15679247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algn="ctr"/>
            <a:r>
              <a:rPr lang="en-US" dirty="0" smtClean="0"/>
              <a:t>Science Thoughts 11/8</a:t>
            </a:r>
            <a:endParaRPr lang="en-US" dirty="0"/>
          </a:p>
        </p:txBody>
      </p:sp>
      <p:sp>
        <p:nvSpPr>
          <p:cNvPr id="3" name="Content Placeholder 2"/>
          <p:cNvSpPr>
            <a:spLocks noGrp="1"/>
          </p:cNvSpPr>
          <p:nvPr>
            <p:ph idx="1"/>
          </p:nvPr>
        </p:nvSpPr>
        <p:spPr>
          <a:xfrm>
            <a:off x="0" y="1371600"/>
            <a:ext cx="12007516" cy="5293895"/>
          </a:xfrm>
        </p:spPr>
        <p:txBody>
          <a:bodyPr>
            <a:normAutofit/>
          </a:bodyPr>
          <a:lstStyle/>
          <a:p>
            <a:pPr marL="0" indent="0" algn="ctr">
              <a:buNone/>
            </a:pPr>
            <a:r>
              <a:rPr lang="en-US" sz="6600" dirty="0" smtClean="0"/>
              <a:t>What causes the air masses to rise and fall in the atmosphere?</a:t>
            </a:r>
          </a:p>
          <a:p>
            <a:pPr marL="0" indent="0" algn="ctr">
              <a:buNone/>
            </a:pPr>
            <a:endParaRPr lang="en-US" sz="6600" dirty="0">
              <a:solidFill>
                <a:srgbClr val="FF0000"/>
              </a:solidFill>
            </a:endParaRPr>
          </a:p>
          <a:p>
            <a:pPr marL="0" indent="0" algn="ctr">
              <a:buNone/>
            </a:pPr>
            <a:r>
              <a:rPr lang="en-US" sz="6600" dirty="0" smtClean="0">
                <a:solidFill>
                  <a:srgbClr val="FF0000"/>
                </a:solidFill>
              </a:rPr>
              <a:t>Density of the air changes with temperature.</a:t>
            </a:r>
            <a:endParaRPr lang="en-US" sz="6600" dirty="0">
              <a:solidFill>
                <a:srgbClr val="FF0000"/>
              </a:solidFill>
            </a:endParaRPr>
          </a:p>
        </p:txBody>
      </p:sp>
    </p:spTree>
    <p:extLst>
      <p:ext uri="{BB962C8B-B14F-4D97-AF65-F5344CB8AC3E}">
        <p14:creationId xmlns:p14="http://schemas.microsoft.com/office/powerpoint/2010/main" val="19896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in class</a:t>
            </a:r>
            <a:endParaRPr lang="en-US" dirty="0"/>
          </a:p>
        </p:txBody>
      </p:sp>
      <p:sp>
        <p:nvSpPr>
          <p:cNvPr id="3" name="Content Placeholder 2"/>
          <p:cNvSpPr>
            <a:spLocks noGrp="1"/>
          </p:cNvSpPr>
          <p:nvPr>
            <p:ph sz="half" idx="1"/>
          </p:nvPr>
        </p:nvSpPr>
        <p:spPr>
          <a:xfrm>
            <a:off x="512619" y="1524000"/>
            <a:ext cx="10640290" cy="5237017"/>
          </a:xfrm>
        </p:spPr>
        <p:txBody>
          <a:bodyPr>
            <a:normAutofit/>
          </a:bodyPr>
          <a:lstStyle/>
          <a:p>
            <a:endParaRPr lang="en-US" sz="4000" dirty="0" smtClean="0"/>
          </a:p>
          <a:p>
            <a:pPr marL="0" indent="0">
              <a:buNone/>
            </a:pPr>
            <a:endParaRPr lang="en-US" dirty="0" smtClean="0"/>
          </a:p>
          <a:p>
            <a:pPr marL="0" indent="0">
              <a:buNone/>
            </a:pPr>
            <a:endParaRPr lang="en-US" dirty="0"/>
          </a:p>
          <a:p>
            <a:endParaRPr lang="en-US" dirty="0"/>
          </a:p>
          <a:p>
            <a:pPr marL="0" indent="0" algn="ctr">
              <a:buNone/>
            </a:pPr>
            <a:r>
              <a:rPr lang="en-US" sz="6000" dirty="0" smtClean="0"/>
              <a:t>Read and discuss Article</a:t>
            </a:r>
            <a:endParaRPr lang="en-US" sz="6000" dirty="0"/>
          </a:p>
        </p:txBody>
      </p:sp>
      <p:sp>
        <p:nvSpPr>
          <p:cNvPr id="4" name="Content Placeholder 3"/>
          <p:cNvSpPr>
            <a:spLocks noGrp="1"/>
          </p:cNvSpPr>
          <p:nvPr>
            <p:ph sz="half" idx="2"/>
          </p:nvPr>
        </p:nvSpPr>
        <p:spPr>
          <a:xfrm>
            <a:off x="10113818" y="1825625"/>
            <a:ext cx="1239981" cy="4351338"/>
          </a:xfrm>
        </p:spPr>
        <p:txBody>
          <a:bodyPr>
            <a:normAutofit/>
          </a:bodyPr>
          <a:lstStyle/>
          <a:p>
            <a:pPr marL="0" indent="0">
              <a:buNone/>
            </a:pPr>
            <a:r>
              <a:rPr lang="en-US" dirty="0" smtClean="0"/>
              <a:t> </a:t>
            </a:r>
            <a:endParaRPr lang="en-US" dirty="0"/>
          </a:p>
        </p:txBody>
      </p:sp>
    </p:spTree>
    <p:extLst>
      <p:ext uri="{BB962C8B-B14F-4D97-AF65-F5344CB8AC3E}">
        <p14:creationId xmlns:p14="http://schemas.microsoft.com/office/powerpoint/2010/main" val="41099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10515600" cy="1082040"/>
          </a:xfrm>
        </p:spPr>
        <p:txBody>
          <a:bodyPr>
            <a:normAutofit fontScale="90000"/>
          </a:bodyPr>
          <a:lstStyle/>
          <a:p>
            <a:pPr algn="ctr"/>
            <a:r>
              <a:rPr lang="en-US" dirty="0" smtClean="0"/>
              <a:t>Science Thoughts 11/9</a:t>
            </a:r>
            <a:br>
              <a:rPr lang="en-US" dirty="0" smtClean="0"/>
            </a:br>
            <a:endParaRPr lang="en-US" dirty="0"/>
          </a:p>
        </p:txBody>
      </p:sp>
      <p:sp>
        <p:nvSpPr>
          <p:cNvPr id="3" name="Content Placeholder 2"/>
          <p:cNvSpPr>
            <a:spLocks noGrp="1"/>
          </p:cNvSpPr>
          <p:nvPr>
            <p:ph idx="1"/>
          </p:nvPr>
        </p:nvSpPr>
        <p:spPr>
          <a:xfrm>
            <a:off x="152400" y="1417320"/>
            <a:ext cx="11826240" cy="5273040"/>
          </a:xfrm>
        </p:spPr>
        <p:txBody>
          <a:bodyPr>
            <a:normAutofit/>
          </a:bodyPr>
          <a:lstStyle/>
          <a:p>
            <a:pPr marL="0" indent="0" algn="ctr">
              <a:buNone/>
            </a:pPr>
            <a:r>
              <a:rPr lang="en-US" sz="4800" dirty="0" smtClean="0"/>
              <a:t>When calculating relative humidity, why does the thermometer with the wet wick change temperature while the one without the wick does not?</a:t>
            </a:r>
          </a:p>
          <a:p>
            <a:pPr marL="0" indent="0" algn="ctr">
              <a:buNone/>
            </a:pPr>
            <a:r>
              <a:rPr lang="en-US" sz="4800" dirty="0" smtClean="0">
                <a:solidFill>
                  <a:srgbClr val="FF0000"/>
                </a:solidFill>
              </a:rPr>
              <a:t>When water evaporates, it takes energy with it and therefor the thermometer will show a cooler temperature.</a:t>
            </a:r>
            <a:endParaRPr lang="en-US" sz="4800" dirty="0">
              <a:solidFill>
                <a:srgbClr val="FF0000"/>
              </a:solidFill>
            </a:endParaRPr>
          </a:p>
        </p:txBody>
      </p:sp>
    </p:spTree>
    <p:extLst>
      <p:ext uri="{BB962C8B-B14F-4D97-AF65-F5344CB8AC3E}">
        <p14:creationId xmlns:p14="http://schemas.microsoft.com/office/powerpoint/2010/main" val="5136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 in class</a:t>
            </a:r>
            <a:endParaRPr lang="en-US" dirty="0"/>
          </a:p>
        </p:txBody>
      </p:sp>
      <p:sp>
        <p:nvSpPr>
          <p:cNvPr id="3" name="Content Placeholder 2"/>
          <p:cNvSpPr>
            <a:spLocks noGrp="1"/>
          </p:cNvSpPr>
          <p:nvPr>
            <p:ph idx="1"/>
          </p:nvPr>
        </p:nvSpPr>
        <p:spPr>
          <a:xfrm>
            <a:off x="838200" y="1825624"/>
            <a:ext cx="10515600" cy="4529455"/>
          </a:xfrm>
        </p:spPr>
        <p:txBody>
          <a:bodyPr>
            <a:normAutofit/>
          </a:bodyPr>
          <a:lstStyle/>
          <a:p>
            <a:pPr marL="0" indent="0" algn="ctr">
              <a:buNone/>
            </a:pPr>
            <a:r>
              <a:rPr lang="en-US" sz="6600" dirty="0" smtClean="0"/>
              <a:t>I WONDER</a:t>
            </a:r>
            <a:r>
              <a:rPr lang="is-IS" sz="6600" dirty="0" smtClean="0"/>
              <a:t>…</a:t>
            </a:r>
          </a:p>
          <a:p>
            <a:pPr marL="0" indent="0" algn="ctr">
              <a:buNone/>
            </a:pPr>
            <a:endParaRPr lang="is-IS" sz="6600" dirty="0"/>
          </a:p>
          <a:p>
            <a:pPr marL="0" indent="0" algn="ctr">
              <a:buNone/>
            </a:pPr>
            <a:r>
              <a:rPr lang="is-IS" sz="6600" dirty="0" smtClean="0"/>
              <a:t>WISER PROJECT INTRODUCTION</a:t>
            </a:r>
            <a:endParaRPr lang="en-US" sz="6600" dirty="0" smtClean="0"/>
          </a:p>
        </p:txBody>
      </p:sp>
    </p:spTree>
    <p:extLst>
      <p:ext uri="{BB962C8B-B14F-4D97-AF65-F5344CB8AC3E}">
        <p14:creationId xmlns:p14="http://schemas.microsoft.com/office/powerpoint/2010/main" val="1718605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1009935"/>
          </a:xfrm>
        </p:spPr>
        <p:txBody>
          <a:bodyPr>
            <a:normAutofit fontScale="90000"/>
          </a:bodyPr>
          <a:lstStyle/>
          <a:p>
            <a:pPr algn="ctr"/>
            <a:r>
              <a:rPr lang="en-US" sz="8000" dirty="0" smtClean="0"/>
              <a:t>Today in class</a:t>
            </a:r>
            <a:endParaRPr lang="en-US" sz="8000" dirty="0"/>
          </a:p>
        </p:txBody>
      </p:sp>
      <p:sp>
        <p:nvSpPr>
          <p:cNvPr id="3" name="Content Placeholder 2"/>
          <p:cNvSpPr>
            <a:spLocks noGrp="1"/>
          </p:cNvSpPr>
          <p:nvPr>
            <p:ph idx="1"/>
          </p:nvPr>
        </p:nvSpPr>
        <p:spPr>
          <a:xfrm>
            <a:off x="838200" y="1201004"/>
            <a:ext cx="10515600" cy="5656995"/>
          </a:xfrm>
        </p:spPr>
        <p:txBody>
          <a:bodyPr>
            <a:normAutofit/>
          </a:bodyPr>
          <a:lstStyle/>
          <a:p>
            <a:pPr marL="0" indent="0" algn="ctr">
              <a:buNone/>
            </a:pPr>
            <a:r>
              <a:rPr lang="en-US" sz="8000" dirty="0" smtClean="0"/>
              <a:t>Pretest</a:t>
            </a:r>
          </a:p>
          <a:p>
            <a:pPr marL="0" indent="0" algn="ctr">
              <a:buNone/>
            </a:pPr>
            <a:r>
              <a:rPr lang="en-US" sz="8000" dirty="0" smtClean="0"/>
              <a:t>Water </a:t>
            </a:r>
            <a:r>
              <a:rPr lang="en-US" sz="8000" dirty="0"/>
              <a:t>Cycle </a:t>
            </a:r>
            <a:r>
              <a:rPr lang="en-US" sz="2300" dirty="0" smtClean="0">
                <a:hlinkClick r:id="rId2"/>
              </a:rPr>
              <a:t>https</a:t>
            </a:r>
            <a:r>
              <a:rPr lang="en-US" sz="2300" dirty="0">
                <a:hlinkClick r:id="rId2"/>
              </a:rPr>
              <a:t>://www.brainpop.com/science/earthsystem/watercycle</a:t>
            </a:r>
            <a:r>
              <a:rPr lang="en-US" sz="2300" dirty="0" smtClean="0">
                <a:hlinkClick r:id="rId2"/>
              </a:rPr>
              <a:t>/</a:t>
            </a:r>
            <a:r>
              <a:rPr lang="en-US" sz="2300" dirty="0" smtClean="0"/>
              <a:t>  (3:35)</a:t>
            </a:r>
          </a:p>
          <a:p>
            <a:pPr marL="0" indent="0" algn="ctr">
              <a:buNone/>
            </a:pPr>
            <a:endParaRPr lang="en-US" sz="2300" dirty="0"/>
          </a:p>
          <a:p>
            <a:pPr marL="0" indent="0" algn="ctr">
              <a:buNone/>
            </a:pPr>
            <a:endParaRPr lang="en-US" sz="8000" dirty="0"/>
          </a:p>
        </p:txBody>
      </p:sp>
      <p:sp>
        <p:nvSpPr>
          <p:cNvPr id="4" name="Rectangle 3"/>
          <p:cNvSpPr/>
          <p:nvPr/>
        </p:nvSpPr>
        <p:spPr>
          <a:xfrm>
            <a:off x="5977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327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blipFill rotWithShape="1">
          <a:blip r:embed="rId3">
            <a:alphaModFix/>
          </a:blip>
          <a:stretch>
            <a:fillRect/>
          </a:stretch>
        </a:blipFill>
        <a:effectLst/>
      </p:bgPr>
    </p:bg>
    <p:spTree>
      <p:nvGrpSpPr>
        <p:cNvPr id="1" name="Shape 83"/>
        <p:cNvGrpSpPr/>
        <p:nvPr/>
      </p:nvGrpSpPr>
      <p:grpSpPr>
        <a:xfrm>
          <a:off x="0" y="0"/>
          <a:ext cx="0" cy="0"/>
          <a:chOff x="0" y="0"/>
          <a:chExt cx="0" cy="0"/>
        </a:xfrm>
      </p:grpSpPr>
      <p:sp>
        <p:nvSpPr>
          <p:cNvPr id="84" name="Shape 84"/>
          <p:cNvSpPr txBox="1"/>
          <p:nvPr/>
        </p:nvSpPr>
        <p:spPr>
          <a:xfrm>
            <a:off x="4648201" y="381000"/>
            <a:ext cx="3571875" cy="1446212"/>
          </a:xfrm>
          <a:prstGeom prst="rect">
            <a:avLst/>
          </a:prstGeom>
          <a:noFill/>
          <a:ln>
            <a:noFill/>
          </a:ln>
        </p:spPr>
        <p:txBody>
          <a:bodyPr wrap="square" lIns="91425" tIns="45700" rIns="91425" bIns="45700" anchor="t" anchorCtr="0">
            <a:noAutofit/>
          </a:bodyPr>
          <a:lstStyle/>
          <a:p>
            <a:pPr>
              <a:buClr>
                <a:srgbClr val="000000"/>
              </a:buClr>
              <a:buSzPct val="25000"/>
              <a:buFont typeface="Arial"/>
              <a:buNone/>
            </a:pPr>
            <a:r>
              <a:rPr lang="en-US" sz="8800" kern="0">
                <a:solidFill>
                  <a:srgbClr val="000000"/>
                </a:solidFill>
                <a:ea typeface="Arial"/>
                <a:cs typeface="Arial"/>
                <a:sym typeface="Arial"/>
              </a:rPr>
              <a:t>Water Cycle</a:t>
            </a:r>
          </a:p>
        </p:txBody>
      </p:sp>
    </p:spTree>
    <p:extLst>
      <p:ext uri="{BB962C8B-B14F-4D97-AF65-F5344CB8AC3E}">
        <p14:creationId xmlns:p14="http://schemas.microsoft.com/office/powerpoint/2010/main" val="177723384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ppt_w</p:attrName>
                                        </p:attrNameLst>
                                      </p:cBhvr>
                                      <p:tavLst>
                                        <p:tav tm="0">
                                          <p:val>
                                            <p:strVal val="0"/>
                                          </p:val>
                                        </p:tav>
                                        <p:tav tm="100000">
                                          <p:val>
                                            <p:strVal val="#ppt_w"/>
                                          </p:val>
                                        </p:tav>
                                      </p:tavLst>
                                    </p:anim>
                                    <p:anim calcmode="lin" valueType="num">
                                      <p:cBhvr additive="base">
                                        <p:cTn id="8" dur="500"/>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88"/>
        <p:cNvGrpSpPr/>
        <p:nvPr/>
      </p:nvGrpSpPr>
      <p:grpSpPr>
        <a:xfrm>
          <a:off x="0" y="0"/>
          <a:ext cx="0" cy="0"/>
          <a:chOff x="0" y="0"/>
          <a:chExt cx="0" cy="0"/>
        </a:xfrm>
      </p:grpSpPr>
      <p:pic>
        <p:nvPicPr>
          <p:cNvPr id="89" name="Shape 89" descr="C:\WINDOWS\DESKTOP\Cheryl's\water cycle circle.gif"/>
          <p:cNvPicPr preferRelativeResize="0"/>
          <p:nvPr/>
        </p:nvPicPr>
        <p:blipFill rotWithShape="1">
          <a:blip r:embed="rId3">
            <a:alphaModFix/>
          </a:blip>
          <a:srcRect/>
          <a:stretch/>
        </p:blipFill>
        <p:spPr>
          <a:xfrm>
            <a:off x="2438400" y="190500"/>
            <a:ext cx="7302032" cy="6474602"/>
          </a:xfrm>
          <a:prstGeom prst="rect">
            <a:avLst/>
          </a:prstGeom>
          <a:noFill/>
          <a:ln>
            <a:noFill/>
          </a:ln>
        </p:spPr>
      </p:pic>
    </p:spTree>
    <p:extLst>
      <p:ext uri="{BB962C8B-B14F-4D97-AF65-F5344CB8AC3E}">
        <p14:creationId xmlns:p14="http://schemas.microsoft.com/office/powerpoint/2010/main" val="434851129"/>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descr="C:\WINDOWS\Desktop\Elaine\Watercycle.gif"/>
          <p:cNvPicPr preferRelativeResize="0"/>
          <p:nvPr/>
        </p:nvPicPr>
        <p:blipFill rotWithShape="1">
          <a:blip r:embed="rId3">
            <a:alphaModFix/>
          </a:blip>
          <a:srcRect/>
          <a:stretch/>
        </p:blipFill>
        <p:spPr>
          <a:xfrm>
            <a:off x="1676401" y="457200"/>
            <a:ext cx="8822995" cy="5980894"/>
          </a:xfrm>
          <a:prstGeom prst="rect">
            <a:avLst/>
          </a:prstGeom>
          <a:noFill/>
          <a:ln>
            <a:noFill/>
          </a:ln>
        </p:spPr>
      </p:pic>
    </p:spTree>
    <p:extLst>
      <p:ext uri="{BB962C8B-B14F-4D97-AF65-F5344CB8AC3E}">
        <p14:creationId xmlns:p14="http://schemas.microsoft.com/office/powerpoint/2010/main" val="679956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blipFill rotWithShape="1">
          <a:blip r:embed="rId3">
            <a:alphaModFix/>
          </a:blip>
          <a:stretch>
            <a:fillRect/>
          </a:stretch>
        </a:blipFill>
        <a:effectLst/>
      </p:bgPr>
    </p:bg>
    <p:spTree>
      <p:nvGrpSpPr>
        <p:cNvPr id="1" name="Shape 98"/>
        <p:cNvGrpSpPr/>
        <p:nvPr/>
      </p:nvGrpSpPr>
      <p:grpSpPr>
        <a:xfrm>
          <a:off x="0" y="0"/>
          <a:ext cx="0" cy="0"/>
          <a:chOff x="0" y="0"/>
          <a:chExt cx="0" cy="0"/>
        </a:xfrm>
      </p:grpSpPr>
      <p:pic>
        <p:nvPicPr>
          <p:cNvPr id="99" name="Shape 99" descr="C:\WINDOWS\Desktop\Elaine\steam.jpg"/>
          <p:cNvPicPr preferRelativeResize="0"/>
          <p:nvPr/>
        </p:nvPicPr>
        <p:blipFill rotWithShape="1">
          <a:blip r:embed="rId4">
            <a:alphaModFix/>
          </a:blip>
          <a:srcRect/>
          <a:stretch/>
        </p:blipFill>
        <p:spPr>
          <a:xfrm>
            <a:off x="1524001" y="0"/>
            <a:ext cx="9131351" cy="6832158"/>
          </a:xfrm>
          <a:prstGeom prst="rect">
            <a:avLst/>
          </a:prstGeom>
          <a:noFill/>
          <a:ln>
            <a:noFill/>
          </a:ln>
        </p:spPr>
      </p:pic>
      <p:sp>
        <p:nvSpPr>
          <p:cNvPr id="100" name="Shape 100"/>
          <p:cNvSpPr txBox="1">
            <a:spLocks noGrp="1"/>
          </p:cNvSpPr>
          <p:nvPr>
            <p:ph type="title"/>
          </p:nvPr>
        </p:nvSpPr>
        <p:spPr>
          <a:xfrm>
            <a:off x="2209800" y="609600"/>
            <a:ext cx="7772400" cy="1143000"/>
          </a:xfrm>
          <a:prstGeom prst="rect">
            <a:avLst/>
          </a:prstGeom>
          <a:noFill/>
          <a:ln>
            <a:noFill/>
          </a:ln>
        </p:spPr>
        <p:txBody>
          <a:bodyPr wrap="square" lIns="91425" tIns="45700" rIns="91425" bIns="45700" anchor="ctr" anchorCtr="0">
            <a:noAutofit/>
          </a:bodyPr>
          <a:lstStyle/>
          <a:p>
            <a:pPr>
              <a:buClr>
                <a:schemeClr val="dk2"/>
              </a:buClr>
              <a:buSzPct val="25000"/>
            </a:pPr>
            <a:r>
              <a:rPr lang="en-US" sz="6000">
                <a:latin typeface="Arial"/>
                <a:ea typeface="Arial"/>
                <a:cs typeface="Arial"/>
                <a:sym typeface="Arial"/>
              </a:rPr>
              <a:t>Evaporation</a:t>
            </a:r>
          </a:p>
        </p:txBody>
      </p:sp>
      <p:sp>
        <p:nvSpPr>
          <p:cNvPr id="101" name="Shape 101"/>
          <p:cNvSpPr txBox="1">
            <a:spLocks noGrp="1"/>
          </p:cNvSpPr>
          <p:nvPr>
            <p:ph type="body" idx="1"/>
          </p:nvPr>
        </p:nvSpPr>
        <p:spPr>
          <a:xfrm>
            <a:off x="2209800" y="1981200"/>
            <a:ext cx="7772400" cy="4114800"/>
          </a:xfrm>
          <a:prstGeom prst="rect">
            <a:avLst/>
          </a:prstGeom>
          <a:noFill/>
          <a:ln>
            <a:noFill/>
          </a:ln>
        </p:spPr>
        <p:txBody>
          <a:bodyPr wrap="square" lIns="91425" tIns="45700" rIns="91425" bIns="45700" anchor="t" anchorCtr="0">
            <a:noAutofit/>
          </a:bodyPr>
          <a:lstStyle/>
          <a:p>
            <a:pPr indent="-342900">
              <a:spcBef>
                <a:spcPts val="0"/>
              </a:spcBef>
              <a:buFont typeface="Arial"/>
              <a:buChar char="•"/>
            </a:pPr>
            <a:r>
              <a:rPr lang="en-US">
                <a:latin typeface="Arial"/>
                <a:ea typeface="Arial"/>
                <a:cs typeface="Arial"/>
                <a:sym typeface="Arial"/>
              </a:rPr>
              <a:t>Heat energy from the sun causes water in puddles, streams, rivers, seas or lakes to change from a liquid to a water vapor. </a:t>
            </a:r>
          </a:p>
          <a:p>
            <a:pPr indent="-342900">
              <a:spcBef>
                <a:spcPts val="1600"/>
              </a:spcBef>
              <a:buFont typeface="Arial"/>
              <a:buChar char="•"/>
            </a:pPr>
            <a:r>
              <a:rPr lang="en-US">
                <a:latin typeface="Arial"/>
                <a:ea typeface="Arial"/>
                <a:cs typeface="Arial"/>
                <a:sym typeface="Arial"/>
              </a:rPr>
              <a:t>This is called </a:t>
            </a:r>
            <a:r>
              <a:rPr lang="en-US" b="1">
                <a:latin typeface="Arial"/>
                <a:ea typeface="Arial"/>
                <a:cs typeface="Arial"/>
                <a:sym typeface="Arial"/>
              </a:rPr>
              <a:t>evaporation</a:t>
            </a:r>
            <a:r>
              <a:rPr lang="en-US">
                <a:latin typeface="Arial"/>
                <a:ea typeface="Arial"/>
                <a:cs typeface="Arial"/>
                <a:sym typeface="Arial"/>
              </a:rPr>
              <a:t>. </a:t>
            </a:r>
          </a:p>
          <a:p>
            <a:pPr indent="-342900">
              <a:spcBef>
                <a:spcPts val="1600"/>
              </a:spcBef>
              <a:buFont typeface="Arial"/>
              <a:buChar char="•"/>
            </a:pPr>
            <a:r>
              <a:rPr lang="en-US">
                <a:latin typeface="Arial"/>
                <a:ea typeface="Arial"/>
                <a:cs typeface="Arial"/>
                <a:sym typeface="Arial"/>
              </a:rPr>
              <a:t>The vapor rises into the air and collects in clouds.   </a:t>
            </a:r>
          </a:p>
        </p:txBody>
      </p:sp>
    </p:spTree>
    <p:extLst>
      <p:ext uri="{BB962C8B-B14F-4D97-AF65-F5344CB8AC3E}">
        <p14:creationId xmlns:p14="http://schemas.microsoft.com/office/powerpoint/2010/main" val="9552363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rotWithShape="1">
          <a:blip r:embed="rId3">
            <a:alphaModFix/>
          </a:blip>
          <a:stretch>
            <a:fillRect/>
          </a:stretch>
        </a:blipFill>
        <a:effectLst/>
      </p:bgPr>
    </p:bg>
    <p:spTree>
      <p:nvGrpSpPr>
        <p:cNvPr id="1" name="Shape 105"/>
        <p:cNvGrpSpPr/>
        <p:nvPr/>
      </p:nvGrpSpPr>
      <p:grpSpPr>
        <a:xfrm>
          <a:off x="0" y="0"/>
          <a:ext cx="0" cy="0"/>
          <a:chOff x="0" y="0"/>
          <a:chExt cx="0" cy="0"/>
        </a:xfrm>
      </p:grpSpPr>
      <p:pic>
        <p:nvPicPr>
          <p:cNvPr id="106" name="Shape 106" descr="C:\WINDOWS\Desktop\Elaine\clouds.jpg"/>
          <p:cNvPicPr preferRelativeResize="0"/>
          <p:nvPr/>
        </p:nvPicPr>
        <p:blipFill rotWithShape="1">
          <a:blip r:embed="rId4">
            <a:alphaModFix/>
          </a:blip>
          <a:srcRect/>
          <a:stretch/>
        </p:blipFill>
        <p:spPr>
          <a:xfrm>
            <a:off x="1524001" y="1"/>
            <a:ext cx="9133027" cy="6857543"/>
          </a:xfrm>
          <a:prstGeom prst="rect">
            <a:avLst/>
          </a:prstGeom>
          <a:noFill/>
          <a:ln>
            <a:noFill/>
          </a:ln>
        </p:spPr>
      </p:pic>
      <p:sp>
        <p:nvSpPr>
          <p:cNvPr id="107" name="Shape 107"/>
          <p:cNvSpPr txBox="1">
            <a:spLocks noGrp="1"/>
          </p:cNvSpPr>
          <p:nvPr>
            <p:ph type="title"/>
          </p:nvPr>
        </p:nvSpPr>
        <p:spPr>
          <a:xfrm>
            <a:off x="2209800" y="609600"/>
            <a:ext cx="7772400" cy="1143000"/>
          </a:xfrm>
          <a:prstGeom prst="rect">
            <a:avLst/>
          </a:prstGeom>
          <a:noFill/>
          <a:ln>
            <a:noFill/>
          </a:ln>
        </p:spPr>
        <p:txBody>
          <a:bodyPr wrap="square" lIns="91425" tIns="45700" rIns="91425" bIns="45700" anchor="ctr" anchorCtr="0">
            <a:noAutofit/>
          </a:bodyPr>
          <a:lstStyle/>
          <a:p>
            <a:pPr>
              <a:buClr>
                <a:schemeClr val="dk1"/>
              </a:buClr>
              <a:buSzPct val="25000"/>
            </a:pPr>
            <a:r>
              <a:rPr lang="en-US" sz="6600">
                <a:solidFill>
                  <a:schemeClr val="dk1"/>
                </a:solidFill>
                <a:latin typeface="Arial"/>
                <a:ea typeface="Arial"/>
                <a:cs typeface="Arial"/>
                <a:sym typeface="Arial"/>
              </a:rPr>
              <a:t>Condensation</a:t>
            </a:r>
          </a:p>
        </p:txBody>
      </p:sp>
      <p:sp>
        <p:nvSpPr>
          <p:cNvPr id="108" name="Shape 108"/>
          <p:cNvSpPr txBox="1">
            <a:spLocks noGrp="1"/>
          </p:cNvSpPr>
          <p:nvPr>
            <p:ph type="body" idx="1"/>
          </p:nvPr>
        </p:nvSpPr>
        <p:spPr>
          <a:xfrm>
            <a:off x="2209800" y="1981200"/>
            <a:ext cx="7772400" cy="4114800"/>
          </a:xfrm>
          <a:prstGeom prst="rect">
            <a:avLst/>
          </a:prstGeom>
          <a:noFill/>
          <a:ln>
            <a:noFill/>
          </a:ln>
        </p:spPr>
        <p:txBody>
          <a:bodyPr wrap="square" lIns="91425" tIns="45700" rIns="91425" bIns="45700" anchor="t" anchorCtr="0">
            <a:noAutofit/>
          </a:bodyPr>
          <a:lstStyle/>
          <a:p>
            <a:pPr indent="-342900">
              <a:spcBef>
                <a:spcPts val="0"/>
              </a:spcBef>
            </a:pPr>
            <a:r>
              <a:rPr lang="en-US" sz="3600"/>
              <a:t>Water vapor collects in clouds. As the clouds cool the water vapor condenses into water drops. </a:t>
            </a:r>
          </a:p>
          <a:p>
            <a:pPr indent="-342900">
              <a:spcBef>
                <a:spcPts val="0"/>
              </a:spcBef>
            </a:pPr>
            <a:r>
              <a:rPr lang="en-US" sz="3600"/>
              <a:t>This is called </a:t>
            </a:r>
            <a:r>
              <a:rPr lang="en-US" sz="3600" b="1"/>
              <a:t>condensation</a:t>
            </a:r>
            <a:r>
              <a:rPr lang="en-US" sz="3600"/>
              <a:t>. </a:t>
            </a:r>
          </a:p>
          <a:p>
            <a:pPr indent="-342900">
              <a:spcBef>
                <a:spcPts val="0"/>
              </a:spcBef>
            </a:pPr>
            <a:r>
              <a:rPr lang="en-US" sz="3600"/>
              <a:t>These drops fall to the earth as rain, snow or hail.</a:t>
            </a:r>
          </a:p>
          <a:p>
            <a:pPr indent="-342900">
              <a:spcBef>
                <a:spcPts val="720"/>
              </a:spcBef>
              <a:buNone/>
            </a:pPr>
            <a:endParaRPr sz="3600"/>
          </a:p>
        </p:txBody>
      </p:sp>
      <p:sp>
        <p:nvSpPr>
          <p:cNvPr id="109" name="Shape 109"/>
          <p:cNvSpPr txBox="1"/>
          <p:nvPr/>
        </p:nvSpPr>
        <p:spPr>
          <a:xfrm>
            <a:off x="5410200" y="-1911350"/>
            <a:ext cx="9144000" cy="0"/>
          </a:xfrm>
          <a:prstGeom prst="rect">
            <a:avLst/>
          </a:prstGeom>
          <a:noFill/>
          <a:ln>
            <a:noFill/>
          </a:ln>
        </p:spPr>
        <p:txBody>
          <a:bodyPr wrap="square" lIns="91425" tIns="45700" rIns="91425" bIns="45700" anchor="t" anchorCtr="0">
            <a:noAutofit/>
          </a:bodyPr>
          <a:lstStyle/>
          <a:p>
            <a:endParaRPr sz="2400" kern="0">
              <a:solidFill>
                <a:srgbClr val="000000"/>
              </a:solidFill>
              <a:ea typeface="Arial"/>
              <a:cs typeface="Arial"/>
              <a:sym typeface="Arial"/>
            </a:endParaRPr>
          </a:p>
        </p:txBody>
      </p:sp>
    </p:spTree>
    <p:extLst>
      <p:ext uri="{BB962C8B-B14F-4D97-AF65-F5344CB8AC3E}">
        <p14:creationId xmlns:p14="http://schemas.microsoft.com/office/powerpoint/2010/main" val="1564238205"/>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descr="C:\WINDOWS\DESKTOP\Cheryl's\hail.jpg"/>
          <p:cNvPicPr preferRelativeResize="0"/>
          <p:nvPr/>
        </p:nvPicPr>
        <p:blipFill rotWithShape="1">
          <a:blip r:embed="rId3">
            <a:alphaModFix/>
          </a:blip>
          <a:srcRect/>
          <a:stretch/>
        </p:blipFill>
        <p:spPr>
          <a:xfrm>
            <a:off x="1524000" y="1"/>
            <a:ext cx="9132570" cy="6839083"/>
          </a:xfrm>
          <a:prstGeom prst="rect">
            <a:avLst/>
          </a:prstGeom>
          <a:noFill/>
          <a:ln>
            <a:noFill/>
          </a:ln>
        </p:spPr>
      </p:pic>
      <p:sp>
        <p:nvSpPr>
          <p:cNvPr id="115" name="Shape 115"/>
          <p:cNvSpPr txBox="1">
            <a:spLocks noGrp="1"/>
          </p:cNvSpPr>
          <p:nvPr>
            <p:ph type="title"/>
          </p:nvPr>
        </p:nvSpPr>
        <p:spPr>
          <a:xfrm>
            <a:off x="2209800" y="609600"/>
            <a:ext cx="7772400" cy="1143000"/>
          </a:xfrm>
          <a:prstGeom prst="rect">
            <a:avLst/>
          </a:prstGeom>
          <a:noFill/>
          <a:ln>
            <a:noFill/>
          </a:ln>
        </p:spPr>
        <p:txBody>
          <a:bodyPr wrap="square" lIns="91425" tIns="45700" rIns="91425" bIns="45700" anchor="ctr" anchorCtr="0">
            <a:noAutofit/>
          </a:bodyPr>
          <a:lstStyle/>
          <a:p>
            <a:pPr>
              <a:buClr>
                <a:schemeClr val="dk2"/>
              </a:buClr>
              <a:buSzPct val="25000"/>
            </a:pPr>
            <a:r>
              <a:rPr lang="en-US" sz="5400">
                <a:latin typeface="Arial"/>
                <a:ea typeface="Arial"/>
                <a:cs typeface="Arial"/>
                <a:sym typeface="Arial"/>
              </a:rPr>
              <a:t>Precipitation</a:t>
            </a:r>
          </a:p>
        </p:txBody>
      </p:sp>
      <p:sp>
        <p:nvSpPr>
          <p:cNvPr id="116" name="Shape 116"/>
          <p:cNvSpPr txBox="1">
            <a:spLocks noGrp="1"/>
          </p:cNvSpPr>
          <p:nvPr>
            <p:ph type="body" idx="1"/>
          </p:nvPr>
        </p:nvSpPr>
        <p:spPr>
          <a:xfrm>
            <a:off x="2209800" y="1981200"/>
            <a:ext cx="7772400" cy="4114800"/>
          </a:xfrm>
          <a:prstGeom prst="rect">
            <a:avLst/>
          </a:prstGeom>
          <a:noFill/>
          <a:ln>
            <a:noFill/>
          </a:ln>
        </p:spPr>
        <p:txBody>
          <a:bodyPr wrap="square" lIns="91425" tIns="45700" rIns="91425" bIns="45700" anchor="t" anchorCtr="0">
            <a:noAutofit/>
          </a:bodyPr>
          <a:lstStyle/>
          <a:p>
            <a:pPr indent="-342900">
              <a:spcBef>
                <a:spcPts val="0"/>
              </a:spcBef>
            </a:pPr>
            <a:r>
              <a:rPr lang="en-US" sz="4000"/>
              <a:t>Water falls to the earth from clouds. Mainly as rain, but sometimes as snow and hail. </a:t>
            </a:r>
          </a:p>
          <a:p>
            <a:pPr indent="-342900">
              <a:spcBef>
                <a:spcPts val="800"/>
              </a:spcBef>
            </a:pPr>
            <a:r>
              <a:rPr lang="en-US" sz="4000"/>
              <a:t>This is called </a:t>
            </a:r>
            <a:r>
              <a:rPr lang="en-US" sz="4000" b="1"/>
              <a:t>precipitation</a:t>
            </a:r>
            <a:r>
              <a:rPr lang="en-US" sz="4000"/>
              <a:t>. </a:t>
            </a:r>
          </a:p>
          <a:p>
            <a:pPr indent="-342900">
              <a:spcBef>
                <a:spcPts val="800"/>
              </a:spcBef>
              <a:buNone/>
            </a:pPr>
            <a:endParaRPr sz="4000"/>
          </a:p>
        </p:txBody>
      </p:sp>
    </p:spTree>
    <p:extLst>
      <p:ext uri="{BB962C8B-B14F-4D97-AF65-F5344CB8AC3E}">
        <p14:creationId xmlns:p14="http://schemas.microsoft.com/office/powerpoint/2010/main" val="302509907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24220</TotalTime>
  <Words>893</Words>
  <Application>Microsoft Office PowerPoint</Application>
  <PresentationFormat>Widescreen</PresentationFormat>
  <Paragraphs>88</Paragraphs>
  <Slides>29</Slides>
  <Notes>8</Notes>
  <HiddenSlides>4</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29</vt:i4>
      </vt:variant>
    </vt:vector>
  </HeadingPairs>
  <TitlesOfParts>
    <vt:vector size="42" baseType="lpstr">
      <vt:lpstr>Arial</vt:lpstr>
      <vt:lpstr>Calibri</vt:lpstr>
      <vt:lpstr>Calibri Light</vt:lpstr>
      <vt:lpstr>Lucida Sans Unicode</vt:lpstr>
      <vt:lpstr>Open Sans ExtraBold</vt:lpstr>
      <vt:lpstr>Times New Roman</vt:lpstr>
      <vt:lpstr>Verdana</vt:lpstr>
      <vt:lpstr>Wingdings</vt:lpstr>
      <vt:lpstr>Wingdings 2</vt:lpstr>
      <vt:lpstr>Wingdings 3</vt:lpstr>
      <vt:lpstr>Office Theme</vt:lpstr>
      <vt:lpstr>Concourse</vt:lpstr>
      <vt:lpstr>Default Design</vt:lpstr>
      <vt:lpstr>Science Thoughts 11/6</vt:lpstr>
      <vt:lpstr>Atmosphere and Weather</vt:lpstr>
      <vt:lpstr>Today in class</vt:lpstr>
      <vt:lpstr>PowerPoint Presentation</vt:lpstr>
      <vt:lpstr>PowerPoint Presentation</vt:lpstr>
      <vt:lpstr>PowerPoint Presentation</vt:lpstr>
      <vt:lpstr>Evaporation</vt:lpstr>
      <vt:lpstr>Condensation</vt:lpstr>
      <vt:lpstr>Precipitation</vt:lpstr>
      <vt:lpstr>Transpiration</vt:lpstr>
      <vt:lpstr>PowerPoint Presentation</vt:lpstr>
      <vt:lpstr>PowerPoint Presentation</vt:lpstr>
      <vt:lpstr>Science Thoughts 11/7</vt:lpstr>
      <vt:lpstr>Today in class</vt:lpstr>
      <vt:lpstr>Humidity</vt:lpstr>
      <vt:lpstr>Humidity</vt:lpstr>
      <vt:lpstr>Humidity</vt:lpstr>
      <vt:lpstr>Saturation</vt:lpstr>
      <vt:lpstr>Dew and Fog</vt:lpstr>
      <vt:lpstr>Clouds</vt:lpstr>
      <vt:lpstr>PowerPoint Presentation</vt:lpstr>
      <vt:lpstr>PowerPoint Presentation</vt:lpstr>
      <vt:lpstr>PowerPoint Presentation</vt:lpstr>
      <vt:lpstr>Sling Psychrometer</vt:lpstr>
      <vt:lpstr>PowerPoint Presentation</vt:lpstr>
      <vt:lpstr>Science Thoughts 11/8</vt:lpstr>
      <vt:lpstr>Today in class</vt:lpstr>
      <vt:lpstr>Science Thoughts 11/9 </vt:lpstr>
      <vt:lpstr>Today in class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Thoughts 10/24</dc:title>
  <dc:creator>adrian kuropas</dc:creator>
  <cp:lastModifiedBy>Karin Kuropas</cp:lastModifiedBy>
  <cp:revision>83</cp:revision>
  <cp:lastPrinted>2016-11-30T20:20:28Z</cp:lastPrinted>
  <dcterms:created xsi:type="dcterms:W3CDTF">2016-10-23T03:29:30Z</dcterms:created>
  <dcterms:modified xsi:type="dcterms:W3CDTF">2017-11-03T21:24:42Z</dcterms:modified>
</cp:coreProperties>
</file>