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72" r:id="rId2"/>
    <p:sldId id="300" r:id="rId3"/>
    <p:sldId id="281" r:id="rId4"/>
    <p:sldId id="274" r:id="rId5"/>
    <p:sldId id="264" r:id="rId6"/>
    <p:sldId id="276" r:id="rId7"/>
    <p:sldId id="279" r:id="rId8"/>
    <p:sldId id="297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287" r:id="rId18"/>
    <p:sldId id="314" r:id="rId19"/>
    <p:sldId id="288" r:id="rId20"/>
    <p:sldId id="289" r:id="rId21"/>
    <p:sldId id="315" r:id="rId22"/>
    <p:sldId id="290" r:id="rId23"/>
    <p:sldId id="291" r:id="rId24"/>
    <p:sldId id="316" r:id="rId25"/>
    <p:sldId id="292" r:id="rId26"/>
    <p:sldId id="293" r:id="rId27"/>
    <p:sldId id="322" r:id="rId28"/>
    <p:sldId id="321" r:id="rId29"/>
    <p:sldId id="318" r:id="rId30"/>
    <p:sldId id="320" r:id="rId31"/>
    <p:sldId id="294" r:id="rId32"/>
    <p:sldId id="295" r:id="rId33"/>
    <p:sldId id="296" r:id="rId34"/>
    <p:sldId id="298" r:id="rId35"/>
    <p:sldId id="277" r:id="rId36"/>
    <p:sldId id="302" r:id="rId37"/>
    <p:sldId id="278" r:id="rId38"/>
    <p:sldId id="282" r:id="rId39"/>
    <p:sldId id="283" r:id="rId40"/>
    <p:sldId id="304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3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32174-B002-4AD0-8988-A34503722D69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BD25B-D115-4273-937A-92AB11A95F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372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6CB-FA67-413A-80F8-9F230AF6D79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7E5A-D270-40FB-B6CB-4E5681D8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3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6CB-FA67-413A-80F8-9F230AF6D79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7E5A-D270-40FB-B6CB-4E5681D8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60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6CB-FA67-413A-80F8-9F230AF6D79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7E5A-D270-40FB-B6CB-4E5681D8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4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6CB-FA67-413A-80F8-9F230AF6D79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7E5A-D270-40FB-B6CB-4E5681D8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758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6CB-FA67-413A-80F8-9F230AF6D79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7E5A-D270-40FB-B6CB-4E5681D8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99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6CB-FA67-413A-80F8-9F230AF6D79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7E5A-D270-40FB-B6CB-4E5681D8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73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6CB-FA67-413A-80F8-9F230AF6D79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7E5A-D270-40FB-B6CB-4E5681D8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6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6CB-FA67-413A-80F8-9F230AF6D79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7E5A-D270-40FB-B6CB-4E5681D8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6CB-FA67-413A-80F8-9F230AF6D79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7E5A-D270-40FB-B6CB-4E5681D8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4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6CB-FA67-413A-80F8-9F230AF6D79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7E5A-D270-40FB-B6CB-4E5681D8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512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ED6CB-FA67-413A-80F8-9F230AF6D79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C7E5A-D270-40FB-B6CB-4E5681D8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ED6CB-FA67-413A-80F8-9F230AF6D79F}" type="datetimeFigureOut">
              <a:rPr lang="en-US" smtClean="0"/>
              <a:t>11/13/2017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C7E5A-D270-40FB-B6CB-4E5681D8B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4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en.wikipedia.org/wiki/File:Airmassesorigin.gi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cHHiULyrPY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huKYKykjcm0&amp;feature=related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phschool.com/atschool/phsciexp/active_art/weather_fronts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hooltube.com/video/38688c519c4b4eb689a9/Bill%20Nye%20Atmosphere" TargetMode="External"/><Relationship Id="rId2" Type="http://schemas.openxmlformats.org/officeDocument/2006/relationships/hyperlink" Target="https://www.brainpop.com/science/weather/weather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hooltube.com/video/38688c519c4b4eb689a9/Bill%20Nye%20Atmosphere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Thoughts 11/13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32560"/>
            <a:ext cx="11734800" cy="530351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smtClean="0"/>
              <a:t>What two characteristics are used to categorize clouds?</a:t>
            </a:r>
          </a:p>
          <a:p>
            <a:pPr marL="0" indent="0" algn="ctr">
              <a:buNone/>
            </a:pPr>
            <a:endParaRPr lang="en-US" sz="7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What they look like and altitude.  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80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8296" y="142461"/>
            <a:ext cx="11807687" cy="6400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i="1" u="sng" dirty="0" smtClean="0"/>
              <a:t>Air Mass</a:t>
            </a:r>
            <a:r>
              <a:rPr lang="en-US" sz="3600" dirty="0" smtClean="0"/>
              <a:t>: </a:t>
            </a:r>
          </a:p>
          <a:p>
            <a:pPr marL="914400" lvl="1" indent="-457200"/>
            <a:r>
              <a:rPr lang="en-US" sz="3600" dirty="0" smtClean="0"/>
              <a:t>An </a:t>
            </a:r>
            <a:r>
              <a:rPr lang="en-US" sz="3600" b="1" i="1" dirty="0" smtClean="0"/>
              <a:t>air mass</a:t>
            </a:r>
            <a:r>
              <a:rPr lang="en-US" sz="3600" dirty="0" smtClean="0"/>
              <a:t> is a huge body of air that has similar temperature, humidity, and air pressure at any given height.</a:t>
            </a:r>
          </a:p>
          <a:p>
            <a:pPr marL="914400" lvl="1" indent="-457200"/>
            <a:r>
              <a:rPr lang="en-US" sz="3600" dirty="0" smtClean="0"/>
              <a:t>Air masses are classified by 2 characteristics</a:t>
            </a:r>
          </a:p>
          <a:p>
            <a:pPr marL="457200" lvl="1" indent="0" algn="ctr">
              <a:buNone/>
            </a:pPr>
            <a:r>
              <a:rPr lang="en-US" sz="3200" b="1" i="1" dirty="0" smtClean="0"/>
              <a:t>Temperature and Humidity</a:t>
            </a:r>
          </a:p>
          <a:p>
            <a:pPr marL="914400" lvl="1" indent="-457200"/>
            <a:r>
              <a:rPr lang="en-US" sz="3600" dirty="0" smtClean="0"/>
              <a:t>The characteristics of  an air mass depend on the temperatures and moisture content of the region over which the air mass formed.</a:t>
            </a:r>
          </a:p>
          <a:p>
            <a:pPr marL="1295400" lvl="2" indent="-381000"/>
            <a:r>
              <a:rPr lang="en-US" sz="3200" i="1" dirty="0" smtClean="0"/>
              <a:t>Tropical</a:t>
            </a:r>
            <a:r>
              <a:rPr lang="en-US" sz="3200" dirty="0" smtClean="0"/>
              <a:t>: warm, air masses formed in the tropics</a:t>
            </a:r>
          </a:p>
          <a:p>
            <a:pPr marL="1295400" lvl="2" indent="-381000"/>
            <a:r>
              <a:rPr lang="en-US" sz="3200" i="1" dirty="0" smtClean="0"/>
              <a:t>Polar</a:t>
            </a:r>
            <a:r>
              <a:rPr lang="en-US" sz="3200" dirty="0" smtClean="0"/>
              <a:t>: cold, air masses form near north or south pole</a:t>
            </a:r>
          </a:p>
          <a:p>
            <a:pPr marL="1295400" lvl="2" indent="-381000"/>
            <a:r>
              <a:rPr lang="en-US" sz="3200" dirty="0" smtClean="0">
                <a:cs typeface="Arial" charset="0"/>
              </a:rPr>
              <a:t>Maritime: air masses formed on oceans or seas</a:t>
            </a:r>
          </a:p>
          <a:p>
            <a:pPr marL="1295400" lvl="2" indent="-381000"/>
            <a:r>
              <a:rPr lang="en-US" sz="3200" i="1" dirty="0" smtClean="0">
                <a:cs typeface="Arial" charset="0"/>
              </a:rPr>
              <a:t>Continental:</a:t>
            </a:r>
            <a:r>
              <a:rPr lang="en-US" sz="3200" dirty="0" smtClean="0">
                <a:cs typeface="Arial" charset="0"/>
              </a:rPr>
              <a:t> air masses formed over land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37338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992" y="304800"/>
            <a:ext cx="9193696" cy="6248400"/>
          </a:xfrm>
        </p:spPr>
        <p:txBody>
          <a:bodyPr>
            <a:normAutofit/>
          </a:bodyPr>
          <a:lstStyle/>
          <a:p>
            <a:pPr marL="990600" lvl="1" indent="-533400"/>
            <a:r>
              <a:rPr lang="en-US" sz="3600" dirty="0"/>
              <a:t>The colder the air the higher the air pressure subsequently the hotter the air the lower the air pressure.</a:t>
            </a:r>
          </a:p>
          <a:p>
            <a:pPr marL="1371600" lvl="2" indent="-457200"/>
            <a:r>
              <a:rPr lang="en-US" sz="3600" i="1" dirty="0" smtClean="0"/>
              <a:t>Cold air </a:t>
            </a:r>
            <a:r>
              <a:rPr lang="en-US" sz="3600" i="1" dirty="0" smtClean="0">
                <a:sym typeface="Wingdings" pitchFamily="2" charset="2"/>
              </a:rPr>
              <a:t> more dense</a:t>
            </a:r>
          </a:p>
          <a:p>
            <a:pPr marL="1371600" lvl="2" indent="-457200"/>
            <a:r>
              <a:rPr lang="en-US" sz="3600" i="1" dirty="0" smtClean="0"/>
              <a:t>Hot air </a:t>
            </a:r>
            <a:r>
              <a:rPr lang="en-US" sz="3600" i="1" dirty="0" smtClean="0">
                <a:sym typeface="Wingdings" pitchFamily="2" charset="2"/>
              </a:rPr>
              <a:t> less dense</a:t>
            </a:r>
            <a:endParaRPr lang="en-US" sz="3600" dirty="0" smtClean="0"/>
          </a:p>
          <a:p>
            <a:pPr marL="990600" lvl="1" indent="-533400"/>
            <a:r>
              <a:rPr lang="en-US" sz="3600" dirty="0"/>
              <a:t>There are 4 major types of air masses that affect the weather of the U.S.</a:t>
            </a:r>
          </a:p>
          <a:p>
            <a:pPr marL="1371600" lvl="2" indent="-457200">
              <a:buFontTx/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Maritime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tropical</a:t>
            </a:r>
          </a:p>
          <a:p>
            <a:pPr marL="1371600" lvl="2" indent="-457200">
              <a:buFontTx/>
              <a:buAutoNum type="arabicPeriod"/>
            </a:pPr>
            <a:r>
              <a:rPr lang="en-US" sz="3600" dirty="0">
                <a:solidFill>
                  <a:schemeClr val="accent1"/>
                </a:solidFill>
              </a:rPr>
              <a:t>Maritime</a:t>
            </a:r>
            <a:r>
              <a:rPr lang="en-US" sz="3600" dirty="0"/>
              <a:t> polar</a:t>
            </a:r>
          </a:p>
          <a:p>
            <a:pPr marL="1371600" lvl="2" indent="-457200">
              <a:buFontTx/>
              <a:buAutoNum type="arabicPeriod"/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Continental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tropical</a:t>
            </a:r>
          </a:p>
          <a:p>
            <a:pPr marL="1371600" lvl="2" indent="-457200">
              <a:buFontTx/>
              <a:buAutoNum type="arabicPeriod"/>
            </a:pPr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Continental</a:t>
            </a:r>
            <a:r>
              <a:rPr lang="en-US" sz="3600" dirty="0"/>
              <a:t> polar</a:t>
            </a:r>
          </a:p>
        </p:txBody>
      </p:sp>
      <p:pic>
        <p:nvPicPr>
          <p:cNvPr id="4100" name="Picture 4" descr="http://upload.wikimedia.org/wikipedia/commons/thumb/f/f0/Airmassesorigin.gif/250px-Airmassesorigin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4802" y="3607905"/>
            <a:ext cx="354674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629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052" y="159027"/>
            <a:ext cx="11509513" cy="3727174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3600" i="1" u="sng" dirty="0" smtClean="0"/>
              <a:t>Maritime tropical</a:t>
            </a:r>
          </a:p>
          <a:p>
            <a:pPr marL="1371600" lvl="2" indent="-457200">
              <a:buFontTx/>
              <a:buChar char="–"/>
            </a:pPr>
            <a:r>
              <a:rPr lang="en-US" sz="3600" dirty="0" smtClean="0"/>
              <a:t>Warm, wet air masses</a:t>
            </a:r>
          </a:p>
          <a:p>
            <a:pPr marL="1371600" lvl="2" indent="-457200">
              <a:buFontTx/>
              <a:buChar char="–"/>
            </a:pPr>
            <a:r>
              <a:rPr lang="en-US" sz="3600" dirty="0" smtClean="0"/>
              <a:t>On the east coast they are formed over the Gulf of Mexico &amp; south Atlantic Ocean.</a:t>
            </a:r>
          </a:p>
          <a:p>
            <a:pPr marL="1752600" lvl="3" indent="-381000"/>
            <a:r>
              <a:rPr lang="en-US" sz="3600" dirty="0" smtClean="0"/>
              <a:t>Influence weather along the entire east coast.</a:t>
            </a:r>
          </a:p>
          <a:p>
            <a:pPr marL="2209800" lvl="4" indent="-381000">
              <a:buFontTx/>
              <a:buChar char="–"/>
            </a:pPr>
            <a:r>
              <a:rPr lang="en-US" sz="3200" dirty="0" smtClean="0"/>
              <a:t>Summer: thunderstorms &amp; summer showers</a:t>
            </a:r>
          </a:p>
          <a:p>
            <a:pPr marL="2209800" lvl="4" indent="-381000">
              <a:buFontTx/>
              <a:buChar char="–"/>
            </a:pPr>
            <a:r>
              <a:rPr lang="en-US" sz="3200" dirty="0" smtClean="0"/>
              <a:t>Winter: heavy snow or rain</a:t>
            </a:r>
          </a:p>
          <a:p>
            <a:pPr marL="1371600" lvl="2" indent="-457200">
              <a:buFontTx/>
              <a:buChar char="–"/>
            </a:pPr>
            <a:r>
              <a:rPr lang="en-US" sz="3200" dirty="0" smtClean="0"/>
              <a:t>On the west coast they form over the southern Pacific Ocean.</a:t>
            </a:r>
          </a:p>
        </p:txBody>
      </p:sp>
      <p:pic>
        <p:nvPicPr>
          <p:cNvPr id="36866" name="Picture 2" descr="http://ww2010.atmos.uiuc.edu/guides/mtr/af/arms/gifs/trp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1791" y="4218398"/>
            <a:ext cx="2613990" cy="2426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http://www.tpub.com/content/aerographer/14312/img/14312_10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31234" y="4418573"/>
            <a:ext cx="2898914" cy="222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792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8843" y="304800"/>
            <a:ext cx="11330609" cy="6324600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4000" u="sng" dirty="0"/>
              <a:t>Maritime polar</a:t>
            </a:r>
          </a:p>
          <a:p>
            <a:pPr marL="1409700" lvl="2" indent="-495300">
              <a:buFontTx/>
              <a:buChar char="–"/>
            </a:pPr>
            <a:r>
              <a:rPr lang="en-US" sz="3600" dirty="0"/>
              <a:t>Cold, wet air masses</a:t>
            </a:r>
          </a:p>
          <a:p>
            <a:pPr marL="1409700" lvl="2" indent="-495300">
              <a:buFontTx/>
              <a:buChar char="–"/>
            </a:pPr>
            <a:r>
              <a:rPr lang="en-US" sz="3600" dirty="0"/>
              <a:t>On the east coast they are </a:t>
            </a:r>
            <a:endParaRPr lang="en-US" sz="3600" dirty="0" smtClean="0"/>
          </a:p>
          <a:p>
            <a:pPr marL="914400" lvl="2" indent="0">
              <a:buNone/>
            </a:pPr>
            <a:r>
              <a:rPr lang="en-US" sz="3600" dirty="0" smtClean="0"/>
              <a:t>formed </a:t>
            </a:r>
            <a:r>
              <a:rPr lang="en-US" sz="3600" dirty="0"/>
              <a:t>over the north </a:t>
            </a:r>
            <a:r>
              <a:rPr lang="en-US" sz="3600" dirty="0" smtClean="0"/>
              <a:t>Atlantic.</a:t>
            </a:r>
            <a:endParaRPr lang="en-US" sz="3600" dirty="0"/>
          </a:p>
          <a:p>
            <a:pPr marL="1409700" lvl="2" indent="-495300">
              <a:buFontTx/>
              <a:buChar char="–"/>
            </a:pPr>
            <a:r>
              <a:rPr lang="en-US" sz="3600" dirty="0"/>
              <a:t>On the west coast they are </a:t>
            </a:r>
            <a:endParaRPr lang="en-US" sz="3600" dirty="0" smtClean="0"/>
          </a:p>
          <a:p>
            <a:pPr marL="914400" lvl="2" indent="0">
              <a:buNone/>
            </a:pPr>
            <a:r>
              <a:rPr lang="en-US" sz="3600" dirty="0" smtClean="0"/>
              <a:t>formed </a:t>
            </a:r>
            <a:r>
              <a:rPr lang="en-US" sz="3600" dirty="0"/>
              <a:t>over the north </a:t>
            </a:r>
            <a:r>
              <a:rPr lang="en-US" sz="3600" dirty="0" smtClean="0"/>
              <a:t>Pacific.</a:t>
            </a:r>
          </a:p>
          <a:p>
            <a:pPr marL="914400" lvl="2" indent="0">
              <a:buNone/>
            </a:pPr>
            <a:endParaRPr lang="en-US" sz="3600" dirty="0" smtClean="0"/>
          </a:p>
          <a:p>
            <a:pPr marL="914400" lvl="2" indent="0">
              <a:buNone/>
            </a:pPr>
            <a:r>
              <a:rPr lang="en-US" sz="3600" dirty="0" smtClean="0"/>
              <a:t>Influence </a:t>
            </a:r>
            <a:r>
              <a:rPr lang="en-US" sz="3600" dirty="0"/>
              <a:t>the weather of the west coast more so than that of the east coast.</a:t>
            </a:r>
          </a:p>
          <a:p>
            <a:pPr marL="2241550" lvl="4" indent="-412750">
              <a:buFontTx/>
              <a:buChar char="–"/>
            </a:pPr>
            <a:r>
              <a:rPr lang="en-US" sz="3600" dirty="0"/>
              <a:t>Summer/Winter: fog, rain, &amp; cooler temperatures</a:t>
            </a:r>
          </a:p>
        </p:txBody>
      </p:sp>
      <p:pic>
        <p:nvPicPr>
          <p:cNvPr id="5124" name="Picture 4" descr="http://apollo.lsc.vsc.edu/classes/met130/notes/chapter11/graphics/mp_wes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4288" y="818460"/>
            <a:ext cx="4419600" cy="312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515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138" y="99391"/>
            <a:ext cx="10714383" cy="505901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600" u="sng" dirty="0"/>
              <a:t>Continental tropical</a:t>
            </a:r>
          </a:p>
          <a:p>
            <a:pPr marL="1409700" lvl="2" indent="-495300">
              <a:buFontTx/>
              <a:buChar char="–"/>
            </a:pPr>
            <a:r>
              <a:rPr lang="en-US" sz="3600" dirty="0"/>
              <a:t>Warm, dry air masses</a:t>
            </a:r>
          </a:p>
          <a:p>
            <a:pPr marL="1409700" lvl="2" indent="-495300">
              <a:buFontTx/>
              <a:buChar char="–"/>
            </a:pPr>
            <a:r>
              <a:rPr lang="en-US" sz="3600" dirty="0"/>
              <a:t>Typically form over the southwest (New Mexico, Arizona, Nevada, as well as northern Mexico) during the summer months.</a:t>
            </a:r>
          </a:p>
          <a:p>
            <a:pPr marL="1784350" lvl="3" indent="-412750"/>
            <a:r>
              <a:rPr lang="en-US" sz="3600" dirty="0"/>
              <a:t>Influence the weather of the southwestern part of the US &amp; southern Great Plains (Kansas, Oklahoma, Texas, Iowa).</a:t>
            </a:r>
          </a:p>
          <a:p>
            <a:pPr marL="2241550" lvl="4" indent="-412750">
              <a:buFontTx/>
              <a:buChar char="–"/>
            </a:pPr>
            <a:r>
              <a:rPr lang="en-US" sz="3600" dirty="0"/>
              <a:t>Summer: Hot, dry</a:t>
            </a:r>
          </a:p>
          <a:p>
            <a:endParaRPr lang="en-US" dirty="0" smtClean="0"/>
          </a:p>
        </p:txBody>
      </p:sp>
      <p:pic>
        <p:nvPicPr>
          <p:cNvPr id="50180" name="Picture 4" descr="[ Bjerknes' air mass map 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2056" y="3987770"/>
            <a:ext cx="5179944" cy="287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696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7261" y="304799"/>
            <a:ext cx="9780104" cy="640411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r>
              <a:rPr lang="en-US" sz="4000" u="sng" dirty="0" smtClean="0"/>
              <a:t>Continental polar</a:t>
            </a:r>
          </a:p>
          <a:p>
            <a:pPr marL="1371600" lvl="2" indent="-457200">
              <a:buFontTx/>
              <a:buChar char="–"/>
            </a:pPr>
            <a:r>
              <a:rPr lang="en-US" sz="4000" dirty="0" smtClean="0"/>
              <a:t>Cold, dry air masses</a:t>
            </a:r>
          </a:p>
          <a:p>
            <a:pPr marL="1371600" lvl="2" indent="-457200">
              <a:buFontTx/>
              <a:buChar char="–"/>
            </a:pPr>
            <a:r>
              <a:rPr lang="en-US" sz="4000" dirty="0" smtClean="0"/>
              <a:t> Typically form over </a:t>
            </a:r>
            <a:endParaRPr lang="en-US" sz="4000" dirty="0"/>
          </a:p>
          <a:p>
            <a:pPr marL="914400" lvl="2" indent="0">
              <a:buNone/>
            </a:pPr>
            <a:r>
              <a:rPr lang="en-US" sz="4000" dirty="0" smtClean="0"/>
              <a:t>central &amp; northern Canada </a:t>
            </a:r>
          </a:p>
          <a:p>
            <a:pPr marL="914400" lvl="2" indent="0">
              <a:buNone/>
            </a:pPr>
            <a:r>
              <a:rPr lang="en-US" sz="4000" dirty="0" smtClean="0"/>
              <a:t>as well as Alaska.</a:t>
            </a:r>
          </a:p>
          <a:p>
            <a:pPr marL="1371600" lvl="2" indent="-457200">
              <a:buFontTx/>
              <a:buChar char="–"/>
            </a:pPr>
            <a:r>
              <a:rPr lang="en-US" sz="4000" dirty="0" smtClean="0"/>
              <a:t>Influence the weather of the entire United States.</a:t>
            </a:r>
          </a:p>
          <a:p>
            <a:pPr marL="1752600" lvl="3" indent="-381000"/>
            <a:r>
              <a:rPr lang="en-US" sz="4000" dirty="0" smtClean="0"/>
              <a:t>Winter: Clear, cold, dry</a:t>
            </a:r>
          </a:p>
          <a:p>
            <a:pPr marL="1752600" lvl="3" indent="-381000"/>
            <a:r>
              <a:rPr lang="en-US" sz="4000" dirty="0" smtClean="0"/>
              <a:t>Summer: Potential for storms due to interaction with Maritime tropical air moving up from the Gulf of Mexico.</a:t>
            </a:r>
          </a:p>
        </p:txBody>
      </p:sp>
      <p:pic>
        <p:nvPicPr>
          <p:cNvPr id="6148" name="Picture 4" descr="http://www.geography.hunter.cuny.edu/~tbw/wc.notes/8.air.masses/mP.air.mass.d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3466" y="523462"/>
            <a:ext cx="445452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7961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8" name="Picture 6" descr="http://upload.wikimedia.org/wikipedia/commons/b/b2/Prevailing_Westerlies_-_geograph.org.uk_-_211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9247" y="-1"/>
            <a:ext cx="4119548" cy="2743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504" y="381002"/>
            <a:ext cx="7265505" cy="29883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en-US" sz="3200" dirty="0" smtClean="0"/>
              <a:t>2 primary methods for air mass movement </a:t>
            </a:r>
          </a:p>
          <a:p>
            <a:pPr marL="1371600" lvl="2" indent="-457200">
              <a:buFontTx/>
              <a:buAutoNum type="arabicPeriod"/>
              <a:defRPr/>
            </a:pPr>
            <a:r>
              <a:rPr lang="en-US" sz="3200" u="sng" dirty="0" smtClean="0"/>
              <a:t>Prevailing </a:t>
            </a:r>
            <a:r>
              <a:rPr lang="en-US" sz="3200" u="sng" dirty="0" err="1" smtClean="0"/>
              <a:t>Westerlies</a:t>
            </a:r>
            <a:endParaRPr lang="en-US" sz="3200" u="sng" dirty="0" smtClean="0"/>
          </a:p>
          <a:p>
            <a:pPr marL="1752600" lvl="3" indent="-381000">
              <a:defRPr/>
            </a:pPr>
            <a:r>
              <a:rPr lang="en-US" sz="3200" dirty="0" smtClean="0"/>
              <a:t>Pushes air masses from west to east.</a:t>
            </a:r>
          </a:p>
          <a:p>
            <a:pPr marL="1371600" lvl="2" indent="-457200">
              <a:buFontTx/>
              <a:buAutoNum type="arabicPeriod"/>
              <a:defRPr/>
            </a:pPr>
            <a:r>
              <a:rPr lang="en-US" sz="3200" u="sng" dirty="0" smtClean="0"/>
              <a:t>Jet streams</a:t>
            </a:r>
          </a:p>
          <a:p>
            <a:pPr marL="1752600" lvl="3" indent="-381000">
              <a:defRPr/>
            </a:pPr>
            <a:r>
              <a:rPr lang="en-US" sz="3200" dirty="0" smtClean="0"/>
              <a:t>Pushes fast moving air masses from west to east.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49156" name="Picture 4" descr="http://images.usatoday.com/tech/_photos/2006/05/09/win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2878" y="3337769"/>
            <a:ext cx="3458818" cy="337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 descr="[ jet stream amplification of surface highs &#10;and lows, Chad Palmer, 1999 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9247" y="3393487"/>
            <a:ext cx="4284403" cy="312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9727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91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491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9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4916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99FF"/>
                </a:solidFill>
              </a:rPr>
              <a:t>4 types of fronts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24543" y="5765833"/>
            <a:ext cx="11348357" cy="1255451"/>
          </a:xfrm>
        </p:spPr>
        <p:txBody>
          <a:bodyPr>
            <a:normAutofit/>
          </a:bodyPr>
          <a:lstStyle/>
          <a:p>
            <a:pPr marL="0" indent="0" algn="ctr" eaLnBrk="1" hangingPunct="1">
              <a:buNone/>
            </a:pPr>
            <a:r>
              <a:rPr lang="en-US" altLang="en-US" sz="4800" dirty="0" smtClean="0"/>
              <a:t>Each </a:t>
            </a:r>
            <a:r>
              <a:rPr lang="en-US" altLang="en-US" sz="4800" dirty="0"/>
              <a:t>bring different types of weather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757" y="1295400"/>
            <a:ext cx="8006443" cy="4239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411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429" y="2673627"/>
            <a:ext cx="11430000" cy="3955774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200" dirty="0" smtClean="0"/>
              <a:t>The </a:t>
            </a:r>
            <a:r>
              <a:rPr lang="en-US" sz="3200" dirty="0"/>
              <a:t>boundary between two air masses.</a:t>
            </a:r>
          </a:p>
          <a:p>
            <a:pPr marL="1371600" lvl="2" indent="-457200"/>
            <a:r>
              <a:rPr lang="en-US" sz="2800" dirty="0"/>
              <a:t>Air masses do not easily mix with each other due to the differences in…</a:t>
            </a:r>
          </a:p>
          <a:p>
            <a:pPr marL="1752600" lvl="3" indent="-381000"/>
            <a:r>
              <a:rPr lang="en-US" sz="2400" i="1" dirty="0"/>
              <a:t>Density (Air pressure)</a:t>
            </a:r>
          </a:p>
          <a:p>
            <a:pPr marL="1752600" lvl="3" indent="-381000"/>
            <a:r>
              <a:rPr lang="en-US" sz="2400" i="1" dirty="0"/>
              <a:t>Temperature</a:t>
            </a:r>
          </a:p>
          <a:p>
            <a:pPr marL="1752600" lvl="3" indent="-381000"/>
            <a:r>
              <a:rPr lang="en-US" sz="2400" i="1" dirty="0"/>
              <a:t>Moisture content</a:t>
            </a:r>
          </a:p>
          <a:p>
            <a:pPr marL="1371600" lvl="2" indent="-457200"/>
            <a:r>
              <a:rPr lang="en-US" sz="2800" dirty="0"/>
              <a:t>Storms &amp; different types of weather phenomena occur along fronts.</a:t>
            </a:r>
          </a:p>
        </p:txBody>
      </p:sp>
      <p:pic>
        <p:nvPicPr>
          <p:cNvPr id="5122" name="Picture 2" descr="http://geology.csupomona.edu/drjessey/class/Gsc101/fron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4331" y="152400"/>
            <a:ext cx="6172195" cy="24218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52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533400"/>
            <a:ext cx="7024744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99FF"/>
                </a:solidFill>
              </a:rPr>
              <a:t>Cold front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20486" y="1676400"/>
            <a:ext cx="10989128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/>
              <a:t>Occurs when a polar (cold) air mass runs into a tropical (warm) air mass</a:t>
            </a:r>
          </a:p>
          <a:p>
            <a:pPr eaLnBrk="1" hangingPunct="1"/>
            <a:endParaRPr lang="en-US" altLang="en-US" sz="5400" dirty="0"/>
          </a:p>
          <a:p>
            <a:pPr eaLnBrk="1" hangingPunct="1"/>
            <a:r>
              <a:rPr lang="en-US" altLang="en-US" sz="5400" dirty="0"/>
              <a:t>The warm air is less dense and gets pushed above the cold air mass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640153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6447"/>
            <a:ext cx="9144000" cy="1148316"/>
          </a:xfrm>
        </p:spPr>
        <p:txBody>
          <a:bodyPr/>
          <a:lstStyle/>
          <a:p>
            <a:r>
              <a:rPr lang="en-US" dirty="0" smtClean="0"/>
              <a:t>Hurricane Project/Review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1424763"/>
            <a:ext cx="11121655" cy="54332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will spend the five days this week completing the Hurricane Project in the Learning Commons.  All Research and Presentations should be completed by the end of class on Friday.</a:t>
            </a:r>
          </a:p>
          <a:p>
            <a:r>
              <a:rPr lang="en-US" sz="3200" dirty="0" smtClean="0"/>
              <a:t>11/17 – </a:t>
            </a:r>
            <a:r>
              <a:rPr lang="en-US" sz="3200" b="1" dirty="0" smtClean="0"/>
              <a:t>WONDER</a:t>
            </a:r>
            <a:r>
              <a:rPr lang="en-US" sz="3200" dirty="0" smtClean="0"/>
              <a:t> questions (minor grade)</a:t>
            </a:r>
          </a:p>
          <a:p>
            <a:r>
              <a:rPr lang="en-US" sz="3200" dirty="0" smtClean="0"/>
              <a:t>11/21 – </a:t>
            </a:r>
            <a:r>
              <a:rPr lang="en-US" sz="3200" b="1" dirty="0" smtClean="0"/>
              <a:t>INVESTIGATE</a:t>
            </a:r>
            <a:r>
              <a:rPr lang="en-US" sz="3200" dirty="0" smtClean="0"/>
              <a:t> research (minor grade)</a:t>
            </a:r>
          </a:p>
          <a:p>
            <a:r>
              <a:rPr lang="en-US" sz="3200" dirty="0" smtClean="0"/>
              <a:t>12/13 – </a:t>
            </a:r>
            <a:r>
              <a:rPr lang="en-US" sz="3200" b="1" dirty="0" smtClean="0"/>
              <a:t>SYNTHESIZE</a:t>
            </a:r>
            <a:r>
              <a:rPr lang="en-US" sz="3200" dirty="0" smtClean="0"/>
              <a:t> research and organization (minor grade)</a:t>
            </a:r>
          </a:p>
          <a:p>
            <a:r>
              <a:rPr lang="en-US" sz="3200" smtClean="0"/>
              <a:t>12/15 </a:t>
            </a:r>
            <a:r>
              <a:rPr lang="en-US" sz="3200" dirty="0" smtClean="0"/>
              <a:t>– </a:t>
            </a:r>
            <a:r>
              <a:rPr lang="en-US" sz="3200" b="1" dirty="0" smtClean="0"/>
              <a:t>EXPRESS</a:t>
            </a:r>
            <a:r>
              <a:rPr lang="en-US" sz="3200" dirty="0" smtClean="0"/>
              <a:t> presentation material (group major grade)</a:t>
            </a:r>
          </a:p>
          <a:p>
            <a:r>
              <a:rPr lang="en-US" sz="3200" dirty="0" smtClean="0"/>
              <a:t>12/21 – </a:t>
            </a:r>
            <a:r>
              <a:rPr lang="en-US" sz="3200" b="1" dirty="0" smtClean="0"/>
              <a:t>EXPRESS </a:t>
            </a:r>
            <a:r>
              <a:rPr lang="en-US" sz="3200" dirty="0" smtClean="0"/>
              <a:t>group presentation (group major grade)</a:t>
            </a:r>
          </a:p>
          <a:p>
            <a:r>
              <a:rPr lang="en-US" sz="4400" b="1" dirty="0" smtClean="0"/>
              <a:t>PROJECT WILL NOT BE ACCEPTED LATE!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7801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0" y="533400"/>
            <a:ext cx="3595744" cy="838200"/>
          </a:xfrm>
        </p:spPr>
        <p:txBody>
          <a:bodyPr/>
          <a:lstStyle/>
          <a:p>
            <a:pPr algn="r" eaLnBrk="1" hangingPunct="1"/>
            <a:r>
              <a:rPr lang="en-US" altLang="en-US" b="1" smtClean="0">
                <a:solidFill>
                  <a:srgbClr val="0099FF"/>
                </a:solidFill>
              </a:rPr>
              <a:t>Cold Front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587829" y="979714"/>
            <a:ext cx="5660571" cy="5573486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dirty="0"/>
              <a:t>Temperatures drop, and there is usually precipitation</a:t>
            </a:r>
          </a:p>
          <a:p>
            <a:pPr eaLnBrk="1" hangingPunct="1"/>
            <a:r>
              <a:rPr lang="en-US" altLang="en-US" sz="5400" dirty="0"/>
              <a:t>Thunderstorms are usually a result of a cold front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1524000"/>
            <a:ext cx="4593771" cy="4761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7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811" y="1789045"/>
            <a:ext cx="4087484" cy="272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8236" y="304800"/>
            <a:ext cx="7752522" cy="6324600"/>
          </a:xfrm>
        </p:spPr>
        <p:txBody>
          <a:bodyPr>
            <a:normAutofit fontScale="92500" lnSpcReduction="10000"/>
          </a:bodyPr>
          <a:lstStyle/>
          <a:p>
            <a:pPr marL="609600" indent="-609600">
              <a:buNone/>
            </a:pPr>
            <a:r>
              <a:rPr lang="en-US" sz="4400" dirty="0" smtClean="0"/>
              <a:t>Fronts</a:t>
            </a:r>
            <a:endParaRPr lang="en-US" dirty="0"/>
          </a:p>
          <a:p>
            <a:pPr marL="457200" lvl="1" indent="0">
              <a:buNone/>
            </a:pPr>
            <a:r>
              <a:rPr lang="en-US" sz="4000" dirty="0"/>
              <a:t>Cold front</a:t>
            </a:r>
          </a:p>
          <a:p>
            <a:pPr marL="1371600" lvl="2" indent="-457200">
              <a:buFontTx/>
              <a:buChar char="–"/>
            </a:pPr>
            <a:r>
              <a:rPr lang="en-US" sz="4000" dirty="0"/>
              <a:t>Fast moving cold air mass overtakes a slower moving warm air mass.</a:t>
            </a:r>
          </a:p>
          <a:p>
            <a:pPr marL="1371600" lvl="2" indent="-457200">
              <a:buFontTx/>
              <a:buChar char="–"/>
            </a:pPr>
            <a:r>
              <a:rPr lang="en-US" sz="4000" dirty="0"/>
              <a:t>Can cause abrupt weather changes particularly thunderstorms.</a:t>
            </a:r>
          </a:p>
          <a:p>
            <a:pPr marL="1371600" lvl="2" indent="-457200">
              <a:buFontTx/>
              <a:buChar char="–"/>
            </a:pPr>
            <a:r>
              <a:rPr lang="en-US" sz="4000" dirty="0"/>
              <a:t>Clear skies, a change in wind, &amp; lower temperatures usually follow a cold front.</a:t>
            </a:r>
          </a:p>
          <a:p>
            <a:pPr marL="1371600" lvl="2" indent="-457200">
              <a:buFontTx/>
              <a:buChar char="–"/>
            </a:pPr>
            <a:r>
              <a:rPr lang="en-US" sz="3200" dirty="0">
                <a:hlinkClick r:id="rId3"/>
              </a:rPr>
              <a:t>http://www.youtube.com/watch?v=XcHHiULyrPY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8052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67490" y="685800"/>
            <a:ext cx="7024744" cy="762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99FF"/>
                </a:solidFill>
              </a:rPr>
              <a:t>Warm Front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00200"/>
            <a:ext cx="11707586" cy="4800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dirty="0"/>
              <a:t>Occurs at the place where a warm air mass replaces a cold air mass</a:t>
            </a:r>
          </a:p>
          <a:p>
            <a:pPr eaLnBrk="1" hangingPunct="1"/>
            <a:endParaRPr lang="en-US" altLang="en-US" sz="5400" dirty="0"/>
          </a:p>
          <a:p>
            <a:pPr eaLnBrk="1" hangingPunct="1"/>
            <a:r>
              <a:rPr lang="en-US" altLang="en-US" sz="5400" dirty="0"/>
              <a:t>The warm air mass is less dense and will slowly push the cold air, eventually rising above it</a:t>
            </a:r>
          </a:p>
        </p:txBody>
      </p:sp>
    </p:spTree>
    <p:extLst>
      <p:ext uri="{BB962C8B-B14F-4D97-AF65-F5344CB8AC3E}">
        <p14:creationId xmlns:p14="http://schemas.microsoft.com/office/powerpoint/2010/main" val="174164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424056" y="457200"/>
            <a:ext cx="7024744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99FF"/>
                </a:solidFill>
              </a:rPr>
              <a:t>Warm Front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87830" y="1905000"/>
            <a:ext cx="4996542" cy="449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dirty="0"/>
              <a:t>Results in warmer temperatures</a:t>
            </a:r>
          </a:p>
          <a:p>
            <a:pPr eaLnBrk="1" hangingPunct="1"/>
            <a:r>
              <a:rPr lang="en-US" altLang="en-US" sz="5400" dirty="0"/>
              <a:t>Usually precipitation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477338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224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3399" y="1997765"/>
            <a:ext cx="4326229" cy="2882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0114" y="381000"/>
            <a:ext cx="7084234" cy="6228522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US" sz="4000" dirty="0"/>
              <a:t>Warm front</a:t>
            </a:r>
          </a:p>
          <a:p>
            <a:pPr marL="1371600" lvl="2" indent="-457200">
              <a:buFontTx/>
              <a:buChar char="–"/>
            </a:pPr>
            <a:r>
              <a:rPr lang="en-US" sz="4000" dirty="0"/>
              <a:t>A fast moving warm air mass overtakes a slow moving cold air mass.</a:t>
            </a:r>
          </a:p>
          <a:p>
            <a:pPr marL="1371600" lvl="2" indent="-457200">
              <a:buFontTx/>
              <a:buChar char="–"/>
            </a:pPr>
            <a:r>
              <a:rPr lang="en-US" sz="4000" dirty="0"/>
              <a:t>Can cause extended periods of rainy or cloudy weather.</a:t>
            </a:r>
          </a:p>
          <a:p>
            <a:pPr marL="1371600" lvl="2" indent="-457200">
              <a:buFontTx/>
              <a:buChar char="–"/>
            </a:pPr>
            <a:r>
              <a:rPr lang="en-US" sz="4000" dirty="0"/>
              <a:t>Warm, humid weather usually follows a warm front.</a:t>
            </a:r>
          </a:p>
          <a:p>
            <a:pPr marL="1371600" lvl="2" indent="-457200">
              <a:buFontTx/>
              <a:buChar char="–"/>
            </a:pPr>
            <a:r>
              <a:rPr lang="en-US" sz="3200" dirty="0">
                <a:solidFill>
                  <a:srgbClr val="00B0F0"/>
                </a:solidFill>
                <a:hlinkClick r:id="rId3"/>
              </a:rPr>
              <a:t>http://www.youtube.com/watch?v=huKYKykjcm0&amp;feature=related</a:t>
            </a:r>
            <a:r>
              <a:rPr lang="en-US" sz="3200" dirty="0">
                <a:solidFill>
                  <a:srgbClr val="00B0F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507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692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99FF"/>
                </a:solidFill>
              </a:rPr>
              <a:t>Stationary Front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506186" y="1143000"/>
            <a:ext cx="6351814" cy="523998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dirty="0"/>
              <a:t>Occurs when neither the warm air or the cold air is advancing</a:t>
            </a:r>
          </a:p>
          <a:p>
            <a:pPr eaLnBrk="1" hangingPunct="1"/>
            <a:r>
              <a:rPr lang="en-US" altLang="en-US" sz="5400" dirty="0"/>
              <a:t>The less dense warm air will rise above the cold air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396339"/>
            <a:ext cx="4706257" cy="5775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2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457200"/>
            <a:ext cx="7024744" cy="8382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99FF"/>
                </a:solidFill>
              </a:rPr>
              <a:t>Stationary Front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1886" y="1295400"/>
            <a:ext cx="5780314" cy="50292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5400" dirty="0"/>
              <a:t>Clouds and precipitation occur</a:t>
            </a:r>
          </a:p>
          <a:p>
            <a:pPr eaLnBrk="1" hangingPunct="1"/>
            <a:r>
              <a:rPr lang="en-US" altLang="en-US" sz="5400" dirty="0"/>
              <a:t>If a stationary front stays for too long, flooding can occur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815" y="1295400"/>
            <a:ext cx="4191000" cy="470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14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90600" lvl="1" indent="-533400"/>
            <a:r>
              <a:rPr lang="en-US" sz="4400" dirty="0" smtClean="0"/>
              <a:t>Stationary front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31286" cy="4351338"/>
          </a:xfrm>
        </p:spPr>
        <p:txBody>
          <a:bodyPr>
            <a:normAutofit/>
          </a:bodyPr>
          <a:lstStyle/>
          <a:p>
            <a:pPr marL="990600" lvl="1" indent="-533400">
              <a:buNone/>
            </a:pPr>
            <a:r>
              <a:rPr lang="en-US" sz="4800" dirty="0"/>
              <a:t>A cold and warm air mass meet but neither can move the other.</a:t>
            </a:r>
          </a:p>
          <a:p>
            <a:pPr marL="1371600" lvl="2" indent="-457200">
              <a:buFontTx/>
              <a:buChar char="–"/>
            </a:pPr>
            <a:r>
              <a:rPr lang="en-US" sz="4800" dirty="0"/>
              <a:t>Can cause extended periods of precipitation; snow, rain, fog or clouds.</a:t>
            </a:r>
          </a:p>
        </p:txBody>
      </p:sp>
      <p:pic>
        <p:nvPicPr>
          <p:cNvPr id="4" name="Picture 2" descr="http://t3.gstatic.com/images?q=tbn:ANd9GcQ88jqY8vs9ptkdpw583v41yD9fk4YtwNA-tYTgckKmOTvCOtFT&amp;t=1"/>
          <p:cNvPicPr>
            <a:picLocks noChangeAspect="1" noChangeArrowheads="1"/>
          </p:cNvPicPr>
          <p:nvPr/>
        </p:nvPicPr>
        <p:blipFill>
          <a:blip r:embed="rId2" cstate="print"/>
          <a:srcRect t="37501" r="89907" b="8929"/>
          <a:stretch>
            <a:fillRect/>
          </a:stretch>
        </p:blipFill>
        <p:spPr bwMode="auto">
          <a:xfrm rot="5400000">
            <a:off x="7961750" y="-771769"/>
            <a:ext cx="1125537" cy="40692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5868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990600" lvl="1" indent="-533400"/>
            <a:r>
              <a:rPr lang="en-US" sz="4400" dirty="0" smtClean="0"/>
              <a:t>Occluded front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22171"/>
            <a:ext cx="10515600" cy="2954792"/>
          </a:xfrm>
        </p:spPr>
        <p:txBody>
          <a:bodyPr/>
          <a:lstStyle/>
          <a:p>
            <a:pPr marL="990600" lvl="1" indent="-533400">
              <a:buNone/>
            </a:pPr>
            <a:r>
              <a:rPr lang="en-US" sz="4400" dirty="0" smtClean="0"/>
              <a:t> A </a:t>
            </a:r>
            <a:r>
              <a:rPr lang="en-US" sz="4400" dirty="0"/>
              <a:t>warm air mass is caught between 2 cooler air masses.</a:t>
            </a:r>
          </a:p>
          <a:p>
            <a:pPr marL="1371600" lvl="2" indent="-457200">
              <a:buFontTx/>
              <a:buChar char="–"/>
            </a:pPr>
            <a:r>
              <a:rPr lang="en-US" sz="3200" dirty="0">
                <a:hlinkClick r:id="rId2"/>
              </a:rPr>
              <a:t>http://www.phschool.com/atschool/phsciexp/active_art/weather_fronts/</a:t>
            </a:r>
            <a:r>
              <a:rPr lang="en-US" sz="3200" dirty="0"/>
              <a:t> </a:t>
            </a:r>
          </a:p>
        </p:txBody>
      </p:sp>
      <p:pic>
        <p:nvPicPr>
          <p:cNvPr id="4" name="Picture 4" descr="http://t3.gstatic.com/images?q=tbn:ANd9GcQ88jqY8vs9ptkdpw583v41yD9fk4YtwNA-tYTgckKmOTvCOtFT&amp;t=1"/>
          <p:cNvPicPr>
            <a:picLocks noChangeAspect="1" noChangeArrowheads="1"/>
          </p:cNvPicPr>
          <p:nvPr/>
        </p:nvPicPr>
        <p:blipFill>
          <a:blip r:embed="rId3" cstate="print"/>
          <a:srcRect l="69568" t="37333" r="9003" b="5778"/>
          <a:stretch>
            <a:fillRect/>
          </a:stretch>
        </p:blipFill>
        <p:spPr bwMode="auto">
          <a:xfrm rot="5400000">
            <a:off x="8228172" y="-1694713"/>
            <a:ext cx="1228053" cy="6297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7361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914" y="304800"/>
            <a:ext cx="11146972" cy="6248400"/>
          </a:xfrm>
        </p:spPr>
        <p:txBody>
          <a:bodyPr>
            <a:noAutofit/>
          </a:bodyPr>
          <a:lstStyle/>
          <a:p>
            <a:pPr eaLnBrk="1" hangingPunct="1">
              <a:buNone/>
            </a:pPr>
            <a:r>
              <a:rPr lang="en-US" sz="4000" dirty="0"/>
              <a:t>Cyclones (Greek for “wheel”)</a:t>
            </a:r>
          </a:p>
          <a:p>
            <a:pPr lvl="1" eaLnBrk="1" hangingPunct="1"/>
            <a:r>
              <a:rPr lang="en-US" sz="4000" dirty="0"/>
              <a:t>Formed around centers of low pressure.</a:t>
            </a:r>
          </a:p>
          <a:p>
            <a:pPr lvl="1" eaLnBrk="1" hangingPunct="1"/>
            <a:r>
              <a:rPr lang="en-US" sz="4000" dirty="0"/>
              <a:t>Caused as the boundary between fronts become distorted by surface features; mountains or strong winds.</a:t>
            </a:r>
          </a:p>
          <a:p>
            <a:pPr lvl="1" eaLnBrk="1" hangingPunct="1"/>
            <a:r>
              <a:rPr lang="en-US" sz="4000" dirty="0"/>
              <a:t>Represented on weather maps by an </a:t>
            </a:r>
            <a:r>
              <a:rPr lang="en-US" sz="4000" i="1" dirty="0"/>
              <a:t>L</a:t>
            </a:r>
            <a:r>
              <a:rPr lang="en-US" sz="4000" dirty="0"/>
              <a:t>.</a:t>
            </a:r>
          </a:p>
          <a:p>
            <a:pPr lvl="1" eaLnBrk="1" hangingPunct="1"/>
            <a:r>
              <a:rPr lang="en-US" sz="4000" dirty="0"/>
              <a:t>Warm air rises and spins counterclockwise around the center.</a:t>
            </a:r>
          </a:p>
          <a:p>
            <a:pPr lvl="1" eaLnBrk="1" hangingPunct="1"/>
            <a:r>
              <a:rPr lang="en-US" sz="4000" dirty="0"/>
              <a:t>Storms and precipitation are associated with areas of low pressure.</a:t>
            </a:r>
          </a:p>
        </p:txBody>
      </p:sp>
    </p:spTree>
    <p:extLst>
      <p:ext uri="{BB962C8B-B14F-4D97-AF65-F5344CB8AC3E}">
        <p14:creationId xmlns:p14="http://schemas.microsoft.com/office/powerpoint/2010/main" val="103146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4846" y="1825625"/>
            <a:ext cx="9500461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Learning Commons to </a:t>
            </a:r>
          </a:p>
          <a:p>
            <a:pPr marL="0" indent="0" algn="ctr">
              <a:buNone/>
            </a:pPr>
            <a:r>
              <a:rPr lang="en-US" sz="5400" dirty="0" smtClean="0"/>
              <a:t>listen to Mrs. Morris read </a:t>
            </a:r>
          </a:p>
          <a:p>
            <a:pPr marL="0" indent="0" algn="ctr">
              <a:buNone/>
            </a:pPr>
            <a:r>
              <a:rPr lang="en-US" sz="5400" dirty="0" smtClean="0"/>
              <a:t>and continue WONDER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824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3029" y="304800"/>
            <a:ext cx="7336971" cy="6172200"/>
          </a:xfrm>
        </p:spPr>
        <p:txBody>
          <a:bodyPr/>
          <a:lstStyle/>
          <a:p>
            <a:pPr eaLnBrk="1" hangingPunct="1">
              <a:buNone/>
            </a:pPr>
            <a:r>
              <a:rPr lang="en-US" sz="4000" dirty="0"/>
              <a:t>Anticyclones</a:t>
            </a:r>
          </a:p>
          <a:p>
            <a:pPr lvl="1" eaLnBrk="1" hangingPunct="1"/>
            <a:r>
              <a:rPr lang="en-US" sz="4000" dirty="0"/>
              <a:t>Formed around centers of high pressure.</a:t>
            </a:r>
          </a:p>
          <a:p>
            <a:pPr lvl="1" eaLnBrk="1" hangingPunct="1"/>
            <a:r>
              <a:rPr lang="en-US" sz="4000" dirty="0"/>
              <a:t>Represented on weather maps by an </a:t>
            </a:r>
            <a:r>
              <a:rPr lang="en-US" sz="4000" i="1" dirty="0"/>
              <a:t>H</a:t>
            </a:r>
            <a:r>
              <a:rPr lang="en-US" sz="4000" dirty="0"/>
              <a:t>.</a:t>
            </a:r>
          </a:p>
          <a:p>
            <a:pPr lvl="1" eaLnBrk="1" hangingPunct="1"/>
            <a:r>
              <a:rPr lang="en-US" sz="4000" dirty="0"/>
              <a:t>Cold air sinks and spins clockwise around the center.</a:t>
            </a:r>
          </a:p>
          <a:p>
            <a:pPr lvl="1" eaLnBrk="1" hangingPunct="1"/>
            <a:r>
              <a:rPr lang="en-US" sz="4000" dirty="0"/>
              <a:t>Dry weather and clear skies are associated with areas of high pressure.</a:t>
            </a:r>
            <a:endParaRPr lang="en-US" sz="4000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050" name="Picture 2" descr="http://home.comcast.net/~rhaberlin/images/pwppth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9486" y="1284515"/>
            <a:ext cx="4332514" cy="457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6774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b="1" smtClean="0">
                <a:solidFill>
                  <a:srgbClr val="0099FF"/>
                </a:solidFill>
              </a:rPr>
              <a:t>Occluded Front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293915" y="1295400"/>
            <a:ext cx="11478986" cy="2006600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sz="5400" dirty="0"/>
              <a:t>Occurs when a cold front catches up with a warm front</a:t>
            </a:r>
          </a:p>
          <a:p>
            <a:pPr eaLnBrk="1" hangingPunct="1"/>
            <a:r>
              <a:rPr lang="en-US" altLang="en-US" sz="5400" dirty="0"/>
              <a:t>Cold fronts move twice as fast as warm fronts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3302000"/>
            <a:ext cx="63500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354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7428" y="533400"/>
            <a:ext cx="7024744" cy="762000"/>
          </a:xfrm>
        </p:spPr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0099FF"/>
                </a:solidFill>
              </a:rPr>
              <a:t>Occluded Front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375557" y="1600201"/>
            <a:ext cx="4310743" cy="434339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5400" dirty="0"/>
              <a:t>Causes cloudiness and precipitation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70" y="1524000"/>
            <a:ext cx="4267200" cy="48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70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457200"/>
            <a:ext cx="7024744" cy="792887"/>
          </a:xfrm>
        </p:spPr>
        <p:txBody>
          <a:bodyPr/>
          <a:lstStyle/>
          <a:p>
            <a:pPr algn="ctr"/>
            <a:r>
              <a:rPr lang="en-US" dirty="0" smtClean="0"/>
              <a:t>Weather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urrent US Surface Weather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5371" y="1254850"/>
            <a:ext cx="7821386" cy="52794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924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Thoughts 11/16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What is the difference between Tropical and Polar Air Masses?</a:t>
            </a: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Tropical are warm, </a:t>
            </a: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Polar are cold.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44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49" y="1565329"/>
            <a:ext cx="11037195" cy="46116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3300" dirty="0" smtClean="0">
                <a:hlinkClick r:id="rId2"/>
              </a:rPr>
              <a:t>https</a:t>
            </a:r>
            <a:r>
              <a:rPr lang="en-US" sz="3300" dirty="0">
                <a:hlinkClick r:id="rId2"/>
              </a:rPr>
              <a:t>://www.brainpop.com/science/weather/weather/</a:t>
            </a:r>
            <a:r>
              <a:rPr lang="en-US" sz="3300" dirty="0"/>
              <a:t> (3:40</a:t>
            </a:r>
            <a:r>
              <a:rPr lang="en-US" sz="3300" dirty="0" smtClean="0"/>
              <a:t>)</a:t>
            </a:r>
          </a:p>
          <a:p>
            <a:pPr marL="0" indent="0" algn="ctr">
              <a:buNone/>
            </a:pPr>
            <a:endParaRPr lang="en-US" sz="5400" dirty="0" smtClean="0">
              <a:hlinkClick r:id="rId3" invalidUrl="https://www.schooltube.com/video/38688c519c4b4eb689a9/Bill Nye Atmosphere"/>
            </a:endParaRPr>
          </a:p>
          <a:p>
            <a:pPr marL="0" indent="0" algn="ctr">
              <a:buNone/>
            </a:pPr>
            <a:r>
              <a:rPr lang="en-US" sz="5400" dirty="0"/>
              <a:t>Book Work – </a:t>
            </a:r>
            <a:r>
              <a:rPr lang="en-US" sz="5400" dirty="0" smtClean="0"/>
              <a:t>3.1, 3.2 and 3.3</a:t>
            </a:r>
          </a:p>
          <a:p>
            <a:pPr marL="0" indent="0" algn="ctr">
              <a:buNone/>
            </a:pPr>
            <a:r>
              <a:rPr lang="en-US" sz="5400" i="1" dirty="0"/>
              <a:t>Pages A82 - </a:t>
            </a:r>
            <a:r>
              <a:rPr lang="en-US" sz="5400" i="1" dirty="0" smtClean="0"/>
              <a:t>A96</a:t>
            </a:r>
          </a:p>
          <a:p>
            <a:pPr marL="0" indent="0" algn="ctr">
              <a:buNone/>
            </a:pPr>
            <a:endParaRPr lang="en-US" sz="5400" i="1" dirty="0" smtClean="0"/>
          </a:p>
          <a:p>
            <a:pPr marL="0" indent="0" algn="ctr">
              <a:buNone/>
            </a:pPr>
            <a:r>
              <a:rPr lang="en-US" sz="5400" i="1" dirty="0" smtClean="0"/>
              <a:t>WONDER</a:t>
            </a:r>
            <a:endParaRPr lang="en-US" sz="5400" i="1" dirty="0"/>
          </a:p>
          <a:p>
            <a:pPr marL="0" indent="0" algn="ctr">
              <a:buNone/>
            </a:pPr>
            <a:endParaRPr lang="en-US" sz="5400" dirty="0" smtClean="0"/>
          </a:p>
          <a:p>
            <a:endParaRPr lang="en-US" dirty="0" smtClean="0">
              <a:hlinkClick r:id="rId3" invalidUrl="https://www.schooltube.com/video/38688c519c4b4eb689a9/Bill Nye Atmosphere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2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6447"/>
            <a:ext cx="9144000" cy="1148316"/>
          </a:xfrm>
        </p:spPr>
        <p:txBody>
          <a:bodyPr/>
          <a:lstStyle/>
          <a:p>
            <a:r>
              <a:rPr lang="en-US" dirty="0" smtClean="0"/>
              <a:t>Hurricane Project/Review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1424763"/>
            <a:ext cx="11121655" cy="54332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will spend the five days this week completing the Hurricane Project in the Learning Commons.  All Research and Presentations should be completed by the end of class on Friday.</a:t>
            </a:r>
          </a:p>
          <a:p>
            <a:r>
              <a:rPr lang="en-US" sz="3200" dirty="0" smtClean="0"/>
              <a:t>11/17 – </a:t>
            </a:r>
            <a:r>
              <a:rPr lang="en-US" sz="3200" b="1" dirty="0" smtClean="0"/>
              <a:t>WONDER</a:t>
            </a:r>
            <a:r>
              <a:rPr lang="en-US" sz="3200" dirty="0" smtClean="0"/>
              <a:t> questions (minor grade)</a:t>
            </a:r>
          </a:p>
          <a:p>
            <a:r>
              <a:rPr lang="en-US" sz="3200" dirty="0" smtClean="0"/>
              <a:t>11/21 – </a:t>
            </a:r>
            <a:r>
              <a:rPr lang="en-US" sz="3200" b="1" dirty="0" smtClean="0"/>
              <a:t>INVESTIGATE</a:t>
            </a:r>
            <a:r>
              <a:rPr lang="en-US" sz="3200" dirty="0" smtClean="0"/>
              <a:t> research (minor grade)</a:t>
            </a:r>
          </a:p>
          <a:p>
            <a:r>
              <a:rPr lang="en-US" sz="3200" dirty="0" smtClean="0"/>
              <a:t>12/13 – </a:t>
            </a:r>
            <a:r>
              <a:rPr lang="en-US" sz="3200" b="1" dirty="0" smtClean="0"/>
              <a:t>SYNTHESIZE</a:t>
            </a:r>
            <a:r>
              <a:rPr lang="en-US" sz="3200" dirty="0" smtClean="0"/>
              <a:t> research and organization (minor grade)</a:t>
            </a:r>
          </a:p>
          <a:p>
            <a:r>
              <a:rPr lang="en-US" sz="3200" smtClean="0"/>
              <a:t>12/15 </a:t>
            </a:r>
            <a:r>
              <a:rPr lang="en-US" sz="3200" dirty="0" smtClean="0"/>
              <a:t>– </a:t>
            </a:r>
            <a:r>
              <a:rPr lang="en-US" sz="3200" b="1" dirty="0" smtClean="0"/>
              <a:t>EXPRESS</a:t>
            </a:r>
            <a:r>
              <a:rPr lang="en-US" sz="3200" dirty="0" smtClean="0"/>
              <a:t> presentation material (group major grade)</a:t>
            </a:r>
          </a:p>
          <a:p>
            <a:r>
              <a:rPr lang="en-US" sz="3200" dirty="0" smtClean="0"/>
              <a:t>12/21 – </a:t>
            </a:r>
            <a:r>
              <a:rPr lang="en-US" sz="3200" b="1" dirty="0" smtClean="0"/>
              <a:t>EXPRESS </a:t>
            </a:r>
            <a:r>
              <a:rPr lang="en-US" sz="3200" dirty="0" smtClean="0"/>
              <a:t>group presentation (group major grade)</a:t>
            </a:r>
          </a:p>
          <a:p>
            <a:r>
              <a:rPr lang="en-US" sz="4400" b="1" dirty="0" smtClean="0"/>
              <a:t>PROJECT WILL NOT BE ACCEPTED LATE!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247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Thoughts 11/17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568" y="1690688"/>
            <a:ext cx="11975432" cy="46888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What are the four types of weather fronts?</a:t>
            </a:r>
          </a:p>
          <a:p>
            <a:pPr marL="0" indent="0" algn="ctr">
              <a:buNone/>
            </a:pPr>
            <a:endParaRPr lang="en-US" sz="66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Cold, Warm, Stationary</a:t>
            </a:r>
            <a:r>
              <a:rPr lang="en-US" sz="6600" smtClean="0">
                <a:solidFill>
                  <a:srgbClr val="FF0000"/>
                </a:solidFill>
              </a:rPr>
              <a:t>, Occluded</a:t>
            </a:r>
            <a:endParaRPr lang="en-US" sz="6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0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639" y="1825625"/>
            <a:ext cx="11101589" cy="43513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400" dirty="0"/>
              <a:t>Book Work – 3.1, 3.2 and </a:t>
            </a:r>
            <a:r>
              <a:rPr lang="en-US" sz="5400" dirty="0" smtClean="0"/>
              <a:t>3.3 </a:t>
            </a:r>
          </a:p>
          <a:p>
            <a:pPr marL="0" indent="0" algn="ctr">
              <a:buNone/>
            </a:pPr>
            <a:r>
              <a:rPr lang="en-US" sz="5400" dirty="0" smtClean="0"/>
              <a:t>(due Monday 11/27)</a:t>
            </a:r>
          </a:p>
          <a:p>
            <a:pPr marL="0" indent="0" algn="ctr">
              <a:buNone/>
            </a:pPr>
            <a:endParaRPr lang="en-US" sz="5400" dirty="0" smtClean="0"/>
          </a:p>
          <a:p>
            <a:pPr marL="0" indent="0" algn="ctr">
              <a:buNone/>
            </a:pPr>
            <a:r>
              <a:rPr lang="en-US" sz="5400" dirty="0" smtClean="0"/>
              <a:t>WONDER</a:t>
            </a:r>
          </a:p>
          <a:p>
            <a:pPr marL="0" indent="0" algn="ctr">
              <a:buNone/>
            </a:pPr>
            <a:r>
              <a:rPr lang="en-US" sz="5400" dirty="0" smtClean="0"/>
              <a:t>(due today)</a:t>
            </a:r>
            <a:endParaRPr lang="en-US" sz="5400" dirty="0"/>
          </a:p>
          <a:p>
            <a:pPr marL="0" indent="0" algn="ctr">
              <a:buNone/>
            </a:pPr>
            <a:endParaRPr lang="en-US" sz="5400" dirty="0" smtClean="0">
              <a:hlinkClick r:id="rId2" invalidUrl="https://www.schooltube.com/video/38688c519c4b4eb689a9/Bill Nye Atmosphere"/>
            </a:endParaRPr>
          </a:p>
          <a:p>
            <a:pPr marL="0" indent="0" algn="ctr">
              <a:buNone/>
            </a:pPr>
            <a:r>
              <a:rPr lang="en-US" dirty="0" smtClean="0">
                <a:hlinkClick r:id="rId2" invalidUrl="https://www.schooltube.com/video/38688c519c4b4eb689a9/Bill Nye Atmosphere"/>
              </a:rPr>
              <a:t>https</a:t>
            </a:r>
            <a:r>
              <a:rPr lang="en-US" dirty="0">
                <a:hlinkClick r:id="rId2" invalidUrl="https://www.schooltube.com/video/38688c519c4b4eb689a9/Bill Nye Atmosphere"/>
              </a:rPr>
              <a:t>://www.schooltube.com/video/38688c519c4b4eb689a9/Bill%20Nye%20Atmosphere</a:t>
            </a:r>
            <a:r>
              <a:rPr lang="en-US" dirty="0"/>
              <a:t> (23:07)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6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Commons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1" y="1825625"/>
            <a:ext cx="11204619" cy="43513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6000" dirty="0" smtClean="0"/>
              <a:t>11/20 and 11/21</a:t>
            </a:r>
          </a:p>
          <a:p>
            <a:pPr marL="0" indent="0" algn="ctr">
              <a:buNone/>
            </a:pPr>
            <a:r>
              <a:rPr lang="en-US" sz="6000" dirty="0" smtClean="0"/>
              <a:t>INVESTIGATE for </a:t>
            </a:r>
            <a:r>
              <a:rPr lang="en-US" sz="6000" dirty="0" smtClean="0"/>
              <a:t>project</a:t>
            </a:r>
          </a:p>
          <a:p>
            <a:pPr marL="0" indent="0" algn="ctr">
              <a:buNone/>
            </a:pPr>
            <a:r>
              <a:rPr lang="en-US" sz="6000" dirty="0" smtClean="0"/>
              <a:t>(due 11/21)</a:t>
            </a:r>
            <a:endParaRPr lang="en-US" sz="6000" dirty="0" smtClean="0"/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000" b="1" dirty="0" smtClean="0"/>
              <a:t>Meet in Learning Commons tomorrow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89927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Thoughts 11/14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432560"/>
            <a:ext cx="11734800" cy="53035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7200" dirty="0" smtClean="0"/>
              <a:t>Which type of cloud produces thunderstorms, tornadoes and other intense weather situations?</a:t>
            </a:r>
            <a:endParaRPr lang="en-US" sz="72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7200" dirty="0" smtClean="0">
                <a:solidFill>
                  <a:srgbClr val="FF0000"/>
                </a:solidFill>
              </a:rPr>
              <a:t>Cumulonimbus</a:t>
            </a:r>
            <a:endParaRPr lang="en-US" sz="7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36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6447"/>
            <a:ext cx="9144000" cy="1148316"/>
          </a:xfrm>
        </p:spPr>
        <p:txBody>
          <a:bodyPr/>
          <a:lstStyle/>
          <a:p>
            <a:r>
              <a:rPr lang="en-US" dirty="0" smtClean="0"/>
              <a:t>Hurricane Project/Review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833" y="1424763"/>
            <a:ext cx="11121655" cy="543323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We will spend the five days this week completing the Hurricane Project in the Learning Commons.  All Research and Presentations should be completed by the end of class on Friday.</a:t>
            </a:r>
          </a:p>
          <a:p>
            <a:r>
              <a:rPr lang="en-US" sz="3200" dirty="0" smtClean="0"/>
              <a:t>11/17 – </a:t>
            </a:r>
            <a:r>
              <a:rPr lang="en-US" sz="3200" b="1" dirty="0" smtClean="0"/>
              <a:t>WONDER</a:t>
            </a:r>
            <a:r>
              <a:rPr lang="en-US" sz="3200" dirty="0" smtClean="0"/>
              <a:t> questions (minor grade)</a:t>
            </a:r>
          </a:p>
          <a:p>
            <a:r>
              <a:rPr lang="en-US" sz="3200" dirty="0" smtClean="0"/>
              <a:t>11/21 – </a:t>
            </a:r>
            <a:r>
              <a:rPr lang="en-US" sz="3200" b="1" dirty="0" smtClean="0"/>
              <a:t>INVESTIGATE</a:t>
            </a:r>
            <a:r>
              <a:rPr lang="en-US" sz="3200" dirty="0" smtClean="0"/>
              <a:t> research (minor grade)</a:t>
            </a:r>
          </a:p>
          <a:p>
            <a:r>
              <a:rPr lang="en-US" sz="3200" dirty="0" smtClean="0"/>
              <a:t>12/13 – </a:t>
            </a:r>
            <a:r>
              <a:rPr lang="en-US" sz="3200" b="1" dirty="0" smtClean="0"/>
              <a:t>SYNTHESIZE</a:t>
            </a:r>
            <a:r>
              <a:rPr lang="en-US" sz="3200" dirty="0" smtClean="0"/>
              <a:t> research and organization (minor grade)</a:t>
            </a:r>
          </a:p>
          <a:p>
            <a:r>
              <a:rPr lang="en-US" sz="3200" smtClean="0"/>
              <a:t>12/15 </a:t>
            </a:r>
            <a:r>
              <a:rPr lang="en-US" sz="3200" dirty="0" smtClean="0"/>
              <a:t>– </a:t>
            </a:r>
            <a:r>
              <a:rPr lang="en-US" sz="3200" b="1" dirty="0" smtClean="0"/>
              <a:t>EXPRESS</a:t>
            </a:r>
            <a:r>
              <a:rPr lang="en-US" sz="3200" dirty="0" smtClean="0"/>
              <a:t> presentation material (group major grade)</a:t>
            </a:r>
          </a:p>
          <a:p>
            <a:r>
              <a:rPr lang="en-US" sz="3200" dirty="0" smtClean="0"/>
              <a:t>12/21 – </a:t>
            </a:r>
            <a:r>
              <a:rPr lang="en-US" sz="3200" b="1" dirty="0" smtClean="0"/>
              <a:t>EXPRESS </a:t>
            </a:r>
            <a:r>
              <a:rPr lang="en-US" sz="3200" dirty="0" smtClean="0"/>
              <a:t>group presentation (group major grade)</a:t>
            </a:r>
          </a:p>
          <a:p>
            <a:r>
              <a:rPr lang="en-US" sz="4400" b="1" dirty="0" smtClean="0"/>
              <a:t>PROJECT WILL NOT BE ACCEPTED LATE!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8846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0723"/>
            <a:ext cx="10515600" cy="1115121"/>
          </a:xfrm>
        </p:spPr>
        <p:txBody>
          <a:bodyPr/>
          <a:lstStyle/>
          <a:p>
            <a:pPr algn="ctr"/>
            <a:r>
              <a:rPr lang="en-US" dirty="0" smtClean="0"/>
              <a:t>Today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315844"/>
            <a:ext cx="11567160" cy="539885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en-US" sz="1500" dirty="0" smtClean="0"/>
          </a:p>
          <a:p>
            <a:pPr marL="0" indent="0" algn="ctr">
              <a:buNone/>
            </a:pPr>
            <a:endParaRPr lang="en-US" sz="1500" dirty="0" smtClean="0"/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C00000"/>
                </a:solidFill>
              </a:rPr>
              <a:t>Water Cycle Quiz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C00000"/>
                </a:solidFill>
              </a:rPr>
              <a:t>Study Jams: Weather and Climate</a:t>
            </a:r>
          </a:p>
          <a:p>
            <a:pPr marL="0" indent="0" algn="ctr">
              <a:buNone/>
            </a:pPr>
            <a:r>
              <a:rPr lang="en-US" sz="6600" dirty="0" smtClean="0"/>
              <a:t>The Water Cycle</a:t>
            </a:r>
          </a:p>
          <a:p>
            <a:pPr marL="0" indent="0" algn="ctr">
              <a:buNone/>
            </a:pPr>
            <a:r>
              <a:rPr lang="en-US" sz="6600" dirty="0" smtClean="0"/>
              <a:t>Air Masses and Fronts</a:t>
            </a:r>
          </a:p>
          <a:p>
            <a:pPr marL="0" indent="0" algn="ctr">
              <a:buNone/>
            </a:pPr>
            <a:r>
              <a:rPr lang="en-US" sz="6600" dirty="0" smtClean="0"/>
              <a:t>Air Pressure and Winds</a:t>
            </a:r>
          </a:p>
          <a:p>
            <a:pPr marL="0" indent="0" algn="ctr">
              <a:buNone/>
            </a:pPr>
            <a:r>
              <a:rPr lang="en-US" sz="6600" dirty="0" smtClean="0"/>
              <a:t>Clouds and Precipitation</a:t>
            </a:r>
          </a:p>
          <a:p>
            <a:pPr marL="0" indent="0" algn="ctr">
              <a:buNone/>
            </a:pPr>
            <a:r>
              <a:rPr lang="en-US" sz="6600" dirty="0" smtClean="0"/>
              <a:t>Weather Instruments</a:t>
            </a:r>
          </a:p>
          <a:p>
            <a:pPr marL="0" indent="0" algn="ctr">
              <a:buNone/>
            </a:pP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50197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Science Thoughts 11/15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688"/>
            <a:ext cx="12192000" cy="5167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dirty="0" smtClean="0"/>
              <a:t>What is the difference between Maritime and Continental Air Masses?</a:t>
            </a:r>
          </a:p>
          <a:p>
            <a:pPr marL="0" indent="0" algn="ctr">
              <a:buNone/>
            </a:pPr>
            <a:r>
              <a:rPr lang="en-US" sz="6600" dirty="0" smtClean="0">
                <a:solidFill>
                  <a:srgbClr val="FF0000"/>
                </a:solidFill>
              </a:rPr>
              <a:t>Maritime have moisture, Continental do not have moisture.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5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Today in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825625"/>
            <a:ext cx="1156716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1500" dirty="0" smtClean="0"/>
          </a:p>
          <a:p>
            <a:pPr marL="0" indent="0" algn="ctr">
              <a:buNone/>
            </a:pPr>
            <a:endParaRPr lang="en-US" sz="1500" dirty="0" smtClean="0"/>
          </a:p>
          <a:p>
            <a:pPr marL="0" indent="0" algn="ctr">
              <a:buNone/>
            </a:pPr>
            <a:r>
              <a:rPr lang="en-US" sz="6600" dirty="0" smtClean="0"/>
              <a:t>Notes on air masses</a:t>
            </a:r>
          </a:p>
          <a:p>
            <a:pPr marL="0" indent="0" algn="ctr">
              <a:buNone/>
            </a:pPr>
            <a:r>
              <a:rPr lang="en-US" sz="6600" dirty="0" smtClean="0"/>
              <a:t>Air fronts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7980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7091"/>
            <a:ext cx="10515600" cy="75081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AIR MASSES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4211782" y="3089575"/>
            <a:ext cx="4181104" cy="164571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nut 4"/>
          <p:cNvSpPr/>
          <p:nvPr/>
        </p:nvSpPr>
        <p:spPr>
          <a:xfrm>
            <a:off x="8778205" y="1547913"/>
            <a:ext cx="3455987" cy="1877785"/>
          </a:xfrm>
          <a:prstGeom prst="donut">
            <a:avLst/>
          </a:prstGeom>
          <a:ln w="127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798844" y="4680453"/>
            <a:ext cx="3435348" cy="1684337"/>
          </a:xfrm>
          <a:prstGeom prst="donut">
            <a:avLst/>
          </a:prstGeom>
          <a:ln w="127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9" name="Donut 8"/>
          <p:cNvSpPr/>
          <p:nvPr/>
        </p:nvSpPr>
        <p:spPr>
          <a:xfrm>
            <a:off x="4257305" y="1027906"/>
            <a:ext cx="4135581" cy="1877785"/>
          </a:xfrm>
          <a:prstGeom prst="donut">
            <a:avLst/>
          </a:prstGeom>
          <a:ln w="127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Donut 9"/>
          <p:cNvSpPr/>
          <p:nvPr/>
        </p:nvSpPr>
        <p:spPr>
          <a:xfrm>
            <a:off x="4211783" y="4959411"/>
            <a:ext cx="4181104" cy="1877785"/>
          </a:xfrm>
          <a:prstGeom prst="donut">
            <a:avLst/>
          </a:prstGeom>
          <a:ln w="127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>
            <a:off x="162543" y="1594496"/>
            <a:ext cx="3419105" cy="1877785"/>
          </a:xfrm>
          <a:prstGeom prst="donut">
            <a:avLst/>
          </a:prstGeom>
          <a:ln w="127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Donut 12"/>
          <p:cNvSpPr/>
          <p:nvPr/>
        </p:nvSpPr>
        <p:spPr>
          <a:xfrm>
            <a:off x="103662" y="4215720"/>
            <a:ext cx="3419105" cy="1877785"/>
          </a:xfrm>
          <a:prstGeom prst="donut">
            <a:avLst/>
          </a:prstGeom>
          <a:ln w="127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539713" y="2880737"/>
            <a:ext cx="717592" cy="2088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88038" y="4489758"/>
            <a:ext cx="817380" cy="7151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8392886" y="2533389"/>
            <a:ext cx="704602" cy="6946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420946" y="4699767"/>
            <a:ext cx="790836" cy="259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325095" y="2624428"/>
            <a:ext cx="0" cy="6458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0" idx="0"/>
          </p:cNvCxnSpPr>
          <p:nvPr/>
        </p:nvCxnSpPr>
        <p:spPr>
          <a:xfrm>
            <a:off x="6302334" y="4686097"/>
            <a:ext cx="1" cy="2733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722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>
                <a:solidFill>
                  <a:schemeClr val="bg1"/>
                </a:solidFill>
              </a:rPr>
              <a:t>Air Masses and Fronts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353" y="365126"/>
            <a:ext cx="10972799" cy="6062568"/>
          </a:xfrm>
        </p:spPr>
        <p:txBody>
          <a:bodyPr/>
          <a:lstStyle/>
          <a:p>
            <a:pPr marL="0" indent="0">
              <a:buNone/>
            </a:pPr>
            <a:r>
              <a:rPr lang="en-US" smtClean="0"/>
              <a:t> </a:t>
            </a:r>
            <a:endParaRPr lang="en-US"/>
          </a:p>
        </p:txBody>
      </p:sp>
      <p:pic>
        <p:nvPicPr>
          <p:cNvPr id="1026" name="Picture 2" descr="http://ww2010.atmos.uiuc.edu/guides/mtr/af/gifs/hom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893" y="493082"/>
            <a:ext cx="9027942" cy="5934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700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1349</Words>
  <Application>Microsoft Office PowerPoint</Application>
  <PresentationFormat>Widescreen</PresentationFormat>
  <Paragraphs>200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Calibri Light</vt:lpstr>
      <vt:lpstr>Wingdings</vt:lpstr>
      <vt:lpstr>Office Theme</vt:lpstr>
      <vt:lpstr>Science Thoughts 11/13</vt:lpstr>
      <vt:lpstr>Hurricane Project/Review</vt:lpstr>
      <vt:lpstr>Today in Class</vt:lpstr>
      <vt:lpstr>Science Thoughts 11/14</vt:lpstr>
      <vt:lpstr>Today in class</vt:lpstr>
      <vt:lpstr>Science Thoughts 11/15</vt:lpstr>
      <vt:lpstr>Today in class</vt:lpstr>
      <vt:lpstr>AIR MASSES</vt:lpstr>
      <vt:lpstr>Air Masses and Fronts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types of fronts</vt:lpstr>
      <vt:lpstr>PowerPoint Presentation</vt:lpstr>
      <vt:lpstr>Cold front</vt:lpstr>
      <vt:lpstr>Cold Front</vt:lpstr>
      <vt:lpstr>PowerPoint Presentation</vt:lpstr>
      <vt:lpstr>Warm Front</vt:lpstr>
      <vt:lpstr>Warm Front</vt:lpstr>
      <vt:lpstr>PowerPoint Presentation</vt:lpstr>
      <vt:lpstr>Stationary Front</vt:lpstr>
      <vt:lpstr>Stationary Front</vt:lpstr>
      <vt:lpstr>Stationary front</vt:lpstr>
      <vt:lpstr>Occluded front</vt:lpstr>
      <vt:lpstr>PowerPoint Presentation</vt:lpstr>
      <vt:lpstr>PowerPoint Presentation</vt:lpstr>
      <vt:lpstr>Occluded Front</vt:lpstr>
      <vt:lpstr>Occluded Front</vt:lpstr>
      <vt:lpstr>Weather Map</vt:lpstr>
      <vt:lpstr>Science Thoughts 11/16</vt:lpstr>
      <vt:lpstr>Today in class</vt:lpstr>
      <vt:lpstr>Hurricane Project/Review</vt:lpstr>
      <vt:lpstr>Science Thoughts 11/17</vt:lpstr>
      <vt:lpstr>Today in class</vt:lpstr>
      <vt:lpstr>Learning Commons</vt:lpstr>
      <vt:lpstr>Hurricane Project/Review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 Kuropas</dc:creator>
  <cp:lastModifiedBy>Karin Kuropas</cp:lastModifiedBy>
  <cp:revision>24</cp:revision>
  <cp:lastPrinted>2017-11-13T13:08:24Z</cp:lastPrinted>
  <dcterms:created xsi:type="dcterms:W3CDTF">2017-11-02T16:51:47Z</dcterms:created>
  <dcterms:modified xsi:type="dcterms:W3CDTF">2017-11-13T17:00:59Z</dcterms:modified>
</cp:coreProperties>
</file>