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94"/>
    <p:restoredTop sz="94643"/>
  </p:normalViewPr>
  <p:slideViewPr>
    <p:cSldViewPr snapToGrid="0" snapToObjects="1">
      <p:cViewPr varScale="1">
        <p:scale>
          <a:sx n="27" d="100"/>
          <a:sy n="27" d="100"/>
        </p:scale>
        <p:origin x="216" y="2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3EB3-F1C5-D242-AC66-5CAFAC608ABA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98FF4-4AE2-144D-91D8-968E952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2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Locust,</a:t>
            </a:r>
            <a:r>
              <a:rPr lang="en-US" baseline="0" dirty="0" smtClean="0"/>
              <a:t> dragonfly, wood weevil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2A10D-45A2-4F4C-BB9F-C08E9B52C6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6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8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1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0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BABE-F124-CD4C-8DBC-27E700BA1D06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BDD2-0195-2B47-A5E4-0032CE970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8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RFykdf4kD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ainpop.com/science/cellularlifeandgenetics/cellspecialization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February 27 – March 3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468"/>
            <a:ext cx="10515600" cy="965200"/>
          </a:xfrm>
        </p:spPr>
        <p:txBody>
          <a:bodyPr/>
          <a:lstStyle/>
          <a:p>
            <a:pPr algn="ctr"/>
            <a:r>
              <a:rPr lang="en-US" dirty="0" smtClean="0"/>
              <a:t>All Organ systems 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100668"/>
            <a:ext cx="11802533" cy="50762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Multiple organ systems working together are all part of </a:t>
            </a:r>
            <a:r>
              <a:rPr lang="en-US" sz="7200" smtClean="0"/>
              <a:t>an organism</a:t>
            </a:r>
            <a:endParaRPr lang="en-US" sz="7200" dirty="0"/>
          </a:p>
          <a:p>
            <a:pPr marL="0" indent="0" algn="ctr">
              <a:buNone/>
            </a:pPr>
            <a:r>
              <a:rPr lang="en-US" sz="7200" dirty="0" smtClean="0"/>
              <a:t>Organisms can have different numbers of organ systems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32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1051559"/>
          </a:xfrm>
        </p:spPr>
        <p:txBody>
          <a:bodyPr/>
          <a:lstStyle/>
          <a:p>
            <a:pPr algn="ctr"/>
            <a:r>
              <a:rPr lang="en-US" dirty="0" smtClean="0"/>
              <a:t>Science Thoughts 2/28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005840"/>
            <a:ext cx="12085320" cy="57302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How are cells classified starting with individual cells and ending with organisms?</a:t>
            </a: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Cell – Tissue – Organ – Organ System - Organism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Tuesday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825624"/>
            <a:ext cx="11849100" cy="4529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Power point Notes</a:t>
            </a:r>
          </a:p>
          <a:p>
            <a:pPr marL="0" indent="0" algn="ctr">
              <a:buNone/>
            </a:pPr>
            <a:r>
              <a:rPr lang="en-US" sz="4400" dirty="0">
                <a:hlinkClick r:id="rId2"/>
              </a:rPr>
              <a:t>https://www.youtube.com/watch?v=ZRFykdf4kDc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2000" dirty="0" smtClean="0"/>
              <a:t>(2:29)</a:t>
            </a:r>
          </a:p>
        </p:txBody>
      </p:sp>
    </p:spTree>
    <p:extLst>
      <p:ext uri="{BB962C8B-B14F-4D97-AF65-F5344CB8AC3E}">
        <p14:creationId xmlns:p14="http://schemas.microsoft.com/office/powerpoint/2010/main" val="3285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24" y="4282142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Levels of organization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peer.tamu.edu/curriculum_modules/Cell_Biology/module_1/levels%20of%20organiz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1"/>
          <a:stretch/>
        </p:blipFill>
        <p:spPr bwMode="auto">
          <a:xfrm>
            <a:off x="457201" y="123667"/>
            <a:ext cx="5537200" cy="41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8835" y="925633"/>
            <a:ext cx="5908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7.L.1.3 – Summarize the hierarchical organization of multicellular organisms from cell </a:t>
            </a:r>
            <a:r>
              <a:rPr lang="en-US" sz="3200" dirty="0" smtClean="0">
                <a:sym typeface="Wingdings" panose="05000000000000000000" pitchFamily="2" charset="2"/>
              </a:rPr>
              <a:t> tissue  organ  organ system  organism.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20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609600"/>
            <a:ext cx="4927601" cy="1456267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Specialized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662" y="2133541"/>
            <a:ext cx="5412390" cy="3649133"/>
          </a:xfrm>
        </p:spPr>
        <p:txBody>
          <a:bodyPr>
            <a:noAutofit/>
          </a:bodyPr>
          <a:lstStyle/>
          <a:p>
            <a:r>
              <a:rPr lang="en-US" sz="4400" dirty="0" smtClean="0"/>
              <a:t>To have a specific function.</a:t>
            </a:r>
          </a:p>
          <a:p>
            <a:r>
              <a:rPr lang="en-US" sz="4400" dirty="0" smtClean="0"/>
              <a:t>Example: A violinist.</a:t>
            </a:r>
          </a:p>
          <a:p>
            <a:r>
              <a:rPr lang="en-US" sz="4400" dirty="0" smtClean="0"/>
              <a:t>Non-Example: One-man band.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" t="11048" r="82796" b="58494"/>
          <a:stretch/>
        </p:blipFill>
        <p:spPr>
          <a:xfrm>
            <a:off x="8381999" y="205405"/>
            <a:ext cx="3676401" cy="3676403"/>
          </a:xfrm>
          <a:prstGeom prst="rect">
            <a:avLst/>
          </a:prstGeom>
        </p:spPr>
      </p:pic>
      <p:pic>
        <p:nvPicPr>
          <p:cNvPr id="1028" name="Picture 4" descr="http://static1.squarespace.com/static/550ba261e4b0215d222516fe/t/551ed33ee4b09448a9769f5a/1428083522954/Happy+Violinist.jpg?format=1500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3958108"/>
            <a:ext cx="3098800" cy="28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1613"/>
            <a:ext cx="3869266" cy="1456267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C</a:t>
            </a:r>
            <a:r>
              <a:rPr lang="en-US" sz="7200" dirty="0" smtClean="0"/>
              <a:t>ell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999" y="1947333"/>
            <a:ext cx="8161867" cy="4758267"/>
          </a:xfrm>
        </p:spPr>
        <p:txBody>
          <a:bodyPr>
            <a:noAutofit/>
          </a:bodyPr>
          <a:lstStyle/>
          <a:p>
            <a:r>
              <a:rPr lang="en-US" sz="4800" dirty="0" smtClean="0"/>
              <a:t>Smallest living thing</a:t>
            </a:r>
          </a:p>
          <a:p>
            <a:r>
              <a:rPr lang="en-US" sz="4800" dirty="0" smtClean="0"/>
              <a:t>Examples: Muscle cells, Bone cells, Skin cells, Eye cells, Blood cells, Neurons (brain cells)</a:t>
            </a:r>
          </a:p>
          <a:p>
            <a:r>
              <a:rPr lang="en-US" sz="4800" dirty="0" smtClean="0"/>
              <a:t>Non-Examples: Biceps, Triceps, Ear, Eye, Brain, Organelles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0" t="11224" r="70721" b="49691"/>
          <a:stretch/>
        </p:blipFill>
        <p:spPr>
          <a:xfrm>
            <a:off x="4815322" y="2624"/>
            <a:ext cx="2792327" cy="2094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0" t="10872" r="63593" b="47931"/>
          <a:stretch/>
        </p:blipFill>
        <p:spPr>
          <a:xfrm>
            <a:off x="8321895" y="0"/>
            <a:ext cx="3235940" cy="2063243"/>
          </a:xfrm>
          <a:prstGeom prst="rect">
            <a:avLst/>
          </a:prstGeom>
        </p:spPr>
      </p:pic>
      <p:pic>
        <p:nvPicPr>
          <p:cNvPr id="6" name="Picture 4" descr="http://stevegallik.org/sites/histologyolm.stevegallik.org/images/SkeletalMuscl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4434"/>
            <a:ext cx="1777999" cy="20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ectsoc.org/gallery/images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13320"/>
            <a:ext cx="1777998" cy="21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-118" t="10872" r="74383" b="59727"/>
          <a:stretch/>
        </p:blipFill>
        <p:spPr>
          <a:xfrm>
            <a:off x="9939865" y="4744712"/>
            <a:ext cx="2243169" cy="2073787"/>
          </a:xfrm>
          <a:prstGeom prst="rect">
            <a:avLst/>
          </a:prstGeom>
        </p:spPr>
      </p:pic>
      <p:pic>
        <p:nvPicPr>
          <p:cNvPr id="10" name="Picture 10" descr="http://www.eng.eyemds.co.il/files/articles/9smallPN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3"/>
          <a:stretch/>
        </p:blipFill>
        <p:spPr bwMode="auto">
          <a:xfrm>
            <a:off x="9839205" y="2176142"/>
            <a:ext cx="2352795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1" y="368299"/>
            <a:ext cx="2963332" cy="1456267"/>
          </a:xfrm>
        </p:spPr>
        <p:txBody>
          <a:bodyPr>
            <a:noAutofit/>
          </a:bodyPr>
          <a:lstStyle/>
          <a:p>
            <a:r>
              <a:rPr lang="en-US" sz="7200" dirty="0" smtClean="0"/>
              <a:t>Tissue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2" y="399482"/>
            <a:ext cx="5733461" cy="6240159"/>
          </a:xfrm>
        </p:spPr>
        <p:txBody>
          <a:bodyPr>
            <a:noAutofit/>
          </a:bodyPr>
          <a:lstStyle/>
          <a:p>
            <a:r>
              <a:rPr lang="en-US" sz="4400" dirty="0" smtClean="0"/>
              <a:t>Group of cells working together to perform the same function.</a:t>
            </a:r>
          </a:p>
          <a:p>
            <a:r>
              <a:rPr lang="en-US" sz="4400" dirty="0" smtClean="0"/>
              <a:t>Examples: Muscle, Blood, Fat, Cartilage, Epithelial</a:t>
            </a:r>
          </a:p>
          <a:p>
            <a:r>
              <a:rPr lang="en-US" sz="4400" dirty="0" smtClean="0"/>
              <a:t>Non-Examples: Neurons, Muscle Cells, Femur</a:t>
            </a:r>
            <a:endParaRPr lang="en-US" sz="4400" dirty="0"/>
          </a:p>
        </p:txBody>
      </p:sp>
      <p:pic>
        <p:nvPicPr>
          <p:cNvPr id="1026" name="Picture 2" descr="http://faculty.pasadena.edu/dkwon/chapt_11/images/imag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68" y="3742267"/>
            <a:ext cx="3123486" cy="30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0" t="11048" r="78738" b="60783"/>
          <a:stretch/>
        </p:blipFill>
        <p:spPr>
          <a:xfrm>
            <a:off x="9012519" y="578000"/>
            <a:ext cx="2962784" cy="2740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70" t="11752" r="42015" b="7790"/>
          <a:stretch/>
        </p:blipFill>
        <p:spPr>
          <a:xfrm>
            <a:off x="443978" y="4424476"/>
            <a:ext cx="2791981" cy="2215166"/>
          </a:xfrm>
          <a:prstGeom prst="rect">
            <a:avLst/>
          </a:prstGeom>
        </p:spPr>
      </p:pic>
      <p:pic>
        <p:nvPicPr>
          <p:cNvPr id="1032" name="Picture 8" descr="http://biology.clc.uc.edu/fankhauser/Labs/Anatomy_&amp;_Physiology/A&amp;P201/Connective_Tissues/Cartilage_Integument/Elastic_Cartilage_400x_PA112033lb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7" y="1824566"/>
            <a:ext cx="2480859" cy="22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8" y="147496"/>
            <a:ext cx="2980267" cy="1456267"/>
          </a:xfrm>
        </p:spPr>
        <p:txBody>
          <a:bodyPr>
            <a:normAutofit/>
          </a:bodyPr>
          <a:lstStyle/>
          <a:p>
            <a:r>
              <a:rPr lang="en-US" sz="7200" dirty="0" smtClean="0"/>
              <a:t>Organ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067" y="2065867"/>
            <a:ext cx="7382933" cy="4733518"/>
          </a:xfrm>
        </p:spPr>
        <p:txBody>
          <a:bodyPr>
            <a:noAutofit/>
          </a:bodyPr>
          <a:lstStyle/>
          <a:p>
            <a:r>
              <a:rPr lang="en-US" sz="4000" dirty="0" smtClean="0"/>
              <a:t>Group of tissues working together to perform the same function.</a:t>
            </a:r>
          </a:p>
          <a:p>
            <a:r>
              <a:rPr lang="en-US" sz="4000" dirty="0" smtClean="0"/>
              <a:t>Examples: Stomach, Lungs, Skin, Brain, Heart, Bones, Kidneys</a:t>
            </a:r>
          </a:p>
          <a:p>
            <a:r>
              <a:rPr lang="en-US" sz="4000" dirty="0" smtClean="0"/>
              <a:t>Non-Examples: Muscle, Blood, Hair, Adipose, Cartilage</a:t>
            </a:r>
            <a:endParaRPr lang="en-US" sz="4000" dirty="0"/>
          </a:p>
        </p:txBody>
      </p:sp>
      <p:pic>
        <p:nvPicPr>
          <p:cNvPr id="2050" name="Picture 2" descr="http://cdn1.scdlifestyle.com/wp-content/uploads/2012/06/stomach-picture-low-acid-500x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82" y="98451"/>
            <a:ext cx="3132666" cy="20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14" t="12456" r="48350" b="12192"/>
          <a:stretch/>
        </p:blipFill>
        <p:spPr>
          <a:xfrm>
            <a:off x="9553248" y="3863061"/>
            <a:ext cx="2527955" cy="2372729"/>
          </a:xfrm>
          <a:prstGeom prst="rect">
            <a:avLst/>
          </a:prstGeom>
        </p:spPr>
      </p:pic>
      <p:pic>
        <p:nvPicPr>
          <p:cNvPr id="2054" name="Picture 6" descr="http://www.wired.com/wp-content/uploads/2014/07/brain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7909" r="7537" b="8861"/>
          <a:stretch/>
        </p:blipFill>
        <p:spPr bwMode="auto">
          <a:xfrm>
            <a:off x="3261989" y="98450"/>
            <a:ext cx="2646857" cy="20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.hswstatic.com/gif/depression-cause-heart-attack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48" y="1332293"/>
            <a:ext cx="2622898" cy="19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icojockey.com/wp-content/uploads/2015/05/bone-marr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" y="4372128"/>
            <a:ext cx="2458179" cy="24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.telegraph.co.uk/multimedia/archive/02766/kidney_2766748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r="6966"/>
          <a:stretch/>
        </p:blipFill>
        <p:spPr bwMode="auto">
          <a:xfrm>
            <a:off x="0" y="1859338"/>
            <a:ext cx="2523067" cy="230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22" y="186266"/>
            <a:ext cx="3310601" cy="225176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Organ System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255" y="2438026"/>
            <a:ext cx="7761888" cy="3212494"/>
          </a:xfrm>
        </p:spPr>
        <p:txBody>
          <a:bodyPr>
            <a:noAutofit/>
          </a:bodyPr>
          <a:lstStyle/>
          <a:p>
            <a:r>
              <a:rPr lang="en-US" sz="4000" dirty="0" smtClean="0"/>
              <a:t>Group of organs working together to perform the same function.</a:t>
            </a:r>
          </a:p>
          <a:p>
            <a:r>
              <a:rPr lang="en-US" sz="4000" dirty="0" smtClean="0"/>
              <a:t>Examples: Digestive, Circulatory, Respiratory, Excretory, Nervous, Muscular, Skeletal.</a:t>
            </a:r>
          </a:p>
          <a:p>
            <a:r>
              <a:rPr lang="en-US" sz="4000" dirty="0" smtClean="0"/>
              <a:t>Non-Examples: Heart, Lungs, Stomach, Bees, Trees, Kidneys</a:t>
            </a:r>
            <a:endParaRPr lang="en-US" sz="4000" dirty="0"/>
          </a:p>
        </p:txBody>
      </p:sp>
      <p:pic>
        <p:nvPicPr>
          <p:cNvPr id="3074" name="Picture 2" descr="http://img.webmd.com/dtmcms/live/webmd/consumer_assets/site_images/articles/health_and_medical_reference/digestive_disorders/yourdigestivesystem_Digestive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90" y="3860"/>
            <a:ext cx="1952743" cy="20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rvanderbeckscienceclass.pbworks.com/f/1289921434/circulatory_system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r="7537"/>
          <a:stretch/>
        </p:blipFill>
        <p:spPr bwMode="auto">
          <a:xfrm>
            <a:off x="6638800" y="71043"/>
            <a:ext cx="1971421" cy="20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64" t="11576" r="42709" b="5678"/>
          <a:stretch/>
        </p:blipFill>
        <p:spPr>
          <a:xfrm>
            <a:off x="9772142" y="4747587"/>
            <a:ext cx="2396302" cy="2000465"/>
          </a:xfrm>
          <a:prstGeom prst="rect">
            <a:avLst/>
          </a:prstGeom>
        </p:spPr>
      </p:pic>
      <p:pic>
        <p:nvPicPr>
          <p:cNvPr id="3080" name="Picture 8" descr="http://image.slidesharecdn.com/15-140429074200-phpapp01/95/excretory-system-12-638.jpg?cb=139875740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3" t="24209" r="5708"/>
          <a:stretch/>
        </p:blipFill>
        <p:spPr bwMode="auto">
          <a:xfrm>
            <a:off x="10063284" y="2147943"/>
            <a:ext cx="2105160" cy="25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356" t="12456" r="53992" b="5854"/>
          <a:stretch/>
        </p:blipFill>
        <p:spPr>
          <a:xfrm>
            <a:off x="121195" y="2265566"/>
            <a:ext cx="1889059" cy="1987581"/>
          </a:xfrm>
          <a:prstGeom prst="rect">
            <a:avLst/>
          </a:prstGeom>
        </p:spPr>
      </p:pic>
      <p:pic>
        <p:nvPicPr>
          <p:cNvPr id="3084" name="Picture 12" descr="http://www.pennmedicine.org/health_info/body_guide/reftext/images/967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r="11464"/>
          <a:stretch/>
        </p:blipFill>
        <p:spPr bwMode="auto">
          <a:xfrm>
            <a:off x="9156276" y="108504"/>
            <a:ext cx="1814017" cy="19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.livescience.com/images/i/000/030/179/original/shutterstock_29270833.jpg?13454957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4" y="4517326"/>
            <a:ext cx="1889059" cy="22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4" y="300118"/>
            <a:ext cx="4013277" cy="1456267"/>
          </a:xfrm>
        </p:spPr>
        <p:txBody>
          <a:bodyPr>
            <a:normAutofit/>
          </a:bodyPr>
          <a:lstStyle/>
          <a:p>
            <a:r>
              <a:rPr lang="en-US" sz="7200" dirty="0" smtClean="0"/>
              <a:t>Organism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189" y="2065867"/>
            <a:ext cx="5379677" cy="45381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 that performs all life functions.</a:t>
            </a:r>
          </a:p>
          <a:p>
            <a:r>
              <a:rPr lang="en-US" sz="4000" dirty="0" smtClean="0"/>
              <a:t>Examples: Humans, Plants, Mushrooms, Insects</a:t>
            </a:r>
          </a:p>
          <a:p>
            <a:r>
              <a:rPr lang="en-US" sz="4000" dirty="0" smtClean="0"/>
              <a:t>Non-Examples: Rocks, Viruses, Fire</a:t>
            </a:r>
            <a:endParaRPr lang="en-US" sz="4000" dirty="0"/>
          </a:p>
        </p:txBody>
      </p:sp>
      <p:pic>
        <p:nvPicPr>
          <p:cNvPr id="4098" name="Picture 2" descr="http://3.bp.blogspot.com/-5PlsIlht2dM/TzQV5XJZeUI/AAAAAAAAAGs/VOMKX5gzo9E/s1600/different+ra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717" y="3581572"/>
            <a:ext cx="3972283" cy="3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bupton-massamont.com/blog/wp-content/uploads/2013/05/plant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68" y="0"/>
            <a:ext cx="2326932" cy="30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pweightloss.com/wp-content/uploads/2012/11/Portabello-mushroom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" y="1866088"/>
            <a:ext cx="2279509" cy="21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-z-animals.com/media/animals/images/original/insects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33" y="335752"/>
            <a:ext cx="2076578" cy="15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exposureguide.com/images/photographing-insects/photographing-insects4-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44" y="158448"/>
            <a:ext cx="2631842" cy="186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pop.h-cdn.co/assets/cm/15/05/54cac584279a6_-_insect-invaders-01-0611-xl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4" y="4294827"/>
            <a:ext cx="2814370" cy="18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2658"/>
          </a:xfrm>
        </p:spPr>
        <p:txBody>
          <a:bodyPr/>
          <a:lstStyle/>
          <a:p>
            <a:pPr algn="ctr"/>
            <a:r>
              <a:rPr lang="en-US" dirty="0" smtClean="0"/>
              <a:t>Science Thoughts 2/27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860612"/>
            <a:ext cx="11734800" cy="5875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In one celled organisms, each cell supports the characteristics of life.  How are plant and animal cells different from one celled organisms?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SPECIALIZATION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 questions 1 – 5 in 1.3 Review (p.32)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three domains and their cell types are:</a:t>
            </a:r>
          </a:p>
          <a:p>
            <a:pPr marL="514350" indent="-514350">
              <a:buAutoNum type="arabicPeriod"/>
            </a:pPr>
            <a:r>
              <a:rPr lang="en-US" dirty="0" smtClean="0"/>
              <a:t>Specialization is</a:t>
            </a:r>
          </a:p>
          <a:p>
            <a:pPr marL="514350" indent="-514350">
              <a:buAutoNum type="arabicPeriod"/>
            </a:pPr>
            <a:r>
              <a:rPr lang="en-US" dirty="0" smtClean="0"/>
              <a:t>Levels of organization as a tree:</a:t>
            </a:r>
          </a:p>
          <a:p>
            <a:pPr marL="514350" indent="-514350">
              <a:buAutoNum type="arabicPeriod"/>
            </a:pPr>
            <a:r>
              <a:rPr lang="en-US" dirty="0" smtClean="0"/>
              <a:t>Difference between cell in unicellular and multicellular organism:</a:t>
            </a:r>
          </a:p>
          <a:p>
            <a:pPr marL="514350" indent="-514350">
              <a:buAutoNum type="arabicPeriod"/>
            </a:pPr>
            <a:r>
              <a:rPr lang="en-US" dirty="0" smtClean="0"/>
              <a:t>Using Models: 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similar to object represented: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Different from object represented: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i="1" dirty="0">
                <a:hlinkClick r:id="rId2"/>
              </a:rPr>
              <a:t>https://www.brainpop.com/science/cellularlifeandgenetics/cellspecialization/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(2:01)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4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1"/>
            <a:ext cx="10515600" cy="1051559"/>
          </a:xfrm>
        </p:spPr>
        <p:txBody>
          <a:bodyPr/>
          <a:lstStyle/>
          <a:p>
            <a:pPr algn="ctr"/>
            <a:r>
              <a:rPr lang="en-US" dirty="0" smtClean="0"/>
              <a:t>Science Thoughts </a:t>
            </a:r>
            <a:r>
              <a:rPr lang="en-US" dirty="0"/>
              <a:t>3</a:t>
            </a:r>
            <a:r>
              <a:rPr lang="en-US" dirty="0" smtClean="0"/>
              <a:t>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32560"/>
            <a:ext cx="11734800" cy="53035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Substitute – no science thought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Wednesday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670538"/>
            <a:ext cx="11641015" cy="4976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Study guide for unit </a:t>
            </a:r>
            <a:r>
              <a:rPr lang="en-US" sz="6600" dirty="0" smtClean="0"/>
              <a:t>test</a:t>
            </a:r>
          </a:p>
          <a:p>
            <a:pPr marL="0" indent="0" algn="ctr">
              <a:buNone/>
            </a:pPr>
            <a:r>
              <a:rPr lang="en-US" sz="6600" dirty="0" smtClean="0"/>
              <a:t>15 minutes – </a:t>
            </a:r>
            <a:r>
              <a:rPr lang="en-US" sz="6600" dirty="0" smtClean="0">
                <a:solidFill>
                  <a:srgbClr val="00B050"/>
                </a:solidFill>
              </a:rPr>
              <a:t>silent/individual</a:t>
            </a:r>
          </a:p>
          <a:p>
            <a:pPr marL="0" indent="0" algn="ctr">
              <a:buNone/>
            </a:pPr>
            <a:r>
              <a:rPr lang="en-US" sz="6600" dirty="0" smtClean="0"/>
              <a:t>15 minutes – </a:t>
            </a:r>
            <a:r>
              <a:rPr lang="en-US" sz="6600" dirty="0" smtClean="0">
                <a:solidFill>
                  <a:srgbClr val="FFFF00"/>
                </a:solidFill>
              </a:rPr>
              <a:t>quiet/small group</a:t>
            </a:r>
          </a:p>
          <a:p>
            <a:pPr marL="0" indent="0" algn="ctr">
              <a:buNone/>
            </a:pPr>
            <a:r>
              <a:rPr lang="en-US" sz="6600" dirty="0" smtClean="0"/>
              <a:t>15 minutes – </a:t>
            </a:r>
            <a:r>
              <a:rPr lang="en-US" sz="6600" dirty="0" smtClean="0">
                <a:solidFill>
                  <a:srgbClr val="FF0000"/>
                </a:solidFill>
              </a:rPr>
              <a:t>get answers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951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093"/>
            <a:ext cx="10515600" cy="844061"/>
          </a:xfrm>
        </p:spPr>
        <p:txBody>
          <a:bodyPr/>
          <a:lstStyle/>
          <a:p>
            <a:pPr algn="ctr"/>
            <a:r>
              <a:rPr lang="en-US" dirty="0" smtClean="0"/>
              <a:t>Science Thoughts </a:t>
            </a:r>
            <a:r>
              <a:rPr lang="en-US" dirty="0"/>
              <a:t>3</a:t>
            </a:r>
            <a:r>
              <a:rPr lang="en-US" dirty="0" smtClean="0"/>
              <a:t>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8892"/>
            <a:ext cx="12192000" cy="5927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topics will be covered on Friday’s test?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Microscope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Cell theory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Organelles</a:t>
            </a:r>
          </a:p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</a:rPr>
              <a:t>Protists</a:t>
            </a:r>
            <a:endParaRPr lang="en-US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Organization</a:t>
            </a:r>
          </a:p>
          <a:p>
            <a:pPr marL="0" indent="0" algn="ctr">
              <a:buNone/>
            </a:pP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Thursday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9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Review for Unit Test</a:t>
            </a:r>
          </a:p>
        </p:txBody>
      </p:sp>
    </p:spTree>
    <p:extLst>
      <p:ext uri="{BB962C8B-B14F-4D97-AF65-F5344CB8AC3E}">
        <p14:creationId xmlns:p14="http://schemas.microsoft.com/office/powerpoint/2010/main" val="11871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0342"/>
          </a:xfrm>
        </p:spPr>
        <p:txBody>
          <a:bodyPr/>
          <a:lstStyle/>
          <a:p>
            <a:pPr algn="ctr"/>
            <a:r>
              <a:rPr lang="en-US" dirty="0" smtClean="0"/>
              <a:t>Science Thoughts </a:t>
            </a:r>
            <a:r>
              <a:rPr lang="en-US" dirty="0"/>
              <a:t>3</a:t>
            </a:r>
            <a:r>
              <a:rPr lang="en-US" dirty="0" smtClean="0"/>
              <a:t>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957944"/>
            <a:ext cx="11734800" cy="5778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are the three tools you should use to study for the unit test in science?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Pretest (given 1</a:t>
            </a:r>
            <a:r>
              <a:rPr lang="en-US" sz="6000" baseline="30000" dirty="0" smtClean="0">
                <a:solidFill>
                  <a:srgbClr val="FF0000"/>
                </a:solidFill>
              </a:rPr>
              <a:t>st</a:t>
            </a:r>
            <a:r>
              <a:rPr lang="en-US" sz="6000" dirty="0" smtClean="0">
                <a:solidFill>
                  <a:srgbClr val="FF0000"/>
                </a:solidFill>
              </a:rPr>
              <a:t> day)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Nerd Words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(objectives and questions)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Study Guide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641"/>
            <a:ext cx="10515600" cy="1097279"/>
          </a:xfrm>
        </p:spPr>
        <p:txBody>
          <a:bodyPr/>
          <a:lstStyle/>
          <a:p>
            <a:pPr algn="ctr"/>
            <a:r>
              <a:rPr lang="en-US" dirty="0" smtClean="0"/>
              <a:t>Friday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2138288"/>
            <a:ext cx="10515600" cy="3854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Cells Unit </a:t>
            </a:r>
            <a:r>
              <a:rPr lang="en-US" sz="6600" dirty="0" smtClean="0"/>
              <a:t>Test</a:t>
            </a:r>
          </a:p>
          <a:p>
            <a:pPr marL="0" indent="0" algn="ctr">
              <a:buNone/>
            </a:pPr>
            <a:r>
              <a:rPr lang="en-US" sz="6600" smtClean="0"/>
              <a:t>Genetics Pretest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 smtClean="0"/>
              <a:t>Notebook check</a:t>
            </a:r>
            <a:endParaRPr lang="en-US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66" y="1428750"/>
            <a:ext cx="10151533" cy="5219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i="1" smtClean="0"/>
              <a:t>C </a:t>
            </a:r>
            <a:r>
              <a:rPr lang="en-US" sz="6600" i="1" dirty="0" smtClean="0"/>
              <a:t>1.3</a:t>
            </a:r>
          </a:p>
          <a:p>
            <a:pPr marL="0" indent="0" algn="ctr">
              <a:buNone/>
            </a:pPr>
            <a:r>
              <a:rPr lang="en-US" sz="6600" i="1" dirty="0" smtClean="0"/>
              <a:t>P 26 – 32</a:t>
            </a:r>
          </a:p>
          <a:p>
            <a:pPr marL="0" indent="0" algn="ctr">
              <a:buNone/>
            </a:pPr>
            <a:r>
              <a:rPr lang="en-US" sz="6600" i="1" dirty="0" smtClean="0"/>
              <a:t>Different cells perform various functions.</a:t>
            </a:r>
          </a:p>
        </p:txBody>
      </p:sp>
    </p:spTree>
    <p:extLst>
      <p:ext uri="{BB962C8B-B14F-4D97-AF65-F5344CB8AC3E}">
        <p14:creationId xmlns:p14="http://schemas.microsoft.com/office/powerpoint/2010/main" val="21101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Classified by cell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Unicellular – Multicellular</a:t>
            </a:r>
          </a:p>
          <a:p>
            <a:pPr algn="ctr"/>
            <a:r>
              <a:rPr lang="en-US" sz="6600" dirty="0" smtClean="0"/>
              <a:t>Prokaryotic – Eukaryotic</a:t>
            </a:r>
          </a:p>
          <a:p>
            <a:pPr algn="ctr"/>
            <a:r>
              <a:rPr lang="en-US" sz="6600" dirty="0" smtClean="0"/>
              <a:t>Autotrophic – Heterotrophic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Multicellular – Eukaryotic cells</a:t>
            </a:r>
            <a:br>
              <a:rPr lang="en-US" dirty="0" smtClean="0"/>
            </a:br>
            <a:r>
              <a:rPr lang="en-US" dirty="0" smtClean="0"/>
              <a:t>Plant – Animal - Fungus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Specialization – each cell in the organism has a different job</a:t>
            </a:r>
          </a:p>
          <a:p>
            <a:pPr algn="ctr"/>
            <a:r>
              <a:rPr lang="en-US" sz="4400" dirty="0" smtClean="0"/>
              <a:t>Single cell of multicellular organism CAN NOT survive on its own</a:t>
            </a:r>
          </a:p>
          <a:p>
            <a:pPr algn="ctr"/>
            <a:r>
              <a:rPr lang="en-US" sz="4400" dirty="0" smtClean="0"/>
              <a:t>Members of a community that work together to support organism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 highly specialized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825625"/>
            <a:ext cx="916093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If piece is broken off organism  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it will regenerate </a:t>
            </a:r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b="1" dirty="0" smtClean="0"/>
              <a:t>grow back</a:t>
            </a:r>
            <a:r>
              <a:rPr lang="en-US" sz="5400" dirty="0" smtClean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51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Complex organisms (most plant/animal)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8000" dirty="0" smtClean="0"/>
              <a:t>Cells groups together with others that have the same job</a:t>
            </a:r>
          </a:p>
          <a:p>
            <a:pPr algn="ctr"/>
            <a:r>
              <a:rPr lang="en-US" sz="8000" b="1" dirty="0" smtClean="0"/>
              <a:t>Called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Tissue 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67" y="1422400"/>
            <a:ext cx="9127066" cy="4754563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Different tissue working together for SAME FUNCTION</a:t>
            </a:r>
          </a:p>
          <a:p>
            <a:pPr algn="ctr"/>
            <a:r>
              <a:rPr lang="en-US" sz="8000" dirty="0" smtClean="0"/>
              <a:t>ORGAN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606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4532"/>
          </a:xfrm>
        </p:spPr>
        <p:txBody>
          <a:bodyPr/>
          <a:lstStyle/>
          <a:p>
            <a:pPr algn="ctr"/>
            <a:r>
              <a:rPr lang="en-US" dirty="0" smtClean="0"/>
              <a:t>Organs working with other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14400"/>
            <a:ext cx="11887200" cy="55372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Organs working with other organs to get a specific job done</a:t>
            </a:r>
          </a:p>
          <a:p>
            <a:pPr algn="ctr"/>
            <a:endParaRPr lang="en-US" sz="5400" dirty="0"/>
          </a:p>
          <a:p>
            <a:pPr algn="ctr"/>
            <a:r>
              <a:rPr lang="en-US" sz="8000" dirty="0" smtClean="0"/>
              <a:t>ORGAN SYSTEM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646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596</Words>
  <Application>Microsoft Macintosh PowerPoint</Application>
  <PresentationFormat>Widescreen</PresentationFormat>
  <Paragraphs>108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Wingdings</vt:lpstr>
      <vt:lpstr>Arial</vt:lpstr>
      <vt:lpstr>Office Theme</vt:lpstr>
      <vt:lpstr>February 27 – March 3</vt:lpstr>
      <vt:lpstr>Science Thoughts 2/27</vt:lpstr>
      <vt:lpstr>Monday in class</vt:lpstr>
      <vt:lpstr>Classified by cell type</vt:lpstr>
      <vt:lpstr>Multicellular – Eukaryotic cells Plant – Animal - Fungus</vt:lpstr>
      <vt:lpstr>NOT highly specialized</vt:lpstr>
      <vt:lpstr>Complex organisms (most plant/animal)</vt:lpstr>
      <vt:lpstr>Tissue working together</vt:lpstr>
      <vt:lpstr>Organs working with other organs</vt:lpstr>
      <vt:lpstr>All Organ systems working together</vt:lpstr>
      <vt:lpstr>Science Thoughts 2/28</vt:lpstr>
      <vt:lpstr>Tuesday in class</vt:lpstr>
      <vt:lpstr>Levels of organization</vt:lpstr>
      <vt:lpstr>Specialized</vt:lpstr>
      <vt:lpstr>Cell</vt:lpstr>
      <vt:lpstr>Tissue</vt:lpstr>
      <vt:lpstr>Organ</vt:lpstr>
      <vt:lpstr>Organ System</vt:lpstr>
      <vt:lpstr>Organism</vt:lpstr>
      <vt:lpstr>Answer questions 1 – 5 in 1.3 Review (p.32)</vt:lpstr>
      <vt:lpstr>Science Thoughts 3/1</vt:lpstr>
      <vt:lpstr>Wednesday in class</vt:lpstr>
      <vt:lpstr>Science Thoughts 3/2</vt:lpstr>
      <vt:lpstr>Thursday in class</vt:lpstr>
      <vt:lpstr>Science Thoughts 3/3</vt:lpstr>
      <vt:lpstr>Friday in class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27 – March 3</dc:title>
  <dc:creator>adrian kuropas</dc:creator>
  <cp:lastModifiedBy>adrian kuropas</cp:lastModifiedBy>
  <cp:revision>3</cp:revision>
  <dcterms:created xsi:type="dcterms:W3CDTF">2017-03-03T00:49:16Z</dcterms:created>
  <dcterms:modified xsi:type="dcterms:W3CDTF">2017-03-03T01:00:04Z</dcterms:modified>
</cp:coreProperties>
</file>