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87" r:id="rId2"/>
    <p:sldId id="288" r:id="rId3"/>
    <p:sldId id="289" r:id="rId4"/>
    <p:sldId id="290" r:id="rId5"/>
    <p:sldId id="29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D1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564E6C-4653-4909-A471-B24B2F19FB33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D98274-B253-4F44-98DA-E15FF7F1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3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http://domino5.wcpss.net/mail/9/92860022.nsf/0/83452DC08A486BE8798F1234D4261214/$File/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D:\nicks computer\pres pro stuff\medical animated\dna\DNA_ti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hape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188"/>
            <a:ext cx="1281113" cy="675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444706"/>
            <a:ext cx="7390474" cy="1143476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8768" y="3669883"/>
            <a:ext cx="7386632" cy="1752378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389233-7692-4116-8657-7979B1BFACAD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BFA9FC-5557-490B-AB6A-13B94C7DD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447800"/>
            <a:ext cx="8229600" cy="48940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5B33-4B9B-4696-B7D2-EEEA2F1C6EC7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79E-4675-4C33-AC0F-04414D744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4010" y="1295400"/>
            <a:ext cx="2010708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95400"/>
            <a:ext cx="6098122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53D0D-54F4-43DA-8821-0758E294B880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C8DE-84D8-4648-B9CA-4D9CFA189B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C7F3-CFF7-46FE-BF6C-89759D7600B3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24FE5-B3DA-4CDE-A7FC-1653B7372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673"/>
            <a:ext cx="7772543" cy="136216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7289"/>
            <a:ext cx="7772543" cy="1499384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754" indent="0">
              <a:buNone/>
              <a:defRPr sz="1600"/>
            </a:lvl2pPr>
            <a:lvl3pPr marL="823509" indent="0">
              <a:buNone/>
              <a:defRPr sz="1400"/>
            </a:lvl3pPr>
            <a:lvl4pPr marL="1235263" indent="0">
              <a:buNone/>
              <a:defRPr sz="1300"/>
            </a:lvl4pPr>
            <a:lvl5pPr marL="1647017" indent="0">
              <a:buNone/>
              <a:defRPr sz="1300"/>
            </a:lvl5pPr>
            <a:lvl6pPr marL="2058772" indent="0">
              <a:buNone/>
              <a:defRPr sz="1300"/>
            </a:lvl6pPr>
            <a:lvl7pPr marL="2470526" indent="0">
              <a:buNone/>
              <a:defRPr sz="1300"/>
            </a:lvl7pPr>
            <a:lvl8pPr marL="2882280" indent="0">
              <a:buNone/>
              <a:defRPr sz="1300"/>
            </a:lvl8pPr>
            <a:lvl9pPr marL="329403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C73F-5186-4C6C-8291-C2771C13FA2F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C51C-DC3A-4544-8B11-5F27A8AFA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32259"/>
            <a:ext cx="4267200" cy="47923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2259"/>
            <a:ext cx="4267200" cy="47923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C175-0DAD-4406-9444-F13CA11CCFBA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0CF3-9770-4270-ADDE-6B21DE40B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1657342"/>
            <a:ext cx="4269036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754" indent="0">
              <a:buNone/>
              <a:defRPr sz="1800" b="1"/>
            </a:lvl2pPr>
            <a:lvl3pPr marL="823509" indent="0">
              <a:buNone/>
              <a:defRPr sz="1600" b="1"/>
            </a:lvl3pPr>
            <a:lvl4pPr marL="1235263" indent="0">
              <a:buNone/>
              <a:defRPr sz="1400" b="1"/>
            </a:lvl4pPr>
            <a:lvl5pPr marL="1647017" indent="0">
              <a:buNone/>
              <a:defRPr sz="1400" b="1"/>
            </a:lvl5pPr>
            <a:lvl6pPr marL="2058772" indent="0">
              <a:buNone/>
              <a:defRPr sz="1400" b="1"/>
            </a:lvl6pPr>
            <a:lvl7pPr marL="2470526" indent="0">
              <a:buNone/>
              <a:defRPr sz="1400" b="1"/>
            </a:lvl7pPr>
            <a:lvl8pPr marL="2882280" indent="0">
              <a:buNone/>
              <a:defRPr sz="1400" b="1"/>
            </a:lvl8pPr>
            <a:lvl9pPr marL="329403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1" y="2297689"/>
            <a:ext cx="4269036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4" y="1657342"/>
            <a:ext cx="4270465" cy="64034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1754" indent="0">
              <a:buNone/>
              <a:defRPr sz="1800" b="1"/>
            </a:lvl2pPr>
            <a:lvl3pPr marL="823509" indent="0">
              <a:buNone/>
              <a:defRPr sz="1600" b="1"/>
            </a:lvl3pPr>
            <a:lvl4pPr marL="1235263" indent="0">
              <a:buNone/>
              <a:defRPr sz="1400" b="1"/>
            </a:lvl4pPr>
            <a:lvl5pPr marL="1647017" indent="0">
              <a:buNone/>
              <a:defRPr sz="1400" b="1"/>
            </a:lvl5pPr>
            <a:lvl6pPr marL="2058772" indent="0">
              <a:buNone/>
              <a:defRPr sz="1400" b="1"/>
            </a:lvl6pPr>
            <a:lvl7pPr marL="2470526" indent="0">
              <a:buNone/>
              <a:defRPr sz="1400" b="1"/>
            </a:lvl7pPr>
            <a:lvl8pPr marL="2882280" indent="0">
              <a:buNone/>
              <a:defRPr sz="1400" b="1"/>
            </a:lvl8pPr>
            <a:lvl9pPr marL="329403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4" y="2297689"/>
            <a:ext cx="4270465" cy="395071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1" y="168663"/>
            <a:ext cx="8188914" cy="9390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222F-3C72-4351-BF58-9E03D79F9B63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E254-89C5-45DF-BE75-3860084B6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B97B-A497-48CF-96F8-0CB56E95D60C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801CD-0929-44AE-A1A0-5F31100C92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BD0E-6CD8-41FE-A20F-F968D9B2282E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76E7-94DB-4CD7-8D93-28E55034D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09631"/>
            <a:ext cx="3236511" cy="116205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111144" cy="50292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471688"/>
            <a:ext cx="3236511" cy="3852912"/>
          </a:xfrm>
        </p:spPr>
        <p:txBody>
          <a:bodyPr/>
          <a:lstStyle>
            <a:lvl1pPr marL="0" indent="0">
              <a:buNone/>
              <a:defRPr sz="1300"/>
            </a:lvl1pPr>
            <a:lvl2pPr marL="411754" indent="0">
              <a:buNone/>
              <a:defRPr sz="1100"/>
            </a:lvl2pPr>
            <a:lvl3pPr marL="823509" indent="0">
              <a:buNone/>
              <a:defRPr sz="900"/>
            </a:lvl3pPr>
            <a:lvl4pPr marL="1235263" indent="0">
              <a:buNone/>
              <a:defRPr sz="800"/>
            </a:lvl4pPr>
            <a:lvl5pPr marL="1647017" indent="0">
              <a:buNone/>
              <a:defRPr sz="800"/>
            </a:lvl5pPr>
            <a:lvl6pPr marL="2058772" indent="0">
              <a:buNone/>
              <a:defRPr sz="800"/>
            </a:lvl6pPr>
            <a:lvl7pPr marL="2470526" indent="0">
              <a:buNone/>
              <a:defRPr sz="800"/>
            </a:lvl7pPr>
            <a:lvl8pPr marL="2882280" indent="0">
              <a:buNone/>
              <a:defRPr sz="800"/>
            </a:lvl8pPr>
            <a:lvl9pPr marL="32940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6200-12C2-43E8-9CB3-66613355DE7B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4047-FC51-4429-B817-E1B9C4DE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172"/>
            <a:ext cx="5487258" cy="56602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3190"/>
            <a:ext cx="5487258" cy="4115085"/>
          </a:xfrm>
        </p:spPr>
        <p:txBody>
          <a:bodyPr/>
          <a:lstStyle>
            <a:lvl1pPr marL="0" indent="0">
              <a:buNone/>
              <a:defRPr sz="2900"/>
            </a:lvl1pPr>
            <a:lvl2pPr marL="411754" indent="0">
              <a:buNone/>
              <a:defRPr sz="2500"/>
            </a:lvl2pPr>
            <a:lvl3pPr marL="823509" indent="0">
              <a:buNone/>
              <a:defRPr sz="2200"/>
            </a:lvl3pPr>
            <a:lvl4pPr marL="1235263" indent="0">
              <a:buNone/>
              <a:defRPr sz="1800"/>
            </a:lvl4pPr>
            <a:lvl5pPr marL="1647017" indent="0">
              <a:buNone/>
              <a:defRPr sz="1800"/>
            </a:lvl5pPr>
            <a:lvl6pPr marL="2058772" indent="0">
              <a:buNone/>
              <a:defRPr sz="1800"/>
            </a:lvl6pPr>
            <a:lvl7pPr marL="2470526" indent="0">
              <a:buNone/>
              <a:defRPr sz="1800"/>
            </a:lvl7pPr>
            <a:lvl8pPr marL="2882280" indent="0">
              <a:buNone/>
              <a:defRPr sz="1800"/>
            </a:lvl8pPr>
            <a:lvl9pPr marL="3294035" indent="0">
              <a:buNone/>
              <a:defRPr sz="18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193"/>
            <a:ext cx="5487258" cy="804721"/>
          </a:xfrm>
        </p:spPr>
        <p:txBody>
          <a:bodyPr/>
          <a:lstStyle>
            <a:lvl1pPr marL="0" indent="0">
              <a:buNone/>
              <a:defRPr sz="1300"/>
            </a:lvl1pPr>
            <a:lvl2pPr marL="411754" indent="0">
              <a:buNone/>
              <a:defRPr sz="1100"/>
            </a:lvl2pPr>
            <a:lvl3pPr marL="823509" indent="0">
              <a:buNone/>
              <a:defRPr sz="900"/>
            </a:lvl3pPr>
            <a:lvl4pPr marL="1235263" indent="0">
              <a:buNone/>
              <a:defRPr sz="800"/>
            </a:lvl4pPr>
            <a:lvl5pPr marL="1647017" indent="0">
              <a:buNone/>
              <a:defRPr sz="800"/>
            </a:lvl5pPr>
            <a:lvl6pPr marL="2058772" indent="0">
              <a:buNone/>
              <a:defRPr sz="800"/>
            </a:lvl6pPr>
            <a:lvl7pPr marL="2470526" indent="0">
              <a:buNone/>
              <a:defRPr sz="800"/>
            </a:lvl7pPr>
            <a:lvl8pPr marL="2882280" indent="0">
              <a:buNone/>
              <a:defRPr sz="800"/>
            </a:lvl8pPr>
            <a:lvl9pPr marL="32940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4C9D-D8AA-43A8-8F40-D16461EB0084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49C60-1E36-496B-9D3C-130344774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http://domino5.wcpss.net/mail/9/92860022.nsf/0/83452DC08A486BE8798F1234D4261214/$File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D:\nicks computer\pres pro stuff\medical animated\dna\DNA_txt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8275"/>
            <a:ext cx="81883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6" name="Shape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58200" y="0"/>
            <a:ext cx="685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228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B88C78-A33F-437B-A70A-D9352FD26067}" type="datetimeFigureOut">
              <a:rPr lang="en-US"/>
              <a:pPr>
                <a:defRPr/>
              </a:pPr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548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6E6078-11ED-4899-942A-F103643E0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696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1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03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11754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823509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235263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647017" algn="l" defTabSz="91501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98613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5813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69097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80851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92605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704360" indent="-228752" algn="l" defTabSz="915010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754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3509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5263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7017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8772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0526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2280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4035" algn="l" defTabSz="8235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Digestion</a:t>
            </a:r>
            <a:endParaRPr lang="en-US" sz="2800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46656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Digestion</a:t>
            </a:r>
            <a:r>
              <a:rPr lang="en-US" dirty="0" smtClean="0"/>
              <a:t>: process of </a:t>
            </a:r>
            <a:r>
              <a:rPr lang="en-US" dirty="0" smtClean="0">
                <a:solidFill>
                  <a:srgbClr val="FF0000"/>
                </a:solidFill>
              </a:rPr>
              <a:t>breaking down </a:t>
            </a:r>
            <a:r>
              <a:rPr lang="en-US" dirty="0" smtClean="0"/>
              <a:t>food into smaller, usable materials</a:t>
            </a:r>
          </a:p>
          <a:p>
            <a:pPr lvl="0">
              <a:buNone/>
            </a:pPr>
            <a:r>
              <a:rPr lang="en-US" dirty="0" smtClean="0"/>
              <a:t>	1. </a:t>
            </a:r>
            <a:r>
              <a:rPr lang="en-US" sz="2400" dirty="0" smtClean="0"/>
              <a:t>The body needs </a:t>
            </a:r>
            <a:r>
              <a:rPr lang="en-US" sz="2400" dirty="0" smtClean="0">
                <a:solidFill>
                  <a:srgbClr val="FF0000"/>
                </a:solidFill>
              </a:rPr>
              <a:t>energy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materials</a:t>
            </a:r>
            <a:r>
              <a:rPr lang="en-US" sz="2400" dirty="0" smtClean="0"/>
              <a:t> </a:t>
            </a:r>
          </a:p>
          <a:p>
            <a:pPr lvl="1">
              <a:buNone/>
            </a:pPr>
            <a:r>
              <a:rPr lang="en-US" dirty="0" smtClean="0"/>
              <a:t>	a. Need food for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</a:p>
          <a:p>
            <a:pPr lvl="1">
              <a:buNone/>
            </a:pPr>
            <a:r>
              <a:rPr lang="en-US" dirty="0" smtClean="0"/>
              <a:t>	b. Need materials from </a:t>
            </a:r>
            <a:r>
              <a:rPr lang="en-US" dirty="0" smtClean="0">
                <a:solidFill>
                  <a:srgbClr val="FF0000"/>
                </a:solidFill>
              </a:rPr>
              <a:t>food</a:t>
            </a:r>
          </a:p>
          <a:p>
            <a:pPr lvl="2"/>
            <a:r>
              <a:rPr lang="en-US" dirty="0" smtClean="0"/>
              <a:t>Those materials are called </a:t>
            </a:r>
            <a:r>
              <a:rPr lang="en-US" dirty="0" smtClean="0">
                <a:solidFill>
                  <a:srgbClr val="FF0000"/>
                </a:solidFill>
              </a:rPr>
              <a:t>nutrients</a:t>
            </a:r>
          </a:p>
          <a:p>
            <a:pPr lvl="0">
              <a:buNone/>
            </a:pPr>
            <a:r>
              <a:rPr lang="en-US" sz="2400" dirty="0" smtClean="0"/>
              <a:t>	2. Nutrients include: 	</a:t>
            </a:r>
          </a:p>
          <a:p>
            <a:pPr lvl="1">
              <a:buNone/>
            </a:pPr>
            <a:r>
              <a:rPr lang="en-US" b="1" dirty="0" smtClean="0"/>
              <a:t>	a. </a:t>
            </a:r>
            <a:r>
              <a:rPr lang="en-US" dirty="0" smtClean="0">
                <a:solidFill>
                  <a:srgbClr val="FF0000"/>
                </a:solidFill>
              </a:rPr>
              <a:t>Water</a:t>
            </a:r>
            <a:r>
              <a:rPr lang="en-US" b="1" dirty="0" smtClean="0"/>
              <a:t>-</a:t>
            </a:r>
            <a:r>
              <a:rPr lang="en-US" dirty="0" smtClean="0"/>
              <a:t> no nutritional value but needed for  		   bodily functions</a:t>
            </a:r>
          </a:p>
          <a:p>
            <a:pPr lvl="1">
              <a:buNone/>
            </a:pPr>
            <a:r>
              <a:rPr lang="en-US" b="1" dirty="0" smtClean="0"/>
              <a:t>	b. </a:t>
            </a:r>
            <a:r>
              <a:rPr lang="en-US" dirty="0" smtClean="0">
                <a:solidFill>
                  <a:srgbClr val="FF0000"/>
                </a:solidFill>
              </a:rPr>
              <a:t>Proteins:</a:t>
            </a:r>
            <a:r>
              <a:rPr lang="en-US" dirty="0" smtClean="0"/>
              <a:t> building blocks, used for cell growth    	  and repair (muscles, bones, skins)</a:t>
            </a:r>
          </a:p>
          <a:p>
            <a:pPr lvl="1">
              <a:buNone/>
            </a:pPr>
            <a:r>
              <a:rPr lang="en-US" b="1" dirty="0" smtClean="0"/>
              <a:t>	c. </a:t>
            </a:r>
            <a:r>
              <a:rPr lang="en-US" dirty="0" smtClean="0">
                <a:solidFill>
                  <a:srgbClr val="FF0000"/>
                </a:solidFill>
              </a:rPr>
              <a:t>Carbohydrates: </a:t>
            </a:r>
            <a:r>
              <a:rPr lang="en-US" dirty="0" smtClean="0"/>
              <a:t>provide cells with energy (this 	   is the glucose we use in respiration)</a:t>
            </a:r>
          </a:p>
          <a:p>
            <a:pPr lvl="1">
              <a:buNone/>
            </a:pPr>
            <a:r>
              <a:rPr lang="en-US" b="1" dirty="0" smtClean="0"/>
              <a:t>	d. </a:t>
            </a:r>
            <a:r>
              <a:rPr lang="en-US" dirty="0" smtClean="0">
                <a:solidFill>
                  <a:srgbClr val="FF0000"/>
                </a:solidFill>
              </a:rPr>
              <a:t>Fat:</a:t>
            </a:r>
            <a:r>
              <a:rPr lang="en-US" dirty="0" smtClean="0"/>
              <a:t>  stores energy</a:t>
            </a:r>
          </a:p>
          <a:p>
            <a:pPr>
              <a:buNone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Digestion</a:t>
            </a:r>
            <a:endParaRPr lang="en-US" sz="2800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46656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	3. The digestive system moves and breaks down food</a:t>
            </a:r>
          </a:p>
          <a:p>
            <a:pPr lvl="1">
              <a:buNone/>
            </a:pPr>
            <a:r>
              <a:rPr lang="en-US" dirty="0" smtClean="0"/>
              <a:t>	a. </a:t>
            </a:r>
            <a:r>
              <a:rPr lang="en-US" dirty="0" smtClean="0">
                <a:solidFill>
                  <a:srgbClr val="FF0000"/>
                </a:solidFill>
              </a:rPr>
              <a:t>Peristalsis:</a:t>
            </a:r>
            <a:r>
              <a:rPr lang="en-US" dirty="0" smtClean="0"/>
              <a:t> moves food through the digestive system (contractions to push through)</a:t>
            </a:r>
          </a:p>
          <a:p>
            <a:pPr lvl="2"/>
            <a:r>
              <a:rPr lang="en-US" dirty="0" smtClean="0"/>
              <a:t>Why we can swallow while on our heads</a:t>
            </a:r>
          </a:p>
          <a:p>
            <a:pPr>
              <a:buNone/>
            </a:pPr>
            <a:r>
              <a:rPr lang="en-US" b="1" dirty="0" smtClean="0"/>
              <a:t>Mechanical digestion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a. </a:t>
            </a:r>
            <a:r>
              <a:rPr lang="en-US" dirty="0" smtClean="0">
                <a:solidFill>
                  <a:srgbClr val="FF0000"/>
                </a:solidFill>
              </a:rPr>
              <a:t>teeth</a:t>
            </a:r>
            <a:r>
              <a:rPr lang="en-US" dirty="0" smtClean="0"/>
              <a:t> breaking food into smaller pieces</a:t>
            </a:r>
          </a:p>
          <a:p>
            <a:pPr lvl="1">
              <a:buNone/>
            </a:pPr>
            <a:r>
              <a:rPr lang="en-US" dirty="0" smtClean="0"/>
              <a:t>	b. stomach breaks food by </a:t>
            </a:r>
            <a:r>
              <a:rPr lang="en-US" dirty="0" smtClean="0">
                <a:solidFill>
                  <a:srgbClr val="FF0000"/>
                </a:solidFill>
              </a:rPr>
              <a:t>mashing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pounding</a:t>
            </a:r>
          </a:p>
          <a:p>
            <a:pPr>
              <a:buNone/>
            </a:pPr>
            <a:r>
              <a:rPr lang="en-US" b="1" dirty="0" smtClean="0"/>
              <a:t>Chemical digestion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 changes the </a:t>
            </a:r>
            <a:r>
              <a:rPr lang="en-US" dirty="0" smtClean="0">
                <a:solidFill>
                  <a:srgbClr val="FF0000"/>
                </a:solidFill>
              </a:rPr>
              <a:t>chemical</a:t>
            </a:r>
            <a:r>
              <a:rPr lang="en-US" dirty="0" smtClean="0"/>
              <a:t> composition of </a:t>
            </a:r>
            <a:r>
              <a:rPr lang="en-US" smtClean="0"/>
              <a:t>food  </a:t>
            </a:r>
            <a:endParaRPr lang="en-US" dirty="0" smtClean="0"/>
          </a:p>
          <a:p>
            <a:pPr>
              <a:buNone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Digestion</a:t>
            </a:r>
            <a:endParaRPr lang="en-US" sz="2800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46656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Materials are broken down as they move through the digestive tract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	a. Mouth: </a:t>
            </a:r>
            <a:r>
              <a:rPr lang="en-US" dirty="0" smtClean="0"/>
              <a:t>both </a:t>
            </a:r>
            <a:r>
              <a:rPr lang="en-US" dirty="0" smtClean="0">
                <a:solidFill>
                  <a:srgbClr val="FF0000"/>
                </a:solidFill>
              </a:rPr>
              <a:t>chemical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mechanical</a:t>
            </a:r>
            <a:r>
              <a:rPr lang="en-US" dirty="0" smtClean="0"/>
              <a:t> digestion (teeth, saliva)</a:t>
            </a:r>
          </a:p>
          <a:p>
            <a:pPr lvl="1">
              <a:buNone/>
            </a:pPr>
            <a:r>
              <a:rPr lang="en-US" b="1" dirty="0" smtClean="0"/>
              <a:t>	b. Esophagus: </a:t>
            </a:r>
            <a:r>
              <a:rPr lang="en-US" dirty="0" smtClean="0"/>
              <a:t>muscle contractions of peristalsis move food from throat to stomach</a:t>
            </a:r>
          </a:p>
          <a:p>
            <a:pPr lvl="1">
              <a:buNone/>
            </a:pPr>
            <a:r>
              <a:rPr lang="en-US" b="1" dirty="0" smtClean="0"/>
              <a:t>	c. </a:t>
            </a:r>
            <a:r>
              <a:rPr lang="en-US" b="1" dirty="0" smtClean="0">
                <a:solidFill>
                  <a:srgbClr val="FF0000"/>
                </a:solidFill>
              </a:rPr>
              <a:t>Stomach</a:t>
            </a:r>
            <a:r>
              <a:rPr lang="en-US" b="1" dirty="0" smtClean="0"/>
              <a:t>: </a:t>
            </a:r>
            <a:r>
              <a:rPr lang="en-US" dirty="0" smtClean="0"/>
              <a:t>both mechanical and chemical</a:t>
            </a:r>
          </a:p>
          <a:p>
            <a:pPr lvl="2"/>
            <a:r>
              <a:rPr lang="en-US" sz="2400" dirty="0" smtClean="0"/>
              <a:t>strong muscles here mix and mash food into smaller parts</a:t>
            </a:r>
          </a:p>
          <a:p>
            <a:pPr lvl="2"/>
            <a:r>
              <a:rPr lang="en-US" sz="2400" dirty="0" smtClean="0"/>
              <a:t>hydrochloric acid (HCL) breaks down food </a:t>
            </a:r>
            <a:r>
              <a:rPr lang="en-US" sz="2400" dirty="0" smtClean="0">
                <a:solidFill>
                  <a:srgbClr val="FF0000"/>
                </a:solidFill>
              </a:rPr>
              <a:t>chemically</a:t>
            </a:r>
          </a:p>
          <a:p>
            <a:pPr lvl="3"/>
            <a:r>
              <a:rPr lang="en-US" sz="2400" dirty="0" smtClean="0"/>
              <a:t>acid could eat through stomach but we have a lining that is replaced every 3 days</a:t>
            </a:r>
          </a:p>
          <a:p>
            <a:pPr lvl="2"/>
            <a:r>
              <a:rPr lang="en-US" sz="2400" dirty="0" smtClean="0"/>
              <a:t>also have some </a:t>
            </a:r>
            <a:r>
              <a:rPr lang="en-US" sz="2400" dirty="0" smtClean="0">
                <a:solidFill>
                  <a:srgbClr val="FF0000"/>
                </a:solidFill>
              </a:rPr>
              <a:t>absorption</a:t>
            </a:r>
            <a:r>
              <a:rPr lang="en-US" sz="2400" dirty="0" smtClean="0"/>
              <a:t> of nutrients here</a:t>
            </a:r>
          </a:p>
          <a:p>
            <a:pPr lvl="0">
              <a:buNone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Digestion</a:t>
            </a:r>
            <a:endParaRPr lang="en-US" sz="2800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4665663"/>
          </a:xfrm>
        </p:spPr>
        <p:txBody>
          <a:bodyPr/>
          <a:lstStyle/>
          <a:p>
            <a:pPr lvl="1">
              <a:buNone/>
            </a:pPr>
            <a:r>
              <a:rPr lang="en-US" b="1" dirty="0" smtClean="0"/>
              <a:t>d. Small intestine: </a:t>
            </a:r>
            <a:r>
              <a:rPr lang="en-US" dirty="0" smtClean="0">
                <a:solidFill>
                  <a:srgbClr val="FF0000"/>
                </a:solidFill>
              </a:rPr>
              <a:t>partially digested </a:t>
            </a:r>
            <a:r>
              <a:rPr lang="en-US" dirty="0" smtClean="0"/>
              <a:t>food moves from stomach to SI</a:t>
            </a:r>
          </a:p>
          <a:p>
            <a:pPr lvl="2"/>
            <a:r>
              <a:rPr lang="en-US" sz="2400" dirty="0" smtClean="0"/>
              <a:t>most of the nutrients made available during digestion are absorbed in the </a:t>
            </a:r>
            <a:r>
              <a:rPr lang="en-US" sz="2400" dirty="0" smtClean="0">
                <a:solidFill>
                  <a:srgbClr val="FF0000"/>
                </a:solidFill>
              </a:rPr>
              <a:t>small intestine</a:t>
            </a:r>
          </a:p>
          <a:p>
            <a:pPr lvl="2"/>
            <a:r>
              <a:rPr lang="en-US" sz="2400" dirty="0" smtClean="0"/>
              <a:t>structures called </a:t>
            </a:r>
            <a:r>
              <a:rPr lang="en-US" sz="2400" dirty="0" err="1" smtClean="0">
                <a:solidFill>
                  <a:srgbClr val="FF0000"/>
                </a:solidFill>
              </a:rPr>
              <a:t>villi</a:t>
            </a:r>
            <a:r>
              <a:rPr lang="en-US" sz="2400" dirty="0" smtClean="0"/>
              <a:t> found here, they contain folds that absorb the nutrients.</a:t>
            </a:r>
          </a:p>
          <a:p>
            <a:pPr lvl="3"/>
            <a:r>
              <a:rPr lang="en-US" sz="2000" dirty="0" smtClean="0"/>
              <a:t>Once absorbed by the </a:t>
            </a:r>
            <a:r>
              <a:rPr lang="en-US" sz="2000" dirty="0" err="1" smtClean="0"/>
              <a:t>villi</a:t>
            </a:r>
            <a:r>
              <a:rPr lang="en-US" sz="2000" dirty="0" smtClean="0"/>
              <a:t>, nutrients are absorbed by the circulatory system (talk about that later in year)</a:t>
            </a:r>
          </a:p>
          <a:p>
            <a:pPr lvl="1">
              <a:buNone/>
            </a:pPr>
            <a:r>
              <a:rPr lang="en-US" b="1" dirty="0" smtClean="0"/>
              <a:t>d. Large Intestine: </a:t>
            </a:r>
            <a:r>
              <a:rPr lang="en-US" dirty="0" smtClean="0">
                <a:solidFill>
                  <a:srgbClr val="FF0000"/>
                </a:solidFill>
              </a:rPr>
              <a:t>water</a:t>
            </a:r>
            <a:r>
              <a:rPr lang="en-US" dirty="0" smtClean="0"/>
              <a:t> and some other nutrients are absorbed here</a:t>
            </a:r>
          </a:p>
          <a:p>
            <a:pPr lvl="2"/>
            <a:r>
              <a:rPr lang="en-US" sz="2400" dirty="0" smtClean="0"/>
              <a:t>Most of the materiel left after water removed is </a:t>
            </a:r>
            <a:r>
              <a:rPr lang="en-US" sz="2400" dirty="0" smtClean="0">
                <a:solidFill>
                  <a:srgbClr val="FF0000"/>
                </a:solidFill>
              </a:rPr>
              <a:t>waste</a:t>
            </a:r>
            <a:r>
              <a:rPr lang="en-US" sz="2400" dirty="0" smtClean="0"/>
              <a:t> and moves to the rectum</a:t>
            </a:r>
          </a:p>
          <a:p>
            <a:pPr lvl="0">
              <a:buNone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31" name="Picture 3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8138" y="1546225"/>
            <a:ext cx="2452687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4825" y="1838325"/>
            <a:ext cx="2289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4592"/>
          <a:lstStyle/>
          <a:p>
            <a:pPr>
              <a:spcBef>
                <a:spcPct val="50000"/>
              </a:spcBef>
            </a:pPr>
            <a:endParaRPr lang="en-US" altLang="en-US" sz="1600" u="sng"/>
          </a:p>
        </p:txBody>
      </p:sp>
      <p:sp>
        <p:nvSpPr>
          <p:cNvPr id="922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73188" y="609600"/>
            <a:ext cx="6030912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2200" b="1" smtClean="0">
                <a:solidFill>
                  <a:schemeClr val="bg1"/>
                </a:solidFill>
              </a:rPr>
              <a:t>The digestive system breaks down food.</a:t>
            </a: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228600" y="228600"/>
            <a:ext cx="990600" cy="990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>
            <a:prstShdw prst="shdw17" dist="40161" dir="9693903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3800">
                <a:solidFill>
                  <a:schemeClr val="bg1"/>
                </a:solidFill>
                <a:latin typeface="Arial" pitchFamily="34" charset="0"/>
              </a:rPr>
              <a:t>2.2</a:t>
            </a:r>
            <a:endParaRPr lang="en-US" altLang="en-US" sz="3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76" name="AutoShape 32"/>
          <p:cNvSpPr>
            <a:spLocks noChangeArrowheads="1"/>
          </p:cNvSpPr>
          <p:nvPr/>
        </p:nvSpPr>
        <p:spPr bwMode="auto">
          <a:xfrm>
            <a:off x="7000875" y="6170613"/>
            <a:ext cx="2019300" cy="566737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tIns="91440" bIns="91440" anchor="ctr"/>
          <a:lstStyle/>
          <a:p>
            <a:pPr>
              <a:defRPr/>
            </a:pPr>
            <a:r>
              <a:rPr lang="en-US" altLang="en-US" sz="1400">
                <a:solidFill>
                  <a:schemeClr val="bg1"/>
                </a:solidFill>
                <a:latin typeface="Arial" pitchFamily="34" charset="0"/>
              </a:rPr>
              <a:t>SECTION</a:t>
            </a:r>
          </a:p>
          <a:p>
            <a:pPr>
              <a:defRPr/>
            </a:pPr>
            <a:r>
              <a:rPr lang="en-US" altLang="en-US" sz="1400">
                <a:solidFill>
                  <a:schemeClr val="bg1"/>
                </a:solidFill>
                <a:latin typeface="Arial" pitchFamily="34" charset="0"/>
              </a:rPr>
              <a:t>OUTLINE</a:t>
            </a:r>
            <a:endParaRPr lang="en-US" altLang="en-US" sz="1400" b="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610600" y="6316663"/>
            <a:ext cx="274638" cy="274637"/>
            <a:chOff x="5400" y="3972"/>
            <a:chExt cx="192" cy="192"/>
          </a:xfrm>
        </p:grpSpPr>
        <p:sp>
          <p:nvSpPr>
            <p:cNvPr id="9280" name="Oval 3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16200000" flipH="1">
              <a:off x="5400" y="3972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n-US" altLang="en-US" sz="2800" b="0"/>
            </a:p>
          </p:txBody>
        </p:sp>
        <p:sp>
          <p:nvSpPr>
            <p:cNvPr id="9281" name="AutoShape 3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5400000">
              <a:off x="5464" y="4028"/>
              <a:ext cx="88" cy="88"/>
            </a:xfrm>
            <a:prstGeom prst="triangle">
              <a:avLst>
                <a:gd name="adj" fmla="val 49301"/>
              </a:avLst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 altLang="en-US" sz="2800" b="0"/>
            </a:p>
          </p:txBody>
        </p:sp>
      </p:grpSp>
      <p:sp>
        <p:nvSpPr>
          <p:cNvPr id="9224" name="AutoShape 3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000875" y="6170613"/>
            <a:ext cx="2057400" cy="5667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17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50100" y="203200"/>
            <a:ext cx="1778000" cy="3635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19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842125" y="2822575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4592"/>
          <a:lstStyle/>
          <a:p>
            <a:endParaRPr lang="en-US" altLang="en-US" sz="1600" u="sng"/>
          </a:p>
        </p:txBody>
      </p:sp>
      <p:sp>
        <p:nvSpPr>
          <p:cNvPr id="9227" name="Text Box 19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45300" y="33147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4592"/>
          <a:lstStyle/>
          <a:p>
            <a:endParaRPr lang="en-US" altLang="en-US" sz="1600" u="sng"/>
          </a:p>
        </p:txBody>
      </p:sp>
      <p:sp>
        <p:nvSpPr>
          <p:cNvPr id="9228" name="Text Box 19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1650" y="233045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64592"/>
          <a:lstStyle/>
          <a:p>
            <a:endParaRPr lang="en-US" altLang="en-US" sz="1600" u="sng"/>
          </a:p>
        </p:txBody>
      </p:sp>
      <p:graphicFrame>
        <p:nvGraphicFramePr>
          <p:cNvPr id="6498" name="Group 354"/>
          <p:cNvGraphicFramePr>
            <a:graphicFrameLocks noGrp="1"/>
          </p:cNvGraphicFramePr>
          <p:nvPr/>
        </p:nvGraphicFramePr>
        <p:xfrm>
          <a:off x="152400" y="1981200"/>
          <a:ext cx="3611563" cy="4411664"/>
        </p:xfrm>
        <a:graphic>
          <a:graphicData uri="http://schemas.openxmlformats.org/drawingml/2006/table">
            <a:tbl>
              <a:tblPr/>
              <a:tblGrid>
                <a:gridCol w="1422400"/>
                <a:gridCol w="2189163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5051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384"/>
          <p:cNvGrpSpPr>
            <a:grpSpLocks/>
          </p:cNvGrpSpPr>
          <p:nvPr/>
        </p:nvGrpSpPr>
        <p:grpSpPr bwMode="auto">
          <a:xfrm>
            <a:off x="215900" y="2085975"/>
            <a:ext cx="3049588" cy="396875"/>
            <a:chOff x="176" y="1314"/>
            <a:chExt cx="1888" cy="250"/>
          </a:xfrm>
        </p:grpSpPr>
        <p:sp>
          <p:nvSpPr>
            <p:cNvPr id="9278" name="Rectangle 355"/>
            <p:cNvSpPr>
              <a:spLocks noChangeArrowheads="1"/>
            </p:cNvSpPr>
            <p:nvPr/>
          </p:nvSpPr>
          <p:spPr bwMode="auto">
            <a:xfrm>
              <a:off x="1072" y="1314"/>
              <a:ext cx="9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      Function</a:t>
              </a:r>
            </a:p>
          </p:txBody>
        </p:sp>
        <p:sp>
          <p:nvSpPr>
            <p:cNvPr id="9279" name="Rectangle 356"/>
            <p:cNvSpPr>
              <a:spLocks noChangeArrowheads="1"/>
            </p:cNvSpPr>
            <p:nvPr/>
          </p:nvSpPr>
          <p:spPr bwMode="auto">
            <a:xfrm>
              <a:off x="176" y="1314"/>
              <a:ext cx="8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Structure</a:t>
              </a:r>
            </a:p>
          </p:txBody>
        </p:sp>
      </p:grpSp>
      <p:sp>
        <p:nvSpPr>
          <p:cNvPr id="6501" name="Rectangle 357"/>
          <p:cNvSpPr>
            <a:spLocks noChangeArrowheads="1"/>
          </p:cNvSpPr>
          <p:nvPr/>
        </p:nvSpPr>
        <p:spPr bwMode="auto">
          <a:xfrm>
            <a:off x="279400" y="2809875"/>
            <a:ext cx="68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0"/>
              <a:t>Mouth</a:t>
            </a:r>
          </a:p>
        </p:txBody>
      </p:sp>
      <p:sp>
        <p:nvSpPr>
          <p:cNvPr id="6502" name="Rectangle 358"/>
          <p:cNvSpPr>
            <a:spLocks noChangeArrowheads="1"/>
          </p:cNvSpPr>
          <p:nvPr/>
        </p:nvSpPr>
        <p:spPr bwMode="auto">
          <a:xfrm>
            <a:off x="279400" y="3584575"/>
            <a:ext cx="1103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0"/>
              <a:t>Esophagus</a:t>
            </a:r>
          </a:p>
        </p:txBody>
      </p:sp>
      <p:sp>
        <p:nvSpPr>
          <p:cNvPr id="6503" name="Rectangle 359"/>
          <p:cNvSpPr>
            <a:spLocks noChangeArrowheads="1"/>
          </p:cNvSpPr>
          <p:nvPr/>
        </p:nvSpPr>
        <p:spPr bwMode="auto">
          <a:xfrm>
            <a:off x="279400" y="4359275"/>
            <a:ext cx="895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0"/>
              <a:t>Stomach</a:t>
            </a:r>
          </a:p>
        </p:txBody>
      </p:sp>
      <p:sp>
        <p:nvSpPr>
          <p:cNvPr id="6504" name="Rectangle 360"/>
          <p:cNvSpPr>
            <a:spLocks noChangeArrowheads="1"/>
          </p:cNvSpPr>
          <p:nvPr/>
        </p:nvSpPr>
        <p:spPr bwMode="auto">
          <a:xfrm>
            <a:off x="279400" y="4954588"/>
            <a:ext cx="11668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 b="0"/>
              <a:t>Small intestine </a:t>
            </a:r>
          </a:p>
        </p:txBody>
      </p:sp>
      <p:sp>
        <p:nvSpPr>
          <p:cNvPr id="6505" name="Rectangle 361"/>
          <p:cNvSpPr>
            <a:spLocks noChangeArrowheads="1"/>
          </p:cNvSpPr>
          <p:nvPr/>
        </p:nvSpPr>
        <p:spPr bwMode="auto">
          <a:xfrm>
            <a:off x="279400" y="5716588"/>
            <a:ext cx="11541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 b="0"/>
              <a:t>Large intestine </a:t>
            </a:r>
          </a:p>
        </p:txBody>
      </p:sp>
      <p:sp>
        <p:nvSpPr>
          <p:cNvPr id="6506" name="Rectangle 362"/>
          <p:cNvSpPr>
            <a:spLocks noChangeArrowheads="1"/>
          </p:cNvSpPr>
          <p:nvPr/>
        </p:nvSpPr>
        <p:spPr bwMode="auto">
          <a:xfrm>
            <a:off x="1587500" y="2681288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0"/>
              <a:t>chemical and mechanical digestion</a:t>
            </a:r>
          </a:p>
        </p:txBody>
      </p:sp>
      <p:sp>
        <p:nvSpPr>
          <p:cNvPr id="6507" name="Rectangle 363"/>
          <p:cNvSpPr>
            <a:spLocks noChangeArrowheads="1"/>
          </p:cNvSpPr>
          <p:nvPr/>
        </p:nvSpPr>
        <p:spPr bwMode="auto">
          <a:xfrm>
            <a:off x="1587500" y="3341688"/>
            <a:ext cx="21034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0"/>
              <a:t>movement of food by peristalsis from mouth to stomach</a:t>
            </a:r>
          </a:p>
        </p:txBody>
      </p:sp>
      <p:sp>
        <p:nvSpPr>
          <p:cNvPr id="6508" name="Rectangle 364"/>
          <p:cNvSpPr>
            <a:spLocks noChangeArrowheads="1"/>
          </p:cNvSpPr>
          <p:nvPr/>
        </p:nvSpPr>
        <p:spPr bwMode="auto">
          <a:xfrm>
            <a:off x="1587500" y="4167188"/>
            <a:ext cx="20764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0"/>
              <a:t>chemical and mechanical digestion; absorption of broken-down nutrients</a:t>
            </a:r>
          </a:p>
        </p:txBody>
      </p:sp>
      <p:sp>
        <p:nvSpPr>
          <p:cNvPr id="6509" name="Rectangle 365"/>
          <p:cNvSpPr>
            <a:spLocks noChangeArrowheads="1"/>
          </p:cNvSpPr>
          <p:nvPr/>
        </p:nvSpPr>
        <p:spPr bwMode="auto">
          <a:xfrm>
            <a:off x="1587500" y="4891088"/>
            <a:ext cx="20970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0"/>
              <a:t>chemical digestion; absorption of broken-down nutrients</a:t>
            </a:r>
          </a:p>
        </p:txBody>
      </p:sp>
      <p:sp>
        <p:nvSpPr>
          <p:cNvPr id="6510" name="Rectangle 366"/>
          <p:cNvSpPr>
            <a:spLocks noChangeArrowheads="1"/>
          </p:cNvSpPr>
          <p:nvPr/>
        </p:nvSpPr>
        <p:spPr bwMode="auto">
          <a:xfrm>
            <a:off x="1587500" y="5653088"/>
            <a:ext cx="21066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b="0"/>
              <a:t>absorption of water and broken-down nutrients, elimination of wastes</a:t>
            </a:r>
          </a:p>
        </p:txBody>
      </p:sp>
      <p:grpSp>
        <p:nvGrpSpPr>
          <p:cNvPr id="4" name="Group 376"/>
          <p:cNvGrpSpPr>
            <a:grpSpLocks/>
          </p:cNvGrpSpPr>
          <p:nvPr/>
        </p:nvGrpSpPr>
        <p:grpSpPr bwMode="auto">
          <a:xfrm>
            <a:off x="4152900" y="2071688"/>
            <a:ext cx="793750" cy="709612"/>
            <a:chOff x="2616" y="1305"/>
            <a:chExt cx="500" cy="447"/>
          </a:xfrm>
        </p:grpSpPr>
        <p:sp>
          <p:nvSpPr>
            <p:cNvPr id="9276" name="Rectangle 367"/>
            <p:cNvSpPr>
              <a:spLocks noChangeArrowheads="1"/>
            </p:cNvSpPr>
            <p:nvPr/>
          </p:nvSpPr>
          <p:spPr bwMode="auto">
            <a:xfrm>
              <a:off x="2616" y="1305"/>
              <a:ext cx="5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solidFill>
                    <a:schemeClr val="bg1"/>
                  </a:solidFill>
                </a:rPr>
                <a:t>mouth</a:t>
              </a:r>
            </a:p>
          </p:txBody>
        </p:sp>
        <p:sp>
          <p:nvSpPr>
            <p:cNvPr id="9277" name="Line 373"/>
            <p:cNvSpPr>
              <a:spLocks noChangeShapeType="1"/>
            </p:cNvSpPr>
            <p:nvPr/>
          </p:nvSpPr>
          <p:spPr bwMode="auto">
            <a:xfrm>
              <a:off x="2832" y="1488"/>
              <a:ext cx="208" cy="26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78"/>
          <p:cNvGrpSpPr>
            <a:grpSpLocks/>
          </p:cNvGrpSpPr>
          <p:nvPr/>
        </p:nvGrpSpPr>
        <p:grpSpPr bwMode="auto">
          <a:xfrm>
            <a:off x="5384800" y="3443288"/>
            <a:ext cx="1250950" cy="569912"/>
            <a:chOff x="3392" y="2169"/>
            <a:chExt cx="788" cy="359"/>
          </a:xfrm>
        </p:grpSpPr>
        <p:sp>
          <p:nvSpPr>
            <p:cNvPr id="9274" name="Rectangle 368"/>
            <p:cNvSpPr>
              <a:spLocks noChangeArrowheads="1"/>
            </p:cNvSpPr>
            <p:nvPr/>
          </p:nvSpPr>
          <p:spPr bwMode="auto">
            <a:xfrm>
              <a:off x="3392" y="2169"/>
              <a:ext cx="7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chemeClr val="bg1"/>
                  </a:solidFill>
                </a:rPr>
                <a:t>esophagus</a:t>
              </a:r>
            </a:p>
          </p:txBody>
        </p:sp>
        <p:sp>
          <p:nvSpPr>
            <p:cNvPr id="9275" name="Line 374"/>
            <p:cNvSpPr>
              <a:spLocks noChangeShapeType="1"/>
            </p:cNvSpPr>
            <p:nvPr/>
          </p:nvSpPr>
          <p:spPr bwMode="auto">
            <a:xfrm flipH="1">
              <a:off x="3432" y="2352"/>
              <a:ext cx="192" cy="17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79"/>
          <p:cNvGrpSpPr>
            <a:grpSpLocks/>
          </p:cNvGrpSpPr>
          <p:nvPr/>
        </p:nvGrpSpPr>
        <p:grpSpPr bwMode="auto">
          <a:xfrm>
            <a:off x="5575300" y="3913188"/>
            <a:ext cx="1030288" cy="811212"/>
            <a:chOff x="3512" y="2465"/>
            <a:chExt cx="649" cy="511"/>
          </a:xfrm>
        </p:grpSpPr>
        <p:sp>
          <p:nvSpPr>
            <p:cNvPr id="9272" name="Rectangle 369"/>
            <p:cNvSpPr>
              <a:spLocks noChangeArrowheads="1"/>
            </p:cNvSpPr>
            <p:nvPr/>
          </p:nvSpPr>
          <p:spPr bwMode="auto">
            <a:xfrm>
              <a:off x="3512" y="2465"/>
              <a:ext cx="6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600">
                  <a:solidFill>
                    <a:schemeClr val="bg1"/>
                  </a:solidFill>
                </a:rPr>
                <a:t>stomach</a:t>
              </a:r>
            </a:p>
          </p:txBody>
        </p:sp>
        <p:sp>
          <p:nvSpPr>
            <p:cNvPr id="9273" name="Line 377"/>
            <p:cNvSpPr>
              <a:spLocks noChangeShapeType="1"/>
            </p:cNvSpPr>
            <p:nvPr/>
          </p:nvSpPr>
          <p:spPr bwMode="auto">
            <a:xfrm flipH="1">
              <a:off x="3624" y="2648"/>
              <a:ext cx="80" cy="3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83"/>
          <p:cNvGrpSpPr>
            <a:grpSpLocks/>
          </p:cNvGrpSpPr>
          <p:nvPr/>
        </p:nvGrpSpPr>
        <p:grpSpPr bwMode="auto">
          <a:xfrm>
            <a:off x="4356100" y="5461000"/>
            <a:ext cx="1166813" cy="887413"/>
            <a:chOff x="2744" y="3440"/>
            <a:chExt cx="735" cy="559"/>
          </a:xfrm>
        </p:grpSpPr>
        <p:sp>
          <p:nvSpPr>
            <p:cNvPr id="9270" name="Rectangle 370"/>
            <p:cNvSpPr>
              <a:spLocks noChangeArrowheads="1"/>
            </p:cNvSpPr>
            <p:nvPr/>
          </p:nvSpPr>
          <p:spPr bwMode="auto">
            <a:xfrm>
              <a:off x="2744" y="3633"/>
              <a:ext cx="73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bg1"/>
                  </a:solidFill>
                </a:rPr>
                <a:t>small intestine </a:t>
              </a:r>
            </a:p>
          </p:txBody>
        </p:sp>
        <p:sp>
          <p:nvSpPr>
            <p:cNvPr id="9271" name="Line 380"/>
            <p:cNvSpPr>
              <a:spLocks noChangeShapeType="1"/>
            </p:cNvSpPr>
            <p:nvPr/>
          </p:nvSpPr>
          <p:spPr bwMode="auto">
            <a:xfrm flipH="1">
              <a:off x="3104" y="3440"/>
              <a:ext cx="248" cy="24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82"/>
          <p:cNvGrpSpPr>
            <a:grpSpLocks/>
          </p:cNvGrpSpPr>
          <p:nvPr/>
        </p:nvGrpSpPr>
        <p:grpSpPr bwMode="auto">
          <a:xfrm>
            <a:off x="5448300" y="5753100"/>
            <a:ext cx="1154113" cy="760413"/>
            <a:chOff x="3432" y="3624"/>
            <a:chExt cx="727" cy="479"/>
          </a:xfrm>
        </p:grpSpPr>
        <p:sp>
          <p:nvSpPr>
            <p:cNvPr id="9268" name="Rectangle 371"/>
            <p:cNvSpPr>
              <a:spLocks noChangeArrowheads="1"/>
            </p:cNvSpPr>
            <p:nvPr/>
          </p:nvSpPr>
          <p:spPr bwMode="auto">
            <a:xfrm>
              <a:off x="3432" y="3737"/>
              <a:ext cx="7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1600">
                  <a:solidFill>
                    <a:schemeClr val="bg1"/>
                  </a:solidFill>
                </a:rPr>
                <a:t>large intestine </a:t>
              </a:r>
            </a:p>
          </p:txBody>
        </p:sp>
        <p:sp>
          <p:nvSpPr>
            <p:cNvPr id="9269" name="Line 381"/>
            <p:cNvSpPr>
              <a:spLocks noChangeShapeType="1"/>
            </p:cNvSpPr>
            <p:nvPr/>
          </p:nvSpPr>
          <p:spPr bwMode="auto">
            <a:xfrm>
              <a:off x="3672" y="3624"/>
              <a:ext cx="96" cy="1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4" presetClass="entr" presetSubtype="1987388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1" grpId="0" autoUpdateAnimBg="0"/>
      <p:bldP spid="6502" grpId="0" autoUpdateAnimBg="0"/>
      <p:bldP spid="6503" grpId="0" autoUpdateAnimBg="0"/>
      <p:bldP spid="6504" grpId="0" autoUpdateAnimBg="0"/>
      <p:bldP spid="6505" grpId="0" autoUpdateAnimBg="0"/>
      <p:bldP spid="6506" grpId="0" autoUpdateAnimBg="0"/>
      <p:bldP spid="6507" grpId="0" autoUpdateAnimBg="0"/>
      <p:bldP spid="6508" grpId="0" autoUpdateAnimBg="0"/>
      <p:bldP spid="6509" grpId="0" autoUpdateAnimBg="0"/>
      <p:bldP spid="6510" grpId="0" autoUpdateAnimBg="0"/>
    </p:bld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18344</TotalTime>
  <Words>183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Theme1</vt:lpstr>
      <vt:lpstr>Digestion</vt:lpstr>
      <vt:lpstr>Digestion</vt:lpstr>
      <vt:lpstr>Digestion</vt:lpstr>
      <vt:lpstr>Digestion</vt:lpstr>
      <vt:lpstr>The digestive system breaks down food.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July 12, 2011</dc:title>
  <dc:creator>Hplemmons</dc:creator>
  <cp:lastModifiedBy>Karin Kuropas</cp:lastModifiedBy>
  <cp:revision>713</cp:revision>
  <dcterms:created xsi:type="dcterms:W3CDTF">2011-07-06T07:37:15Z</dcterms:created>
  <dcterms:modified xsi:type="dcterms:W3CDTF">2017-05-23T16:02:36Z</dcterms:modified>
</cp:coreProperties>
</file>