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71B4B2-9651-4462-98F0-66FEA426A26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1936042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1B4B2-9651-4462-98F0-66FEA426A26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1222677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1B4B2-9651-4462-98F0-66FEA426A26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240946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71B4B2-9651-4462-98F0-66FEA426A26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4163005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71B4B2-9651-4462-98F0-66FEA426A264}"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140398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71B4B2-9651-4462-98F0-66FEA426A264}"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1453111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71B4B2-9651-4462-98F0-66FEA426A264}" type="datetimeFigureOut">
              <a:rPr lang="en-US" smtClean="0"/>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721228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71B4B2-9651-4462-98F0-66FEA426A264}" type="datetimeFigureOut">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340984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71B4B2-9651-4462-98F0-66FEA426A264}" type="datetimeFigureOut">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730965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1B4B2-9651-4462-98F0-66FEA426A264}"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375069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71B4B2-9651-4462-98F0-66FEA426A264}"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4E9311-0A0F-4A5C-825A-E677599733BC}" type="slidenum">
              <a:rPr lang="en-US" smtClean="0"/>
              <a:t>‹#›</a:t>
            </a:fld>
            <a:endParaRPr lang="en-US"/>
          </a:p>
        </p:txBody>
      </p:sp>
    </p:spTree>
    <p:extLst>
      <p:ext uri="{BB962C8B-B14F-4D97-AF65-F5344CB8AC3E}">
        <p14:creationId xmlns:p14="http://schemas.microsoft.com/office/powerpoint/2010/main" val="77482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71B4B2-9651-4462-98F0-66FEA426A264}" type="datetimeFigureOut">
              <a:rPr lang="en-US" smtClean="0"/>
              <a:t>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E9311-0A0F-4A5C-825A-E677599733BC}" type="slidenum">
              <a:rPr lang="en-US" smtClean="0"/>
              <a:t>‹#›</a:t>
            </a:fld>
            <a:endParaRPr lang="en-US"/>
          </a:p>
        </p:txBody>
      </p:sp>
    </p:spTree>
    <p:extLst>
      <p:ext uri="{BB962C8B-B14F-4D97-AF65-F5344CB8AC3E}">
        <p14:creationId xmlns:p14="http://schemas.microsoft.com/office/powerpoint/2010/main" val="10933114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Ofyuoa0Ywc"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AGM76zrWe7M"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DJCJi9LirkU"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evW93DtSoZY"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cA-Ou_t2sa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www.youtube.com/watch?v=kbB2kMkmb0w"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eOPEn2qYff4&amp;t=19s"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brainpop.com/science/cellularlifeandgenetics/cellspecialization/" TargetMode="External"/><Relationship Id="rId2" Type="http://schemas.openxmlformats.org/officeDocument/2006/relationships/hyperlink" Target="https://www.brainpop.com/science/cellularlifeandgenetics/cellstructures/" TargetMode="External"/><Relationship Id="rId1" Type="http://schemas.openxmlformats.org/officeDocument/2006/relationships/slideLayout" Target="../slideLayouts/slideLayout4.xml"/><Relationship Id="rId6" Type="http://schemas.openxmlformats.org/officeDocument/2006/relationships/hyperlink" Target="https://www.youtube.com/watch?annotation_id=annotation_449350&amp;feature=iv&amp;src_vid=4OLiDwjj_Bo&amp;v=tdGjorwuEDw" TargetMode="External"/><Relationship Id="rId5" Type="http://schemas.openxmlformats.org/officeDocument/2006/relationships/hyperlink" Target="https://www.youtube.com/watch?v=9UvlqAVCoqY&amp;t=245s" TargetMode="External"/><Relationship Id="rId4" Type="http://schemas.openxmlformats.org/officeDocument/2006/relationships/hyperlink" Target="https://www.youtube.com/watch?v=cj8dDTHGJB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3532"/>
          </a:xfrm>
        </p:spPr>
        <p:txBody>
          <a:bodyPr>
            <a:normAutofit/>
          </a:bodyPr>
          <a:lstStyle/>
          <a:p>
            <a:pPr algn="ctr"/>
            <a:r>
              <a:rPr lang="en-US" dirty="0" smtClean="0"/>
              <a:t>Tuesday in </a:t>
            </a:r>
            <a:r>
              <a:rPr lang="en-US" dirty="0"/>
              <a:t>class</a:t>
            </a:r>
            <a:br>
              <a:rPr lang="en-US" dirty="0"/>
            </a:br>
            <a:r>
              <a:rPr lang="en-US" dirty="0" smtClean="0"/>
              <a:t>Notes (foldable) </a:t>
            </a:r>
            <a:r>
              <a:rPr lang="en-US" dirty="0"/>
              <a:t>on function of organelles</a:t>
            </a:r>
            <a:r>
              <a:rPr lang="en-US" dirty="0" smtClean="0"/>
              <a:t>:</a:t>
            </a:r>
            <a:endParaRPr lang="en-US" dirty="0"/>
          </a:p>
        </p:txBody>
      </p:sp>
      <p:sp>
        <p:nvSpPr>
          <p:cNvPr id="3" name="Content Placeholder 2"/>
          <p:cNvSpPr>
            <a:spLocks noGrp="1"/>
          </p:cNvSpPr>
          <p:nvPr>
            <p:ph sz="half" idx="1"/>
          </p:nvPr>
        </p:nvSpPr>
        <p:spPr>
          <a:xfrm>
            <a:off x="310243" y="2645228"/>
            <a:ext cx="5709557" cy="3804557"/>
          </a:xfrm>
        </p:spPr>
        <p:txBody>
          <a:bodyPr>
            <a:normAutofit lnSpcReduction="10000"/>
          </a:bodyPr>
          <a:lstStyle/>
          <a:p>
            <a:pPr algn="ctr"/>
            <a:r>
              <a:rPr lang="en-US" sz="6600" dirty="0" smtClean="0"/>
              <a:t>Mitochondria</a:t>
            </a:r>
          </a:p>
          <a:p>
            <a:pPr algn="ctr"/>
            <a:r>
              <a:rPr lang="en-US" sz="6600" dirty="0" smtClean="0"/>
              <a:t>Golgi bodies</a:t>
            </a:r>
          </a:p>
          <a:p>
            <a:pPr algn="ctr"/>
            <a:r>
              <a:rPr lang="en-US" sz="6600" dirty="0"/>
              <a:t>Endoplasmic reticulum</a:t>
            </a:r>
          </a:p>
          <a:p>
            <a:pPr marL="0" indent="0" algn="ctr">
              <a:buNone/>
            </a:pPr>
            <a:endParaRPr lang="en-US" sz="6600" dirty="0" smtClean="0"/>
          </a:p>
          <a:p>
            <a:pPr marL="0" indent="0" algn="ctr">
              <a:buNone/>
            </a:pPr>
            <a:endParaRPr lang="en-US" sz="6600" dirty="0" smtClean="0"/>
          </a:p>
        </p:txBody>
      </p:sp>
      <p:sp>
        <p:nvSpPr>
          <p:cNvPr id="4" name="Content Placeholder 3"/>
          <p:cNvSpPr>
            <a:spLocks noGrp="1"/>
          </p:cNvSpPr>
          <p:nvPr>
            <p:ph sz="half" idx="2"/>
          </p:nvPr>
        </p:nvSpPr>
        <p:spPr>
          <a:xfrm>
            <a:off x="6172199" y="2645229"/>
            <a:ext cx="5617029" cy="4049484"/>
          </a:xfrm>
        </p:spPr>
        <p:txBody>
          <a:bodyPr>
            <a:normAutofit lnSpcReduction="10000"/>
          </a:bodyPr>
          <a:lstStyle/>
          <a:p>
            <a:pPr algn="ctr"/>
            <a:r>
              <a:rPr lang="en-US" sz="6600" dirty="0" smtClean="0"/>
              <a:t>Vacuoles</a:t>
            </a:r>
            <a:endParaRPr lang="en-US" sz="6600" dirty="0"/>
          </a:p>
          <a:p>
            <a:pPr algn="ctr"/>
            <a:r>
              <a:rPr lang="en-US" sz="6600" dirty="0"/>
              <a:t>Lysosomes</a:t>
            </a:r>
          </a:p>
          <a:p>
            <a:pPr algn="ctr"/>
            <a:r>
              <a:rPr lang="en-US" sz="6600" dirty="0" smtClean="0"/>
              <a:t>Ribosomes</a:t>
            </a:r>
          </a:p>
          <a:p>
            <a:pPr algn="ctr"/>
            <a:r>
              <a:rPr lang="en-US" sz="6600" dirty="0"/>
              <a:t>Chloroplast</a:t>
            </a:r>
          </a:p>
          <a:p>
            <a:pPr marL="0" indent="0" algn="ctr">
              <a:buNone/>
            </a:pPr>
            <a:endParaRPr lang="en-US" sz="6600" dirty="0"/>
          </a:p>
          <a:p>
            <a:endParaRPr lang="en-US" dirty="0"/>
          </a:p>
        </p:txBody>
      </p:sp>
    </p:spTree>
    <p:extLst>
      <p:ext uri="{BB962C8B-B14F-4D97-AF65-F5344CB8AC3E}">
        <p14:creationId xmlns:p14="http://schemas.microsoft.com/office/powerpoint/2010/main" val="6280361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Mitochondria</a:t>
            </a:r>
            <a:br>
              <a:rPr lang="en-US" sz="6600" dirty="0"/>
            </a:br>
            <a:r>
              <a:rPr lang="en-US" sz="2000" dirty="0">
                <a:hlinkClick r:id="rId2"/>
              </a:rPr>
              <a:t>https://</a:t>
            </a:r>
            <a:r>
              <a:rPr lang="en-US" sz="2000" dirty="0" smtClean="0">
                <a:hlinkClick r:id="rId2"/>
              </a:rPr>
              <a:t>www.youtube.com/watch?v=pOfyuoa0Ywc</a:t>
            </a:r>
            <a:r>
              <a:rPr lang="en-US" sz="2000" dirty="0"/>
              <a:t> </a:t>
            </a:r>
            <a:r>
              <a:rPr lang="en-US" sz="2000" dirty="0" smtClean="0"/>
              <a:t>(1:11)</a:t>
            </a:r>
            <a:endParaRPr lang="en-US" sz="2000" dirty="0"/>
          </a:p>
        </p:txBody>
      </p:sp>
      <p:sp>
        <p:nvSpPr>
          <p:cNvPr id="4" name="Content Placeholder 3"/>
          <p:cNvSpPr>
            <a:spLocks noGrp="1"/>
          </p:cNvSpPr>
          <p:nvPr>
            <p:ph sz="half" idx="2"/>
          </p:nvPr>
        </p:nvSpPr>
        <p:spPr>
          <a:xfrm>
            <a:off x="3768437" y="1690688"/>
            <a:ext cx="8312728" cy="4931785"/>
          </a:xfrm>
        </p:spPr>
        <p:txBody>
          <a:bodyPr>
            <a:noAutofit/>
          </a:bodyPr>
          <a:lstStyle/>
          <a:p>
            <a:pPr marL="0" indent="0" algn="ctr">
              <a:buNone/>
            </a:pPr>
            <a:r>
              <a:rPr lang="en-US" sz="4400" dirty="0" smtClean="0"/>
              <a:t>are </a:t>
            </a:r>
            <a:r>
              <a:rPr lang="en-US" sz="4400" dirty="0"/>
              <a:t>known as the powerhouses of the cell. They are organelles that act like a digestive system which takes in nutrients, breaks them down, and creates energy rich molecules for the cell. The biochemical processes of the cell are known as cellular respiration.</a:t>
            </a:r>
          </a:p>
        </p:txBody>
      </p:sp>
      <p:pic>
        <p:nvPicPr>
          <p:cNvPr id="1026" name="Picture 2" descr="Image resul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0" y="1884218"/>
            <a:ext cx="3901889" cy="408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956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Golgi bodies</a:t>
            </a:r>
            <a:br>
              <a:rPr lang="en-US" sz="6600" dirty="0"/>
            </a:br>
            <a:r>
              <a:rPr lang="en-US" sz="2000" dirty="0">
                <a:hlinkClick r:id="rId2"/>
              </a:rPr>
              <a:t>https://</a:t>
            </a:r>
            <a:r>
              <a:rPr lang="en-US" sz="2000" dirty="0" smtClean="0">
                <a:hlinkClick r:id="rId2"/>
              </a:rPr>
              <a:t>www.youtube.com/watch?v=AGM76zrWe7M</a:t>
            </a:r>
            <a:r>
              <a:rPr lang="en-US" sz="2000" dirty="0"/>
              <a:t> </a:t>
            </a:r>
            <a:r>
              <a:rPr lang="en-US" sz="2000" dirty="0" smtClean="0"/>
              <a:t>(1:04)</a:t>
            </a:r>
            <a:endParaRPr lang="en-US" sz="2000" dirty="0"/>
          </a:p>
        </p:txBody>
      </p:sp>
      <p:sp>
        <p:nvSpPr>
          <p:cNvPr id="4" name="Content Placeholder 3"/>
          <p:cNvSpPr>
            <a:spLocks noGrp="1"/>
          </p:cNvSpPr>
          <p:nvPr>
            <p:ph sz="half" idx="2"/>
          </p:nvPr>
        </p:nvSpPr>
        <p:spPr>
          <a:xfrm>
            <a:off x="5029199" y="1690688"/>
            <a:ext cx="6982691" cy="4486275"/>
          </a:xfrm>
        </p:spPr>
        <p:txBody>
          <a:bodyPr>
            <a:noAutofit/>
          </a:bodyPr>
          <a:lstStyle/>
          <a:p>
            <a:pPr marL="0" indent="0" algn="ctr">
              <a:buNone/>
            </a:pPr>
            <a:r>
              <a:rPr lang="en-US" sz="6000" dirty="0"/>
              <a:t>packages proteins into membrane-bound vesicles inside the cell before the vesicles are sent to their </a:t>
            </a:r>
            <a:r>
              <a:rPr lang="en-US" sz="6000" dirty="0" smtClean="0"/>
              <a:t>destination</a:t>
            </a:r>
            <a:endParaRPr lang="en-US" sz="6000" dirty="0"/>
          </a:p>
        </p:txBody>
      </p:sp>
      <p:pic>
        <p:nvPicPr>
          <p:cNvPr id="2050" name="Picture 2" descr="https://upload.wikimedia.org/wikipedia/commons/thumb/a/ad/0314_Golgi_Apparatus.jpg/400px-0314_Golgi_Apparatus.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81733" y="1825625"/>
            <a:ext cx="484746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2562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Endoplasmic reticulum</a:t>
            </a:r>
            <a:br>
              <a:rPr lang="en-US" sz="6600" dirty="0"/>
            </a:br>
            <a:r>
              <a:rPr lang="en-US" sz="2000" dirty="0">
                <a:hlinkClick r:id="rId2"/>
              </a:rPr>
              <a:t>https://</a:t>
            </a:r>
            <a:r>
              <a:rPr lang="en-US" sz="2000" dirty="0" smtClean="0">
                <a:hlinkClick r:id="rId2"/>
              </a:rPr>
              <a:t>www.youtube.com/watch?v=DJCJi9LirkU</a:t>
            </a:r>
            <a:r>
              <a:rPr lang="en-US" sz="2000" dirty="0"/>
              <a:t> </a:t>
            </a:r>
            <a:r>
              <a:rPr lang="en-US" sz="2000" dirty="0" smtClean="0"/>
              <a:t>(1:37)</a:t>
            </a:r>
            <a:endParaRPr lang="en-US" sz="2000" dirty="0"/>
          </a:p>
        </p:txBody>
      </p:sp>
      <p:sp>
        <p:nvSpPr>
          <p:cNvPr id="4" name="Content Placeholder 3"/>
          <p:cNvSpPr>
            <a:spLocks noGrp="1"/>
          </p:cNvSpPr>
          <p:nvPr>
            <p:ph sz="half" idx="2"/>
          </p:nvPr>
        </p:nvSpPr>
        <p:spPr>
          <a:xfrm>
            <a:off x="4739425" y="1690688"/>
            <a:ext cx="6993229" cy="4486275"/>
          </a:xfrm>
        </p:spPr>
        <p:txBody>
          <a:bodyPr>
            <a:noAutofit/>
          </a:bodyPr>
          <a:lstStyle/>
          <a:p>
            <a:pPr marL="0" indent="0" algn="ctr">
              <a:buNone/>
            </a:pPr>
            <a:r>
              <a:rPr lang="en-US" sz="4400" dirty="0"/>
              <a:t>serves many general functions, including the folding of protein molecules in sacs called cisternae and the transport of synthesized proteins in vesicles to the Golgi apparatus</a:t>
            </a:r>
          </a:p>
        </p:txBody>
      </p:sp>
      <p:pic>
        <p:nvPicPr>
          <p:cNvPr id="3074" name="Picture 2" descr="Image result for rough endoplasmic reticulum definition quizle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96214" y="1563986"/>
            <a:ext cx="4301544" cy="4862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4516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8" y="132523"/>
            <a:ext cx="10757452" cy="1219200"/>
          </a:xfrm>
        </p:spPr>
        <p:txBody>
          <a:bodyPr>
            <a:normAutofit fontScale="90000"/>
          </a:bodyPr>
          <a:lstStyle/>
          <a:p>
            <a:pPr algn="ctr"/>
            <a:r>
              <a:rPr lang="en-US" sz="6600" dirty="0" smtClean="0"/>
              <a:t>Vacuoles</a:t>
            </a:r>
            <a:br>
              <a:rPr lang="en-US" sz="6600" dirty="0" smtClean="0"/>
            </a:br>
            <a:r>
              <a:rPr lang="en-US" sz="2200" dirty="0">
                <a:hlinkClick r:id="rId2"/>
              </a:rPr>
              <a:t>https://</a:t>
            </a:r>
            <a:r>
              <a:rPr lang="en-US" sz="2200" dirty="0" smtClean="0">
                <a:hlinkClick r:id="rId2"/>
              </a:rPr>
              <a:t>www.youtube.com/watch?v=evW93DtSoZY</a:t>
            </a:r>
            <a:r>
              <a:rPr lang="en-US" sz="2200" dirty="0"/>
              <a:t> </a:t>
            </a:r>
            <a:r>
              <a:rPr lang="en-US" sz="2200" dirty="0" smtClean="0"/>
              <a:t>(3:39)</a:t>
            </a:r>
            <a:endParaRPr lang="en-US" sz="2200" dirty="0"/>
          </a:p>
        </p:txBody>
      </p:sp>
      <p:sp>
        <p:nvSpPr>
          <p:cNvPr id="4" name="Content Placeholder 3"/>
          <p:cNvSpPr>
            <a:spLocks noGrp="1"/>
          </p:cNvSpPr>
          <p:nvPr>
            <p:ph sz="half" idx="2"/>
          </p:nvPr>
        </p:nvSpPr>
        <p:spPr>
          <a:xfrm>
            <a:off x="4823792" y="1351722"/>
            <a:ext cx="7368208" cy="5255139"/>
          </a:xfrm>
        </p:spPr>
        <p:txBody>
          <a:bodyPr>
            <a:noAutofit/>
          </a:bodyPr>
          <a:lstStyle/>
          <a:p>
            <a:pPr marL="0" indent="0" algn="ctr">
              <a:buNone/>
            </a:pPr>
            <a:r>
              <a:rPr lang="en-US" sz="4000" dirty="0" smtClean="0"/>
              <a:t>storage </a:t>
            </a:r>
            <a:r>
              <a:rPr lang="en-US" sz="4000" dirty="0"/>
              <a:t>bubbles found in cells. They are found in both animal and plant cells but are much larger in plant cells. </a:t>
            </a:r>
            <a:r>
              <a:rPr lang="en-US" sz="4000" b="1" dirty="0"/>
              <a:t>Vacuoles</a:t>
            </a:r>
            <a:r>
              <a:rPr lang="en-US" sz="4000" dirty="0"/>
              <a:t> might store food or any variety of nutrients a cell might need to survive. They can even store waste products so the rest of the cell is protected from contamination.</a:t>
            </a:r>
          </a:p>
        </p:txBody>
      </p:sp>
      <p:pic>
        <p:nvPicPr>
          <p:cNvPr id="4098" name="Picture 2" descr="Image result for vacuol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3392" y="1825626"/>
            <a:ext cx="4465730" cy="445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551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Lysosomes</a:t>
            </a:r>
            <a:br>
              <a:rPr lang="en-US" sz="6600" dirty="0"/>
            </a:br>
            <a:r>
              <a:rPr lang="en-US" sz="2200" dirty="0">
                <a:hlinkClick r:id="rId2"/>
              </a:rPr>
              <a:t>https://</a:t>
            </a:r>
            <a:r>
              <a:rPr lang="en-US" sz="2200" dirty="0" smtClean="0">
                <a:hlinkClick r:id="rId2"/>
              </a:rPr>
              <a:t>www.youtube.com/watch?v=cA-Ou_t2sag</a:t>
            </a:r>
            <a:r>
              <a:rPr lang="en-US" sz="2200" dirty="0"/>
              <a:t> </a:t>
            </a:r>
            <a:r>
              <a:rPr lang="en-US" sz="2200" dirty="0" smtClean="0"/>
              <a:t>(1:00)</a:t>
            </a:r>
            <a:endParaRPr lang="en-US" sz="2200" dirty="0"/>
          </a:p>
        </p:txBody>
      </p:sp>
      <p:sp>
        <p:nvSpPr>
          <p:cNvPr id="4" name="Content Placeholder 3"/>
          <p:cNvSpPr>
            <a:spLocks noGrp="1"/>
          </p:cNvSpPr>
          <p:nvPr>
            <p:ph sz="half" idx="2"/>
          </p:nvPr>
        </p:nvSpPr>
        <p:spPr>
          <a:xfrm>
            <a:off x="5718219" y="1690688"/>
            <a:ext cx="6112099" cy="4605360"/>
          </a:xfrm>
        </p:spPr>
        <p:txBody>
          <a:bodyPr>
            <a:noAutofit/>
          </a:bodyPr>
          <a:lstStyle/>
          <a:p>
            <a:pPr marL="0" indent="0" algn="ctr">
              <a:buNone/>
            </a:pPr>
            <a:r>
              <a:rPr lang="en-US" sz="5400" dirty="0"/>
              <a:t>The lysosomes also act as the waste disposal system of the cell by digesting unwanted materials in </a:t>
            </a:r>
            <a:r>
              <a:rPr lang="en-US" sz="5400" dirty="0" smtClean="0"/>
              <a:t>the cytoplasm</a:t>
            </a:r>
            <a:r>
              <a:rPr lang="en-US" sz="5400" dirty="0"/>
              <a:t> </a:t>
            </a:r>
          </a:p>
        </p:txBody>
      </p:sp>
      <p:pic>
        <p:nvPicPr>
          <p:cNvPr id="5126" name="Picture 6" descr="Image result for lysosom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84827" y="1944710"/>
            <a:ext cx="4451567" cy="401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541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00000"/>
              </a:lnSpc>
              <a:spcBef>
                <a:spcPts val="0"/>
              </a:spcBef>
            </a:pPr>
            <a:r>
              <a:rPr lang="en-US" sz="6600" dirty="0" smtClean="0"/>
              <a:t>Ribosomes </a:t>
            </a:r>
            <a:br>
              <a:rPr lang="en-US" sz="6600" dirty="0" smtClean="0"/>
            </a:br>
            <a:r>
              <a:rPr lang="en-US" sz="2200" dirty="0" smtClean="0">
                <a:hlinkClick r:id="rId2"/>
              </a:rPr>
              <a:t>https</a:t>
            </a:r>
            <a:r>
              <a:rPr lang="en-US" sz="2200" dirty="0">
                <a:hlinkClick r:id="rId2"/>
              </a:rPr>
              <a:t>://</a:t>
            </a:r>
            <a:r>
              <a:rPr lang="en-US" sz="2200" dirty="0" smtClean="0">
                <a:hlinkClick r:id="rId2"/>
              </a:rPr>
              <a:t>www.youtube.com/watch?v=kbB2kMkmb0w</a:t>
            </a:r>
            <a:r>
              <a:rPr lang="en-US" sz="2200" dirty="0" smtClean="0"/>
              <a:t> (2:06)</a:t>
            </a:r>
            <a:endParaRPr lang="en-US" sz="2200" dirty="0"/>
          </a:p>
        </p:txBody>
      </p:sp>
      <p:sp>
        <p:nvSpPr>
          <p:cNvPr id="4" name="Content Placeholder 3"/>
          <p:cNvSpPr>
            <a:spLocks noGrp="1"/>
          </p:cNvSpPr>
          <p:nvPr>
            <p:ph sz="half" idx="2"/>
          </p:nvPr>
        </p:nvSpPr>
        <p:spPr>
          <a:xfrm>
            <a:off x="5087155" y="1825624"/>
            <a:ext cx="6928834" cy="4806995"/>
          </a:xfrm>
        </p:spPr>
        <p:txBody>
          <a:bodyPr>
            <a:normAutofit lnSpcReduction="10000"/>
          </a:bodyPr>
          <a:lstStyle/>
          <a:p>
            <a:pPr marL="0" indent="0" algn="ctr">
              <a:buNone/>
            </a:pPr>
            <a:r>
              <a:rPr lang="en-US" dirty="0"/>
              <a:t> </a:t>
            </a:r>
            <a:r>
              <a:rPr lang="en-US" sz="4800" b="1" dirty="0"/>
              <a:t>Ribosomes</a:t>
            </a:r>
            <a:r>
              <a:rPr lang="en-US" sz="4800" dirty="0"/>
              <a:t> are the protein builders or the protein </a:t>
            </a:r>
            <a:r>
              <a:rPr lang="en-US" sz="4800" b="1" dirty="0"/>
              <a:t>synthesizers</a:t>
            </a:r>
            <a:r>
              <a:rPr lang="en-US" sz="4800" dirty="0"/>
              <a:t> of the cell. They are like construction guys who connect one amino acid at a time and build long chains.</a:t>
            </a:r>
          </a:p>
        </p:txBody>
      </p:sp>
      <p:pic>
        <p:nvPicPr>
          <p:cNvPr id="6146" name="Picture 2" descr="Image result for ribosom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86366" y="1825625"/>
            <a:ext cx="43144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314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658624"/>
          </a:xfrm>
        </p:spPr>
        <p:txBody>
          <a:bodyPr>
            <a:normAutofit/>
          </a:bodyPr>
          <a:lstStyle/>
          <a:p>
            <a:pPr algn="ctr"/>
            <a:r>
              <a:rPr lang="en-US" sz="6600" dirty="0"/>
              <a:t>Chloroplast</a:t>
            </a:r>
            <a:br>
              <a:rPr lang="en-US" sz="6600" dirty="0"/>
            </a:br>
            <a:r>
              <a:rPr lang="en-US" sz="2200" dirty="0">
                <a:hlinkClick r:id="rId2"/>
              </a:rPr>
              <a:t>https://</a:t>
            </a:r>
            <a:r>
              <a:rPr lang="en-US" sz="2200" dirty="0" smtClean="0">
                <a:hlinkClick r:id="rId2"/>
              </a:rPr>
              <a:t>www.youtube.com/watch?v=eOPEn2qYff4&amp;t=19s</a:t>
            </a:r>
            <a:r>
              <a:rPr lang="en-US" sz="2200" dirty="0"/>
              <a:t> </a:t>
            </a:r>
            <a:r>
              <a:rPr lang="en-US" sz="2200" dirty="0" smtClean="0"/>
              <a:t>(4:18)</a:t>
            </a:r>
            <a:endParaRPr lang="en-US" sz="2200" dirty="0"/>
          </a:p>
        </p:txBody>
      </p:sp>
      <p:sp>
        <p:nvSpPr>
          <p:cNvPr id="4" name="Content Placeholder 3"/>
          <p:cNvSpPr>
            <a:spLocks noGrp="1"/>
          </p:cNvSpPr>
          <p:nvPr>
            <p:ph sz="half" idx="2"/>
          </p:nvPr>
        </p:nvSpPr>
        <p:spPr>
          <a:xfrm>
            <a:off x="5433391" y="1690688"/>
            <a:ext cx="6608355" cy="5001660"/>
          </a:xfrm>
        </p:spPr>
        <p:txBody>
          <a:bodyPr>
            <a:noAutofit/>
          </a:bodyPr>
          <a:lstStyle/>
          <a:p>
            <a:pPr marL="0" indent="0" algn="ctr">
              <a:buNone/>
            </a:pPr>
            <a:r>
              <a:rPr lang="en-US" sz="4200" b="1" dirty="0"/>
              <a:t>Chloroplasts</a:t>
            </a:r>
            <a:r>
              <a:rPr lang="en-US" sz="4200" dirty="0"/>
              <a:t> work to convert light energy of the Sun into sugars that can be used by cells. The entire process is called photosynthesis and it all depends on the little green chlorophyll molecules in </a:t>
            </a:r>
            <a:r>
              <a:rPr lang="en-US" sz="4200" dirty="0" smtClean="0"/>
              <a:t>each </a:t>
            </a:r>
            <a:r>
              <a:rPr lang="en-US" sz="4200" b="1" dirty="0" smtClean="0"/>
              <a:t>chloroplast</a:t>
            </a:r>
            <a:r>
              <a:rPr lang="en-US" sz="4200" dirty="0"/>
              <a:t>.</a:t>
            </a:r>
          </a:p>
        </p:txBody>
      </p:sp>
      <p:pic>
        <p:nvPicPr>
          <p:cNvPr id="7172" name="Picture 4" descr="Image result for chloroplast function"/>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06063" y="1920204"/>
            <a:ext cx="5346598" cy="436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493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2000" i="1" dirty="0"/>
              <a:t/>
            </a:r>
            <a:br>
              <a:rPr lang="en-US" sz="2000" i="1" dirty="0"/>
            </a:br>
            <a:r>
              <a:rPr lang="en-US" sz="2000" i="1" dirty="0"/>
              <a:t/>
            </a:r>
            <a:br>
              <a:rPr lang="en-US" sz="2000" i="1" dirty="0"/>
            </a:br>
            <a:endParaRPr lang="en-US" sz="2000" dirty="0"/>
          </a:p>
        </p:txBody>
      </p:sp>
      <p:sp>
        <p:nvSpPr>
          <p:cNvPr id="3" name="Content Placeholder 2"/>
          <p:cNvSpPr>
            <a:spLocks noGrp="1"/>
          </p:cNvSpPr>
          <p:nvPr>
            <p:ph sz="half" idx="1"/>
          </p:nvPr>
        </p:nvSpPr>
        <p:spPr/>
        <p:txBody>
          <a:bodyPr>
            <a:normAutofit fontScale="92500" lnSpcReduction="10000"/>
          </a:bodyPr>
          <a:lstStyle/>
          <a:p>
            <a:r>
              <a:rPr lang="en-US" i="1" dirty="0">
                <a:hlinkClick r:id="rId2"/>
              </a:rPr>
              <a:t>https://www.brainpop.com/science/cellularlifeandgenetics/cellstructures/</a:t>
            </a:r>
            <a:r>
              <a:rPr lang="en-US" i="1" dirty="0"/>
              <a:t/>
            </a:r>
            <a:br>
              <a:rPr lang="en-US" i="1" dirty="0"/>
            </a:br>
            <a:r>
              <a:rPr lang="en-US" i="1" dirty="0"/>
              <a:t>(2:13</a:t>
            </a:r>
            <a:r>
              <a:rPr lang="en-US" i="1" dirty="0" smtClean="0"/>
              <a:t>)</a:t>
            </a:r>
          </a:p>
          <a:p>
            <a:r>
              <a:rPr lang="en-US" i="1" dirty="0">
                <a:hlinkClick r:id="rId3"/>
              </a:rPr>
              <a:t>https://www.brainpop.com/science/cellularlifeandgenetics/cellspecialization/</a:t>
            </a:r>
            <a:r>
              <a:rPr lang="en-US" i="1" dirty="0"/>
              <a:t/>
            </a:r>
            <a:br>
              <a:rPr lang="en-US" i="1" dirty="0"/>
            </a:br>
            <a:r>
              <a:rPr lang="en-US" i="1" dirty="0"/>
              <a:t>(2:01)</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hlinkClick r:id="rId4"/>
              </a:rPr>
              <a:t>Animal cells (11:34)</a:t>
            </a:r>
          </a:p>
          <a:p>
            <a:r>
              <a:rPr lang="en-US" dirty="0" smtClean="0">
                <a:hlinkClick r:id="rId4"/>
              </a:rPr>
              <a:t>https</a:t>
            </a:r>
            <a:r>
              <a:rPr lang="en-US" dirty="0">
                <a:hlinkClick r:id="rId4"/>
              </a:rPr>
              <a:t>://</a:t>
            </a:r>
            <a:r>
              <a:rPr lang="en-US" dirty="0" smtClean="0">
                <a:hlinkClick r:id="rId4"/>
              </a:rPr>
              <a:t>www.youtube.com/watch?v=cj8dDTHGJBY</a:t>
            </a:r>
            <a:endParaRPr lang="en-US" dirty="0" smtClean="0"/>
          </a:p>
          <a:p>
            <a:r>
              <a:rPr lang="en-US" dirty="0" smtClean="0"/>
              <a:t>Plant cells (10:27)</a:t>
            </a:r>
          </a:p>
          <a:p>
            <a:r>
              <a:rPr lang="en-US" dirty="0">
                <a:hlinkClick r:id="rId5"/>
              </a:rPr>
              <a:t>https://</a:t>
            </a:r>
            <a:r>
              <a:rPr lang="en-US" dirty="0" smtClean="0">
                <a:hlinkClick r:id="rId5"/>
              </a:rPr>
              <a:t>www.youtube.com/watch?v=9UvlqAVCoqY&amp;t=245s</a:t>
            </a:r>
            <a:endParaRPr lang="en-US" dirty="0" smtClean="0"/>
          </a:p>
          <a:p>
            <a:r>
              <a:rPr lang="en-US" dirty="0" smtClean="0"/>
              <a:t>All organelles (1:30 each)</a:t>
            </a:r>
            <a:endParaRPr lang="en-US" dirty="0"/>
          </a:p>
          <a:p>
            <a:r>
              <a:rPr lang="en-US" dirty="0">
                <a:hlinkClick r:id="rId6"/>
              </a:rPr>
              <a:t>https://www.youtube.com/watch?annotation_id=annotation_449350&amp;feature=iv&amp;src_vid=4OLiDwjj_Bo&amp;v=tdGjorwuEDw</a:t>
            </a:r>
            <a:endParaRPr lang="en-US" dirty="0"/>
          </a:p>
          <a:p>
            <a:endParaRPr lang="en-US" dirty="0"/>
          </a:p>
        </p:txBody>
      </p:sp>
    </p:spTree>
    <p:extLst>
      <p:ext uri="{BB962C8B-B14F-4D97-AF65-F5344CB8AC3E}">
        <p14:creationId xmlns:p14="http://schemas.microsoft.com/office/powerpoint/2010/main" val="2968145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Tuesday in class Notes (foldable) on function of organelles:</vt:lpstr>
      <vt:lpstr>Mitochondria https://www.youtube.com/watch?v=pOfyuoa0Ywc (1:11)</vt:lpstr>
      <vt:lpstr>Golgi bodies https://www.youtube.com/watch?v=AGM76zrWe7M (1:04)</vt:lpstr>
      <vt:lpstr>Endoplasmic reticulum https://www.youtube.com/watch?v=DJCJi9LirkU (1:37)</vt:lpstr>
      <vt:lpstr>Vacuoles https://www.youtube.com/watch?v=evW93DtSoZY (3:39)</vt:lpstr>
      <vt:lpstr>Lysosomes https://www.youtube.com/watch?v=cA-Ou_t2sag (1:00)</vt:lpstr>
      <vt:lpstr>Ribosomes  https://www.youtube.com/watch?v=kbB2kMkmb0w (2:06)</vt:lpstr>
      <vt:lpstr>Chloroplast https://www.youtube.com/watch?v=eOPEn2qYff4&amp;t=19s (4:18)</vt:lpstr>
      <vt:lpstr>  </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in class Notes (foldable) on function of organelles:</dc:title>
  <dc:creator>Karin Kuropas</dc:creator>
  <cp:lastModifiedBy>Karin Kuropas</cp:lastModifiedBy>
  <cp:revision>1</cp:revision>
  <dcterms:created xsi:type="dcterms:W3CDTF">2017-02-14T17:12:47Z</dcterms:created>
  <dcterms:modified xsi:type="dcterms:W3CDTF">2017-02-14T17:13:14Z</dcterms:modified>
</cp:coreProperties>
</file>