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468" r:id="rId2"/>
    <p:sldId id="470" r:id="rId3"/>
    <p:sldId id="469" r:id="rId4"/>
    <p:sldId id="269" r:id="rId5"/>
    <p:sldId id="434" r:id="rId6"/>
    <p:sldId id="370" r:id="rId7"/>
    <p:sldId id="380" r:id="rId8"/>
    <p:sldId id="381" r:id="rId9"/>
    <p:sldId id="382" r:id="rId10"/>
    <p:sldId id="384" r:id="rId11"/>
    <p:sldId id="386" r:id="rId12"/>
    <p:sldId id="424" r:id="rId13"/>
    <p:sldId id="413" r:id="rId14"/>
    <p:sldId id="421" r:id="rId15"/>
    <p:sldId id="414" r:id="rId16"/>
    <p:sldId id="429" r:id="rId17"/>
    <p:sldId id="433" r:id="rId18"/>
    <p:sldId id="415" r:id="rId19"/>
    <p:sldId id="407" r:id="rId20"/>
    <p:sldId id="408" r:id="rId21"/>
    <p:sldId id="431" r:id="rId22"/>
    <p:sldId id="409" r:id="rId23"/>
    <p:sldId id="432" r:id="rId24"/>
    <p:sldId id="410" r:id="rId25"/>
    <p:sldId id="416" r:id="rId26"/>
    <p:sldId id="430" r:id="rId27"/>
    <p:sldId id="417" r:id="rId28"/>
    <p:sldId id="346" r:id="rId29"/>
    <p:sldId id="419" r:id="rId30"/>
    <p:sldId id="475" r:id="rId31"/>
    <p:sldId id="324" r:id="rId32"/>
    <p:sldId id="436" r:id="rId33"/>
    <p:sldId id="295" r:id="rId34"/>
    <p:sldId id="437" r:id="rId35"/>
    <p:sldId id="317" r:id="rId36"/>
    <p:sldId id="476" r:id="rId37"/>
    <p:sldId id="379" r:id="rId38"/>
    <p:sldId id="422" r:id="rId39"/>
    <p:sldId id="378" r:id="rId40"/>
    <p:sldId id="374" r:id="rId41"/>
    <p:sldId id="375" r:id="rId42"/>
    <p:sldId id="351" r:id="rId43"/>
    <p:sldId id="376" r:id="rId44"/>
    <p:sldId id="352" r:id="rId45"/>
    <p:sldId id="353" r:id="rId46"/>
    <p:sldId id="354" r:id="rId47"/>
    <p:sldId id="355" r:id="rId48"/>
    <p:sldId id="356" r:id="rId49"/>
    <p:sldId id="357" r:id="rId50"/>
    <p:sldId id="359" r:id="rId51"/>
    <p:sldId id="377" r:id="rId52"/>
    <p:sldId id="360" r:id="rId53"/>
    <p:sldId id="361" r:id="rId54"/>
    <p:sldId id="363" r:id="rId55"/>
    <p:sldId id="364" r:id="rId56"/>
    <p:sldId id="365" r:id="rId57"/>
    <p:sldId id="366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32" autoAdjust="0"/>
    <p:restoredTop sz="94643"/>
  </p:normalViewPr>
  <p:slideViewPr>
    <p:cSldViewPr>
      <p:cViewPr varScale="1">
        <p:scale>
          <a:sx n="70" d="100"/>
          <a:sy n="70" d="100"/>
        </p:scale>
        <p:origin x="99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7FE09-A25B-4C50-8848-85B0737EFBD3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2AAF4-8E43-41AF-AE9E-88732FEA9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06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1F4C3-5A78-4C45-A799-F37DBAD9EE1A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35A6E-E275-4865-9803-A09D3815A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21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0239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1890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466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Before beginning magnets, play the Brainpop video on magnetism. </a:t>
            </a:r>
          </a:p>
        </p:txBody>
      </p:sp>
    </p:spTree>
    <p:extLst>
      <p:ext uri="{BB962C8B-B14F-4D97-AF65-F5344CB8AC3E}">
        <p14:creationId xmlns:p14="http://schemas.microsoft.com/office/powerpoint/2010/main" val="960374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201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6034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9732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0555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5125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9335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4913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6863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Before you show ways to reduce friction, ask students to talk to a partner and brainstorm ways to reduce friction. If you have your desks in groups, you can say turn to your shoulder partner or talk to your face partner!</a:t>
            </a:r>
          </a:p>
        </p:txBody>
      </p:sp>
    </p:spTree>
    <p:extLst>
      <p:ext uri="{BB962C8B-B14F-4D97-AF65-F5344CB8AC3E}">
        <p14:creationId xmlns:p14="http://schemas.microsoft.com/office/powerpoint/2010/main" val="516313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Before you show ways to increase friction, ask students to talk to a </a:t>
            </a:r>
            <a:r>
              <a:rPr lang="en" b="1">
                <a:solidFill>
                  <a:schemeClr val="dk1"/>
                </a:solidFill>
              </a:rPr>
              <a:t>different</a:t>
            </a:r>
            <a:r>
              <a:rPr lang="en">
                <a:solidFill>
                  <a:schemeClr val="dk1"/>
                </a:solidFill>
              </a:rPr>
              <a:t> partner and brainstorm ways to increase friction. </a:t>
            </a:r>
          </a:p>
        </p:txBody>
      </p:sp>
    </p:spTree>
    <p:extLst>
      <p:ext uri="{BB962C8B-B14F-4D97-AF65-F5344CB8AC3E}">
        <p14:creationId xmlns:p14="http://schemas.microsoft.com/office/powerpoint/2010/main" val="993522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Before starting the section on gravity, play the Brainpop video on gravity.</a:t>
            </a:r>
          </a:p>
        </p:txBody>
      </p:sp>
    </p:spTree>
    <p:extLst>
      <p:ext uri="{BB962C8B-B14F-4D97-AF65-F5344CB8AC3E}">
        <p14:creationId xmlns:p14="http://schemas.microsoft.com/office/powerpoint/2010/main" val="1449189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6375F-70A5-4386-BDF9-64CE8286669D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2CA0-E5CE-4D3D-9362-D1AD4ED54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30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6375F-70A5-4386-BDF9-64CE8286669D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2CA0-E5CE-4D3D-9362-D1AD4ED54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31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6375F-70A5-4386-BDF9-64CE8286669D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2CA0-E5CE-4D3D-9362-D1AD4ED54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08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0" y="0"/>
            <a:ext cx="9144000" cy="12496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57" name="Shape 57"/>
          <p:cNvSpPr/>
          <p:nvPr/>
        </p:nvSpPr>
        <p:spPr>
          <a:xfrm>
            <a:off x="1" y="301687"/>
            <a:ext cx="9143999" cy="1061221"/>
          </a:xfrm>
          <a:custGeom>
            <a:avLst/>
            <a:gdLst/>
            <a:ahLst/>
            <a:cxnLst/>
            <a:rect l="0" t="0" r="0" b="0"/>
            <a:pathLst>
              <a:path w="9144000" h="1440573" extrusionOk="0">
                <a:moveTo>
                  <a:pt x="8881" y="1"/>
                </a:moveTo>
                <a:lnTo>
                  <a:pt x="9126239" y="44075"/>
                </a:lnTo>
                <a:lnTo>
                  <a:pt x="9144000" y="1303180"/>
                </a:lnTo>
                <a:lnTo>
                  <a:pt x="8922142" y="1440573"/>
                </a:lnTo>
                <a:lnTo>
                  <a:pt x="8672386" y="1291790"/>
                </a:lnTo>
                <a:lnTo>
                  <a:pt x="8449199" y="1414005"/>
                </a:lnTo>
                <a:lnTo>
                  <a:pt x="8210071" y="1302417"/>
                </a:lnTo>
                <a:lnTo>
                  <a:pt x="7976257" y="1408691"/>
                </a:lnTo>
                <a:lnTo>
                  <a:pt x="7737129" y="1286476"/>
                </a:lnTo>
                <a:lnTo>
                  <a:pt x="7503314" y="1414005"/>
                </a:lnTo>
                <a:lnTo>
                  <a:pt x="7269500" y="1291790"/>
                </a:lnTo>
                <a:lnTo>
                  <a:pt x="7030372" y="1414005"/>
                </a:lnTo>
                <a:lnTo>
                  <a:pt x="6796557" y="1281162"/>
                </a:lnTo>
                <a:lnTo>
                  <a:pt x="6568057" y="1414005"/>
                </a:lnTo>
                <a:lnTo>
                  <a:pt x="6334243" y="1281163"/>
                </a:lnTo>
                <a:lnTo>
                  <a:pt x="6100428" y="1419319"/>
                </a:lnTo>
                <a:lnTo>
                  <a:pt x="5866614" y="1281163"/>
                </a:lnTo>
                <a:lnTo>
                  <a:pt x="5632800" y="1424632"/>
                </a:lnTo>
                <a:lnTo>
                  <a:pt x="5388357" y="1286476"/>
                </a:lnTo>
                <a:lnTo>
                  <a:pt x="5154543" y="1424632"/>
                </a:lnTo>
                <a:lnTo>
                  <a:pt x="4920729" y="1297104"/>
                </a:lnTo>
                <a:lnTo>
                  <a:pt x="4686914" y="1429946"/>
                </a:lnTo>
                <a:lnTo>
                  <a:pt x="4447786" y="1291790"/>
                </a:lnTo>
                <a:lnTo>
                  <a:pt x="4219286" y="1435260"/>
                </a:lnTo>
                <a:lnTo>
                  <a:pt x="3980157" y="1281163"/>
                </a:lnTo>
                <a:lnTo>
                  <a:pt x="3746343" y="1429946"/>
                </a:lnTo>
                <a:lnTo>
                  <a:pt x="3512529" y="1291790"/>
                </a:lnTo>
                <a:lnTo>
                  <a:pt x="3284028" y="1429946"/>
                </a:lnTo>
                <a:lnTo>
                  <a:pt x="3044900" y="1297104"/>
                </a:lnTo>
                <a:lnTo>
                  <a:pt x="2805772" y="1429946"/>
                </a:lnTo>
                <a:lnTo>
                  <a:pt x="2571958" y="1297104"/>
                </a:lnTo>
                <a:lnTo>
                  <a:pt x="2343457" y="1429946"/>
                </a:lnTo>
                <a:lnTo>
                  <a:pt x="2104329" y="1291790"/>
                </a:lnTo>
                <a:lnTo>
                  <a:pt x="1865201" y="1435260"/>
                </a:lnTo>
                <a:lnTo>
                  <a:pt x="1631386" y="1281163"/>
                </a:lnTo>
                <a:lnTo>
                  <a:pt x="1402886" y="1435260"/>
                </a:lnTo>
                <a:lnTo>
                  <a:pt x="1163758" y="1291790"/>
                </a:lnTo>
                <a:lnTo>
                  <a:pt x="935257" y="1435260"/>
                </a:lnTo>
                <a:lnTo>
                  <a:pt x="696129" y="1291790"/>
                </a:lnTo>
                <a:lnTo>
                  <a:pt x="457001" y="1429946"/>
                </a:lnTo>
                <a:lnTo>
                  <a:pt x="217872" y="1291790"/>
                </a:lnTo>
                <a:lnTo>
                  <a:pt x="0" y="1435260"/>
                </a:lnTo>
                <a:cubicBezTo>
                  <a:pt x="2960" y="956840"/>
                  <a:pt x="5921" y="478421"/>
                  <a:pt x="88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800"/>
          </a:p>
        </p:txBody>
      </p:sp>
      <p:cxnSp>
        <p:nvCxnSpPr>
          <p:cNvPr id="58" name="Shape 58"/>
          <p:cNvCxnSpPr/>
          <p:nvPr/>
        </p:nvCxnSpPr>
        <p:spPr>
          <a:xfrm rot="10800000" flipH="1">
            <a:off x="2258963" y="1045140"/>
            <a:ext cx="4602300" cy="9200"/>
          </a:xfrm>
          <a:prstGeom prst="straightConnector1">
            <a:avLst/>
          </a:prstGeom>
          <a:noFill/>
          <a:ln w="25400" cap="rnd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17761"/>
            <a:ext cx="8229600" cy="1143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556792" y="6333133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285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6375F-70A5-4386-BDF9-64CE8286669D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2CA0-E5CE-4D3D-9362-D1AD4ED54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7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6375F-70A5-4386-BDF9-64CE8286669D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2CA0-E5CE-4D3D-9362-D1AD4ED54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42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6375F-70A5-4386-BDF9-64CE8286669D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2CA0-E5CE-4D3D-9362-D1AD4ED54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16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6375F-70A5-4386-BDF9-64CE8286669D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2CA0-E5CE-4D3D-9362-D1AD4ED54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6375F-70A5-4386-BDF9-64CE8286669D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2CA0-E5CE-4D3D-9362-D1AD4ED54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21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6375F-70A5-4386-BDF9-64CE8286669D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2CA0-E5CE-4D3D-9362-D1AD4ED54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8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6375F-70A5-4386-BDF9-64CE8286669D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2CA0-E5CE-4D3D-9362-D1AD4ED54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95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6375F-70A5-4386-BDF9-64CE8286669D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2CA0-E5CE-4D3D-9362-D1AD4ED54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0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6375F-70A5-4386-BDF9-64CE8286669D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72CA0-E5CE-4D3D-9362-D1AD4ED54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4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ainpop.com/science/motionsforcesandtime/force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pop.com/science/motionsforcesandtime/gravity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pop.com/science/motionsforcesandtime/magnetis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Thoughts 8/28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6600" dirty="0" smtClean="0"/>
              <a:t>How can an object be accelerating if the speed is not changing?</a:t>
            </a:r>
          </a:p>
          <a:p>
            <a:pPr marL="0" indent="0" algn="ctr">
              <a:buNone/>
            </a:pPr>
            <a:r>
              <a:rPr lang="en-US" sz="6600" dirty="0" smtClean="0">
                <a:solidFill>
                  <a:srgbClr val="FF0000"/>
                </a:solidFill>
              </a:rPr>
              <a:t>Acceleration is change in VELOCITY so the DIRECTION is changing.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1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914400"/>
          </a:xfrm>
        </p:spPr>
        <p:txBody>
          <a:bodyPr/>
          <a:lstStyle/>
          <a:p>
            <a:r>
              <a:rPr lang="en-US" b="1" dirty="0" smtClean="0"/>
              <a:t>Graphing Changes in Motion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2" t="23016" r="60546" b="69612"/>
          <a:stretch/>
        </p:blipFill>
        <p:spPr bwMode="auto">
          <a:xfrm>
            <a:off x="0" y="1066801"/>
            <a:ext cx="3311236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0" t="24008" r="10088" b="24207"/>
          <a:stretch/>
        </p:blipFill>
        <p:spPr bwMode="auto">
          <a:xfrm>
            <a:off x="-14514" y="1447801"/>
            <a:ext cx="9158514" cy="259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3" t="31349" r="8750" b="25397"/>
          <a:stretch/>
        </p:blipFill>
        <p:spPr bwMode="auto">
          <a:xfrm>
            <a:off x="1" y="4038600"/>
            <a:ext cx="9143999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41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Graphing Changes in Motion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4" t="25397" r="13323" b="40477"/>
          <a:stretch/>
        </p:blipFill>
        <p:spPr bwMode="auto">
          <a:xfrm>
            <a:off x="0" y="1600200"/>
            <a:ext cx="9144000" cy="241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9" t="25000" r="24764" b="13730"/>
          <a:stretch/>
        </p:blipFill>
        <p:spPr bwMode="auto">
          <a:xfrm>
            <a:off x="2327755" y="3984713"/>
            <a:ext cx="3996845" cy="28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75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Balanced and Unbalanced Forces</a:t>
            </a:r>
            <a:br>
              <a:rPr lang="en-US" dirty="0" smtClean="0"/>
            </a:br>
            <a:r>
              <a:rPr lang="en-US" dirty="0" smtClean="0"/>
              <a:t>objective: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 smtClean="0"/>
              <a:t>Explain the effects of balanced and unbalanced forces acting on an object (including friction, gravity and magnets)</a:t>
            </a:r>
          </a:p>
          <a:p>
            <a:pPr marL="0" indent="0" algn="ctr">
              <a:buNone/>
            </a:pPr>
            <a:r>
              <a:rPr lang="en-US" sz="1800" dirty="0">
                <a:hlinkClick r:id="rId2"/>
              </a:rPr>
              <a:t>https://www.brainpop.com/science/motionsforcesandtime/force</a:t>
            </a:r>
            <a:r>
              <a:rPr lang="en-US" sz="1800" dirty="0" smtClean="0">
                <a:hlinkClick r:id="rId2"/>
              </a:rPr>
              <a:t>/</a:t>
            </a:r>
            <a:endParaRPr lang="en-US" sz="1800" dirty="0" smtClean="0"/>
          </a:p>
          <a:p>
            <a:pPr marL="0" indent="0" algn="ctr">
              <a:buNone/>
            </a:pPr>
            <a:r>
              <a:rPr lang="en-US" sz="1800" dirty="0" smtClean="0"/>
              <a:t>(3 min)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433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172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When you ride a bike, your foot </a:t>
            </a:r>
            <a:r>
              <a:rPr lang="en-US" b="1" dirty="0"/>
              <a:t>pushes </a:t>
            </a:r>
            <a:r>
              <a:rPr lang="en-US" dirty="0"/>
              <a:t>against the pedal. The push makes </a:t>
            </a:r>
          </a:p>
          <a:p>
            <a:pPr marL="0" indent="0" algn="ctr">
              <a:buNone/>
            </a:pPr>
            <a:r>
              <a:rPr lang="en-US" dirty="0"/>
              <a:t>the wheels of the bike move.</a:t>
            </a:r>
            <a:br>
              <a:rPr lang="en-US" dirty="0"/>
            </a:br>
            <a:r>
              <a:rPr lang="en-US" dirty="0"/>
              <a:t>When you drop something, it is </a:t>
            </a:r>
            <a:r>
              <a:rPr lang="en-US" b="1" dirty="0"/>
              <a:t>pulled </a:t>
            </a:r>
            <a:r>
              <a:rPr lang="en-US" dirty="0"/>
              <a:t>to the ground by gravity.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A </a:t>
            </a:r>
            <a:r>
              <a:rPr lang="en-US" b="1" dirty="0">
                <a:solidFill>
                  <a:srgbClr val="FF0000"/>
                </a:solidFill>
              </a:rPr>
              <a:t>PUSH </a:t>
            </a:r>
            <a:r>
              <a:rPr lang="en-US" dirty="0">
                <a:solidFill>
                  <a:srgbClr val="FF0000"/>
                </a:solidFill>
              </a:rPr>
              <a:t>or a </a:t>
            </a:r>
            <a:r>
              <a:rPr lang="en-US" b="1" dirty="0">
                <a:solidFill>
                  <a:srgbClr val="FF0000"/>
                </a:solidFill>
              </a:rPr>
              <a:t>PULL </a:t>
            </a:r>
            <a:r>
              <a:rPr lang="en-US" dirty="0">
                <a:solidFill>
                  <a:srgbClr val="FF0000"/>
                </a:solidFill>
              </a:rPr>
              <a:t>is a </a:t>
            </a:r>
            <a:r>
              <a:rPr lang="en-US" b="1" dirty="0">
                <a:solidFill>
                  <a:srgbClr val="FF0000"/>
                </a:solidFill>
              </a:rPr>
              <a:t>FORCE</a:t>
            </a:r>
            <a:r>
              <a:rPr lang="en-US" dirty="0">
                <a:solidFill>
                  <a:srgbClr val="FF0000"/>
                </a:solidFill>
              </a:rPr>
              <a:t>. So, a good definition for </a:t>
            </a:r>
            <a:r>
              <a:rPr lang="en-US" b="1" dirty="0">
                <a:solidFill>
                  <a:srgbClr val="FF0000"/>
                </a:solidFill>
              </a:rPr>
              <a:t>force </a:t>
            </a:r>
            <a:r>
              <a:rPr lang="en-US" i="1" dirty="0">
                <a:solidFill>
                  <a:srgbClr val="FF0000"/>
                </a:solidFill>
              </a:rPr>
              <a:t>is a push or pull in a particular direction</a:t>
            </a:r>
            <a:r>
              <a:rPr lang="en-US" dirty="0">
                <a:solidFill>
                  <a:srgbClr val="FF0000"/>
                </a:solidFill>
              </a:rPr>
              <a:t>. </a:t>
            </a:r>
          </a:p>
          <a:p>
            <a:pPr marL="0" indent="0" algn="ctr">
              <a:buNone/>
            </a:pPr>
            <a:r>
              <a:rPr lang="en-US" dirty="0"/>
              <a:t>Forces affect how objects move. They may cause motion; they may also slow, stop, or change the direction of motion of an object that is already </a:t>
            </a:r>
            <a:r>
              <a:rPr lang="en-US" dirty="0" smtClean="0"/>
              <a:t>moving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9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What is a force?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4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ct val="30555"/>
              <a:buNone/>
            </a:pPr>
            <a:r>
              <a:rPr lang="en" sz="4400" dirty="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4400" dirty="0"/>
              <a:t>In science, a force is a </a:t>
            </a:r>
            <a:r>
              <a:rPr lang="en" sz="4400" b="1" u="sng" dirty="0">
                <a:solidFill>
                  <a:srgbClr val="741B47"/>
                </a:solidFill>
              </a:rPr>
              <a:t>push</a:t>
            </a:r>
            <a:r>
              <a:rPr lang="en" sz="4400" dirty="0">
                <a:solidFill>
                  <a:srgbClr val="38761D"/>
                </a:solidFill>
              </a:rPr>
              <a:t> </a:t>
            </a:r>
            <a:r>
              <a:rPr lang="en" sz="4400" dirty="0"/>
              <a:t>or a </a:t>
            </a:r>
            <a:r>
              <a:rPr lang="en" sz="4400" b="1" u="sng" dirty="0">
                <a:solidFill>
                  <a:srgbClr val="741B47"/>
                </a:solidFill>
              </a:rPr>
              <a:t>pull</a:t>
            </a:r>
            <a:r>
              <a:rPr lang="en" sz="4400" dirty="0"/>
              <a:t>.</a:t>
            </a:r>
          </a:p>
          <a:p>
            <a:pPr>
              <a:lnSpc>
                <a:spcPct val="115000"/>
              </a:lnSpc>
              <a:spcBef>
                <a:spcPts val="1000"/>
              </a:spcBef>
              <a:buNone/>
            </a:pPr>
            <a:r>
              <a:rPr lang="en" sz="4400" dirty="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4400" dirty="0"/>
              <a:t>All forces have two properties:</a:t>
            </a:r>
          </a:p>
          <a:p>
            <a:pPr marL="457200" indent="457200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ct val="30555"/>
              <a:buNone/>
            </a:pPr>
            <a:r>
              <a:rPr lang="en" sz="4400" b="1" u="sng" dirty="0">
                <a:solidFill>
                  <a:srgbClr val="38761D"/>
                </a:solidFill>
              </a:rPr>
              <a:t>Direction</a:t>
            </a:r>
            <a:r>
              <a:rPr lang="en" sz="4400" dirty="0"/>
              <a:t> and </a:t>
            </a:r>
            <a:r>
              <a:rPr lang="en" sz="4400" b="1" u="sng" dirty="0" smtClean="0">
                <a:solidFill>
                  <a:srgbClr val="351C75"/>
                </a:solidFill>
              </a:rPr>
              <a:t>Size </a:t>
            </a:r>
            <a:r>
              <a:rPr lang="en" sz="4400" dirty="0" smtClean="0">
                <a:solidFill>
                  <a:srgbClr val="351C75"/>
                </a:solidFill>
              </a:rPr>
              <a:t>(use VECTOR)</a:t>
            </a:r>
            <a:endParaRPr lang="en" sz="4400" dirty="0">
              <a:solidFill>
                <a:srgbClr val="351C75"/>
              </a:solidFill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ct val="30555"/>
              <a:buNone/>
            </a:pPr>
            <a:r>
              <a:rPr lang="en" sz="4400" dirty="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4400" dirty="0"/>
              <a:t>A </a:t>
            </a:r>
            <a:r>
              <a:rPr lang="en" sz="4400" b="1" u="sng" dirty="0"/>
              <a:t>newton</a:t>
            </a:r>
            <a:r>
              <a:rPr lang="en" sz="4400" dirty="0"/>
              <a:t> (N) is the unit that describes the </a:t>
            </a:r>
            <a:r>
              <a:rPr lang="en" sz="4400" b="1" u="sng" dirty="0">
                <a:solidFill>
                  <a:srgbClr val="351C75"/>
                </a:solidFill>
              </a:rPr>
              <a:t>size</a:t>
            </a:r>
            <a:r>
              <a:rPr lang="en" sz="4400" dirty="0"/>
              <a:t> of a force.</a:t>
            </a:r>
          </a:p>
        </p:txBody>
      </p:sp>
    </p:spTree>
    <p:extLst>
      <p:ext uri="{BB962C8B-B14F-4D97-AF65-F5344CB8AC3E}">
        <p14:creationId xmlns:p14="http://schemas.microsoft.com/office/powerpoint/2010/main" val="112752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1249362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1" dirty="0"/>
              <a:t>Forces can affect motion in several ways</a:t>
            </a:r>
            <a:r>
              <a:rPr lang="en-US" dirty="0"/>
              <a:t>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067800" cy="4724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/>
              <a:t>→ </a:t>
            </a:r>
            <a:r>
              <a:rPr lang="en-US" sz="4000" dirty="0"/>
              <a:t>They can make objects </a:t>
            </a:r>
            <a:r>
              <a:rPr lang="en-US" sz="4000" dirty="0">
                <a:solidFill>
                  <a:srgbClr val="FF0000"/>
                </a:solidFill>
              </a:rPr>
              <a:t>start</a:t>
            </a:r>
            <a:r>
              <a:rPr lang="en-US" sz="4000" dirty="0"/>
              <a:t> moving</a:t>
            </a:r>
            <a:br>
              <a:rPr lang="en-US" sz="4000" dirty="0"/>
            </a:br>
            <a:r>
              <a:rPr lang="en-US" sz="4000" dirty="0"/>
              <a:t>→ They can make objects move </a:t>
            </a:r>
            <a:r>
              <a:rPr lang="en-US" sz="4000" dirty="0">
                <a:solidFill>
                  <a:srgbClr val="FF0000"/>
                </a:solidFill>
              </a:rPr>
              <a:t>faster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→ They can make objects move </a:t>
            </a:r>
            <a:r>
              <a:rPr lang="en-US" sz="4000" dirty="0">
                <a:solidFill>
                  <a:srgbClr val="FF0000"/>
                </a:solidFill>
              </a:rPr>
              <a:t>slower</a:t>
            </a:r>
            <a:r>
              <a:rPr lang="en-US" sz="4000" dirty="0"/>
              <a:t> </a:t>
            </a:r>
          </a:p>
          <a:p>
            <a:pPr marL="0" indent="0" algn="ctr">
              <a:buNone/>
            </a:pPr>
            <a:r>
              <a:rPr lang="en-US" sz="4000" dirty="0"/>
              <a:t>→ They can make objects </a:t>
            </a:r>
            <a:r>
              <a:rPr lang="en-US" sz="4000" dirty="0">
                <a:solidFill>
                  <a:srgbClr val="FF0000"/>
                </a:solidFill>
              </a:rPr>
              <a:t>stop</a:t>
            </a:r>
            <a:r>
              <a:rPr lang="en-US" sz="4000" dirty="0"/>
              <a:t> moving</a:t>
            </a:r>
            <a:br>
              <a:rPr lang="en-US" sz="4000" dirty="0"/>
            </a:br>
            <a:r>
              <a:rPr lang="en-US" sz="4000" dirty="0"/>
              <a:t>→ They can make objects </a:t>
            </a:r>
            <a:r>
              <a:rPr lang="en-US" sz="4000" dirty="0">
                <a:solidFill>
                  <a:srgbClr val="FF0000"/>
                </a:solidFill>
              </a:rPr>
              <a:t>change direction </a:t>
            </a:r>
            <a:endParaRPr lang="en-US" sz="40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000" dirty="0" smtClean="0"/>
              <a:t>→ </a:t>
            </a:r>
            <a:r>
              <a:rPr lang="en-US" sz="4000" dirty="0"/>
              <a:t>They can make objects </a:t>
            </a:r>
            <a:r>
              <a:rPr lang="en-US" sz="4000" dirty="0">
                <a:solidFill>
                  <a:srgbClr val="FF0000"/>
                </a:solidFill>
              </a:rPr>
              <a:t>change shape </a:t>
            </a:r>
          </a:p>
        </p:txBody>
      </p:sp>
    </p:spTree>
    <p:extLst>
      <p:ext uri="{BB962C8B-B14F-4D97-AF65-F5344CB8AC3E}">
        <p14:creationId xmlns:p14="http://schemas.microsoft.com/office/powerpoint/2010/main" val="126968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What is a force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733800" y="1600200"/>
            <a:ext cx="4953000" cy="51054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34375"/>
              <a:buNone/>
            </a:pPr>
            <a:r>
              <a:rPr lang="en" sz="3600" dirty="0">
                <a:latin typeface="Arial"/>
                <a:ea typeface="Arial"/>
                <a:cs typeface="Arial"/>
                <a:sym typeface="Arial"/>
              </a:rPr>
              <a:t>•The student is </a:t>
            </a:r>
            <a:r>
              <a:rPr lang="en" sz="3600" dirty="0">
                <a:solidFill>
                  <a:srgbClr val="741B47"/>
                </a:solidFill>
                <a:latin typeface="Arial"/>
                <a:ea typeface="Arial"/>
                <a:cs typeface="Arial"/>
                <a:sym typeface="Arial"/>
              </a:rPr>
              <a:t>pushing</a:t>
            </a:r>
            <a:r>
              <a:rPr lang="en" sz="3600" dirty="0">
                <a:latin typeface="Arial"/>
                <a:ea typeface="Arial"/>
                <a:cs typeface="Arial"/>
                <a:sym typeface="Arial"/>
              </a:rPr>
              <a:t> down on the chair, but the chair does not move.</a:t>
            </a:r>
          </a:p>
          <a:p>
            <a:pPr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45833"/>
              <a:buNone/>
            </a:pPr>
            <a:r>
              <a:rPr lang="en" sz="3600" dirty="0">
                <a:latin typeface="Arial"/>
                <a:ea typeface="Arial"/>
                <a:cs typeface="Arial"/>
                <a:sym typeface="Arial"/>
              </a:rPr>
              <a:t>•The floor is </a:t>
            </a:r>
            <a:r>
              <a:rPr lang="en" sz="3600" i="1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balancing </a:t>
            </a:r>
            <a:r>
              <a:rPr lang="en" sz="3600" dirty="0">
                <a:latin typeface="Arial"/>
                <a:ea typeface="Arial"/>
                <a:cs typeface="Arial"/>
                <a:sym typeface="Arial"/>
              </a:rPr>
              <a:t>the force by pushing on the chair. </a:t>
            </a:r>
          </a:p>
        </p:txBody>
      </p:sp>
      <p:pic>
        <p:nvPicPr>
          <p:cNvPr id="6" name="Shape 110"/>
          <p:cNvPicPr preferRelativeResize="0">
            <a:picLocks noGrp="1"/>
          </p:cNvPicPr>
          <p:nvPr>
            <p:ph sz="half"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4800" y="1752600"/>
            <a:ext cx="3276600" cy="426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773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Balanced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5867400" cy="4983163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34375"/>
              <a:buNone/>
            </a:pPr>
            <a:r>
              <a:rPr lang="en" sz="4000" dirty="0">
                <a:latin typeface="Arial"/>
                <a:ea typeface="Arial"/>
                <a:cs typeface="Arial"/>
                <a:sym typeface="Arial"/>
              </a:rPr>
              <a:t>•When the forces on an object produce a net force of </a:t>
            </a:r>
            <a:r>
              <a:rPr lang="en" sz="4000" b="1" u="sng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" sz="4000" dirty="0">
                <a:latin typeface="Arial"/>
                <a:ea typeface="Arial"/>
                <a:cs typeface="Arial"/>
                <a:sym typeface="Arial"/>
              </a:rPr>
              <a:t> N, the forces are </a:t>
            </a:r>
            <a:r>
              <a:rPr lang="en" sz="4000" b="1" u="sng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balanced</a:t>
            </a:r>
            <a:r>
              <a:rPr lang="en" sz="400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34375"/>
              <a:buNone/>
            </a:pPr>
            <a:r>
              <a:rPr lang="en" sz="4000" dirty="0">
                <a:latin typeface="Arial"/>
                <a:ea typeface="Arial"/>
                <a:cs typeface="Arial"/>
                <a:sym typeface="Arial"/>
              </a:rPr>
              <a:t>•There is </a:t>
            </a:r>
            <a:r>
              <a:rPr lang="en" sz="4000" b="1" u="sng" dirty="0">
                <a:latin typeface="Arial"/>
                <a:ea typeface="Arial"/>
                <a:cs typeface="Arial"/>
                <a:sym typeface="Arial"/>
              </a:rPr>
              <a:t>no</a:t>
            </a:r>
            <a:r>
              <a:rPr lang="en" sz="4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4000" b="1" u="sng" dirty="0">
                <a:latin typeface="Arial"/>
                <a:ea typeface="Arial"/>
                <a:cs typeface="Arial"/>
                <a:sym typeface="Arial"/>
              </a:rPr>
              <a:t>change</a:t>
            </a:r>
            <a:r>
              <a:rPr lang="en" sz="4000" dirty="0">
                <a:latin typeface="Arial"/>
                <a:ea typeface="Arial"/>
                <a:cs typeface="Arial"/>
                <a:sym typeface="Arial"/>
              </a:rPr>
              <a:t> in the </a:t>
            </a:r>
            <a:r>
              <a:rPr lang="en" sz="4000" b="1" u="sng" dirty="0">
                <a:latin typeface="Arial"/>
                <a:ea typeface="Arial"/>
                <a:cs typeface="Arial"/>
                <a:sym typeface="Arial"/>
              </a:rPr>
              <a:t>motion</a:t>
            </a:r>
            <a:r>
              <a:rPr lang="en" sz="4000" dirty="0">
                <a:latin typeface="Arial"/>
                <a:ea typeface="Arial"/>
                <a:cs typeface="Arial"/>
                <a:sym typeface="Arial"/>
              </a:rPr>
              <a:t> of the object.</a:t>
            </a:r>
          </a:p>
        </p:txBody>
      </p:sp>
      <p:pic>
        <p:nvPicPr>
          <p:cNvPr id="5" name="Shape 137"/>
          <p:cNvPicPr preferRelativeResize="0">
            <a:picLocks noGrp="1"/>
          </p:cNvPicPr>
          <p:nvPr>
            <p:ph sz="half" idx="2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72200" y="1417638"/>
            <a:ext cx="2667000" cy="4373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568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Since force cause changes in the </a:t>
            </a:r>
            <a:r>
              <a:rPr lang="en-US" sz="4800" b="1" dirty="0">
                <a:solidFill>
                  <a:srgbClr val="FF0000"/>
                </a:solidFill>
              </a:rPr>
              <a:t>speed </a:t>
            </a:r>
            <a:r>
              <a:rPr lang="en-US" sz="4800" dirty="0">
                <a:solidFill>
                  <a:srgbClr val="FF0000"/>
                </a:solidFill>
              </a:rPr>
              <a:t>or </a:t>
            </a:r>
            <a:r>
              <a:rPr lang="en-US" sz="4800" b="1" dirty="0">
                <a:solidFill>
                  <a:srgbClr val="FF0000"/>
                </a:solidFill>
              </a:rPr>
              <a:t>direction </a:t>
            </a:r>
            <a:r>
              <a:rPr lang="en-US" sz="4800" dirty="0"/>
              <a:t>of an object, we can say that forces cause changes in </a:t>
            </a:r>
            <a:r>
              <a:rPr lang="en-US" sz="4800" b="1" dirty="0"/>
              <a:t>velocity</a:t>
            </a:r>
            <a:r>
              <a:rPr lang="en-US" sz="4800" dirty="0"/>
              <a:t>, so.... </a:t>
            </a:r>
            <a:r>
              <a:rPr lang="en-US" sz="4800" b="1" dirty="0"/>
              <a:t>Forces cause acceleration</a:t>
            </a:r>
            <a:r>
              <a:rPr lang="en-US" sz="4800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90944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/>
              <a:t>Acceleration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>
            <a:noAutofit/>
          </a:bodyPr>
          <a:lstStyle/>
          <a:p>
            <a:pPr marL="0" indent="0" algn="ctr">
              <a:spcBef>
                <a:spcPct val="20000"/>
              </a:spcBef>
              <a:buNone/>
            </a:pPr>
            <a:r>
              <a:rPr lang="en-US" altLang="en-US" sz="4400" dirty="0"/>
              <a:t>Measures the change in an object’s velocity over time</a:t>
            </a:r>
          </a:p>
          <a:p>
            <a:pPr marL="0" indent="0" algn="ctr">
              <a:spcBef>
                <a:spcPct val="20000"/>
              </a:spcBef>
              <a:buNone/>
            </a:pPr>
            <a:r>
              <a:rPr lang="en-US" altLang="en-US" sz="3600" dirty="0" smtClean="0"/>
              <a:t>(Time it takes to change speed)</a:t>
            </a:r>
            <a:endParaRPr lang="en-US" altLang="en-US" sz="3600" dirty="0"/>
          </a:p>
          <a:p>
            <a:pPr marL="0" indent="0" algn="ctr">
              <a:spcBef>
                <a:spcPct val="20000"/>
              </a:spcBef>
              <a:buNone/>
            </a:pPr>
            <a:r>
              <a:rPr lang="en-US" altLang="en-US" sz="4400" dirty="0"/>
              <a:t>Units include a distance and a time </a:t>
            </a:r>
            <a:r>
              <a:rPr lang="en-US" altLang="en-US" sz="4400" b="1" i="1" dirty="0" smtClean="0"/>
              <a:t>squared</a:t>
            </a:r>
            <a:endParaRPr lang="en-US" altLang="en-US" sz="4400" b="1" i="1" dirty="0"/>
          </a:p>
          <a:p>
            <a:pPr marL="0" indent="0" algn="ctr">
              <a:spcBef>
                <a:spcPct val="20000"/>
              </a:spcBef>
              <a:buNone/>
            </a:pPr>
            <a:r>
              <a:rPr lang="en-US" altLang="en-US" sz="4400" dirty="0"/>
              <a:t>Ex:  mi/hr</a:t>
            </a:r>
            <a:r>
              <a:rPr lang="en-US" altLang="en-US" sz="4400" baseline="30000" dirty="0"/>
              <a:t>2</a:t>
            </a:r>
            <a:r>
              <a:rPr lang="en-US" altLang="en-US" sz="4400" dirty="0"/>
              <a:t>, m/s</a:t>
            </a:r>
            <a:r>
              <a:rPr lang="en-US" altLang="en-US" sz="4400" baseline="30000" dirty="0"/>
              <a:t>2</a:t>
            </a:r>
            <a:endParaRPr lang="en-US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7805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562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800" dirty="0"/>
              <a:t>39 - Science Thoughts 8/28 - </a:t>
            </a:r>
            <a:r>
              <a:rPr lang="en-US" sz="4800" dirty="0" smtClean="0"/>
              <a:t>9/1 </a:t>
            </a:r>
          </a:p>
          <a:p>
            <a:pPr marL="0" indent="0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(1 page)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40 - Nerd Words List and </a:t>
            </a:r>
            <a:r>
              <a:rPr lang="en-US" sz="4800" dirty="0" smtClean="0"/>
              <a:t>activity </a:t>
            </a:r>
          </a:p>
          <a:p>
            <a:pPr marL="0" indent="0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(2 pages)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41 - Reflection 8/28 - </a:t>
            </a:r>
            <a:r>
              <a:rPr lang="en-US" sz="4800" dirty="0" smtClean="0"/>
              <a:t>9/1 </a:t>
            </a:r>
          </a:p>
          <a:p>
            <a:pPr marL="0" indent="0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(1 page)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42 </a:t>
            </a:r>
            <a:r>
              <a:rPr lang="en-US" sz="4800" dirty="0" smtClean="0"/>
              <a:t>– 2.1 to 2.2 bookwork </a:t>
            </a:r>
          </a:p>
          <a:p>
            <a:pPr marL="0" indent="0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(4 pages)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97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/>
              <a:t>Types of Acceleration: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3200" dirty="0" smtClean="0"/>
              <a:t>Same Direction of Motion AKA “Speeding Up”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en-US" sz="3200" dirty="0" smtClean="0"/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en-US" sz="3200" dirty="0" smtClean="0"/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en-US" sz="3200" dirty="0" smtClean="0"/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3200" dirty="0" smtClean="0"/>
              <a:t>				+		=</a:t>
            </a:r>
          </a:p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3200" dirty="0" smtClean="0"/>
          </a:p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A force is applied in the same direction causing the bike to speed up.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en-US" sz="3200" dirty="0" smtClean="0"/>
          </a:p>
          <a:p>
            <a:pPr>
              <a:buFont typeface="Wingdings" pitchFamily="2" charset="2"/>
              <a:buChar char=""/>
              <a:defRPr/>
            </a:pPr>
            <a:endParaRPr lang="en-US" dirty="0"/>
          </a:p>
        </p:txBody>
      </p:sp>
      <p:pic>
        <p:nvPicPr>
          <p:cNvPr id="54276" name="Picture 2" descr="C:\Users\Shannon\AppData\Local\Microsoft\Windows\Temporary Internet Files\Content.IE5\MTKGI5DN\MC90028585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5000" y="2590800"/>
            <a:ext cx="13795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2" descr="C:\Users\Shannon\AppData\Local\Microsoft\Windows\Temporary Internet Files\Content.IE5\MTKGI5DN\MC90028585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8800" y="2590800"/>
            <a:ext cx="13795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2362200" y="3962400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191000" y="3962400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867400" y="3962400"/>
            <a:ext cx="1371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4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Forces in the Same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724400" cy="51054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buClr>
                <a:schemeClr val="dk1"/>
              </a:buClr>
              <a:buSzPct val="30555"/>
              <a:buNone/>
            </a:pPr>
            <a:r>
              <a:rPr lang="en" sz="4000" dirty="0">
                <a:latin typeface="Arial"/>
                <a:ea typeface="Arial"/>
                <a:cs typeface="Arial"/>
                <a:sym typeface="Arial"/>
              </a:rPr>
              <a:t>•When </a:t>
            </a:r>
            <a:r>
              <a:rPr lang="en" sz="4000" b="1" u="sng" dirty="0">
                <a:latin typeface="Arial"/>
                <a:ea typeface="Arial"/>
                <a:cs typeface="Arial"/>
                <a:sym typeface="Arial"/>
              </a:rPr>
              <a:t>forces</a:t>
            </a:r>
            <a:r>
              <a:rPr lang="en" sz="4000" dirty="0">
                <a:latin typeface="Arial"/>
                <a:ea typeface="Arial"/>
                <a:cs typeface="Arial"/>
                <a:sym typeface="Arial"/>
              </a:rPr>
              <a:t> are applied in the </a:t>
            </a:r>
            <a:r>
              <a:rPr lang="en" sz="4000" b="1" u="sng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same</a:t>
            </a:r>
            <a:r>
              <a:rPr lang="en" sz="4000" dirty="0">
                <a:latin typeface="Arial"/>
                <a:ea typeface="Arial"/>
                <a:cs typeface="Arial"/>
                <a:sym typeface="Arial"/>
              </a:rPr>
              <a:t> direction, they are </a:t>
            </a:r>
            <a:r>
              <a:rPr lang="en" sz="4000" b="1" u="sng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added</a:t>
            </a:r>
            <a:r>
              <a:rPr lang="en" sz="4000" dirty="0">
                <a:latin typeface="Arial"/>
                <a:ea typeface="Arial"/>
                <a:cs typeface="Arial"/>
                <a:sym typeface="Arial"/>
              </a:rPr>
              <a:t> to determine the </a:t>
            </a:r>
            <a:r>
              <a:rPr lang="en" sz="4000" b="1" u="sng" dirty="0">
                <a:solidFill>
                  <a:srgbClr val="351C75"/>
                </a:solidFill>
                <a:latin typeface="Arial"/>
                <a:ea typeface="Arial"/>
                <a:cs typeface="Arial"/>
                <a:sym typeface="Arial"/>
              </a:rPr>
              <a:t>size</a:t>
            </a:r>
            <a:r>
              <a:rPr lang="en" sz="4000" dirty="0">
                <a:latin typeface="Arial"/>
                <a:ea typeface="Arial"/>
                <a:cs typeface="Arial"/>
                <a:sym typeface="Arial"/>
              </a:rPr>
              <a:t> of the net force.</a:t>
            </a:r>
          </a:p>
        </p:txBody>
      </p:sp>
      <p:pic>
        <p:nvPicPr>
          <p:cNvPr id="5" name="Shape 123"/>
          <p:cNvPicPr preferRelativeResize="0">
            <a:picLocks noGrp="1"/>
          </p:cNvPicPr>
          <p:nvPr>
            <p:ph sz="half" idx="2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87900" y="2133600"/>
            <a:ext cx="4127500" cy="29995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134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/>
              <a:t>Types of Acceleration: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3200" dirty="0" smtClean="0"/>
              <a:t>Opposite Direction of Motion AKA “Slowing Down”</a:t>
            </a:r>
          </a:p>
          <a:p>
            <a:pPr>
              <a:buFont typeface="Wingdings" pitchFamily="2" charset="2"/>
              <a:buChar char=""/>
              <a:defRPr/>
            </a:pPr>
            <a:endParaRPr lang="en-US" dirty="0" smtClean="0"/>
          </a:p>
          <a:p>
            <a:pPr>
              <a:buFont typeface="Wingdings" pitchFamily="2" charset="2"/>
              <a:buChar char=""/>
              <a:defRPr/>
            </a:pPr>
            <a:endParaRPr lang="en-US" dirty="0" smtClean="0"/>
          </a:p>
          <a:p>
            <a:pPr lvl="1">
              <a:buFont typeface="Wingdings 2" pitchFamily="18" charset="2"/>
              <a:buNone/>
              <a:defRPr/>
            </a:pPr>
            <a:endParaRPr lang="en-US" dirty="0" smtClean="0"/>
          </a:p>
          <a:p>
            <a:pPr lvl="1">
              <a:buFont typeface="Wingdings 2" pitchFamily="18" charset="2"/>
              <a:buNone/>
              <a:defRPr/>
            </a:pPr>
            <a:r>
              <a:rPr lang="en-US" dirty="0" smtClean="0"/>
              <a:t>				+		=</a:t>
            </a:r>
          </a:p>
          <a:p>
            <a:pPr>
              <a:buFont typeface="Wingdings" pitchFamily="2" charset="2"/>
              <a:buChar char=""/>
              <a:defRPr/>
            </a:pPr>
            <a:endParaRPr lang="en-US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A force is applied in the opposite direction causing the bike to slow down.</a:t>
            </a:r>
          </a:p>
        </p:txBody>
      </p:sp>
      <p:pic>
        <p:nvPicPr>
          <p:cNvPr id="55300" name="Picture 2" descr="C:\Users\Shannon\AppData\Local\Microsoft\Windows\Temporary Internet Files\Content.IE5\MTKGI5DN\MC90028585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5000" y="2819400"/>
            <a:ext cx="13795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2" descr="C:\Users\Shannon\AppData\Local\Microsoft\Windows\Temporary Internet Files\Content.IE5\MTKGI5DN\MC90028585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8800" y="2819400"/>
            <a:ext cx="13795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1905000" y="4191000"/>
            <a:ext cx="1219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>
          <a:xfrm flipH="1">
            <a:off x="3886200" y="4191000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096000" y="4191000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5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Forces in Different Directions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295400"/>
            <a:ext cx="4724400" cy="5410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34375"/>
              <a:buNone/>
            </a:pPr>
            <a:r>
              <a:rPr lang="en" sz="3600" dirty="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3600" dirty="0"/>
              <a:t>When two forces act in </a:t>
            </a:r>
            <a:r>
              <a:rPr lang="en" sz="3600" b="1" u="sng" dirty="0">
                <a:solidFill>
                  <a:srgbClr val="000000"/>
                </a:solidFill>
              </a:rPr>
              <a:t>opposite</a:t>
            </a:r>
            <a:r>
              <a:rPr lang="en" sz="3600" dirty="0"/>
              <a:t> directions, you </a:t>
            </a:r>
            <a:r>
              <a:rPr lang="en" sz="3600" dirty="0">
                <a:solidFill>
                  <a:srgbClr val="351C75"/>
                </a:solidFill>
              </a:rPr>
              <a:t>subtract the </a:t>
            </a:r>
            <a:r>
              <a:rPr lang="en" sz="3600" b="1" u="sng" dirty="0">
                <a:solidFill>
                  <a:srgbClr val="351C75"/>
                </a:solidFill>
              </a:rPr>
              <a:t>smaller</a:t>
            </a:r>
            <a:r>
              <a:rPr lang="en" sz="3600" dirty="0">
                <a:solidFill>
                  <a:srgbClr val="351C75"/>
                </a:solidFill>
              </a:rPr>
              <a:t> force from the </a:t>
            </a:r>
            <a:r>
              <a:rPr lang="en" sz="3600" b="1" u="sng" dirty="0">
                <a:solidFill>
                  <a:srgbClr val="351C75"/>
                </a:solidFill>
              </a:rPr>
              <a:t>larger</a:t>
            </a:r>
            <a:r>
              <a:rPr lang="en" sz="3600" dirty="0">
                <a:solidFill>
                  <a:srgbClr val="351C75"/>
                </a:solidFill>
              </a:rPr>
              <a:t> force</a:t>
            </a:r>
            <a:r>
              <a:rPr lang="en" sz="3600" dirty="0"/>
              <a:t> to determine the net force.</a:t>
            </a:r>
          </a:p>
          <a:p>
            <a:pPr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34375"/>
              <a:buNone/>
            </a:pPr>
            <a:r>
              <a:rPr lang="en" sz="3600" dirty="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3600" dirty="0"/>
              <a:t>The net force will be in the same </a:t>
            </a:r>
            <a:r>
              <a:rPr lang="en" sz="3600" b="1" u="sng" dirty="0">
                <a:solidFill>
                  <a:srgbClr val="38761D"/>
                </a:solidFill>
              </a:rPr>
              <a:t>direction</a:t>
            </a:r>
            <a:r>
              <a:rPr lang="en" sz="3600" dirty="0"/>
              <a:t> as the </a:t>
            </a:r>
            <a:r>
              <a:rPr lang="en" sz="3600" b="1" u="sng" dirty="0">
                <a:solidFill>
                  <a:srgbClr val="38761D"/>
                </a:solidFill>
              </a:rPr>
              <a:t>larger</a:t>
            </a:r>
            <a:r>
              <a:rPr lang="en" sz="3600" dirty="0"/>
              <a:t> force.</a:t>
            </a:r>
          </a:p>
          <a:p>
            <a:endParaRPr lang="en-US" dirty="0"/>
          </a:p>
        </p:txBody>
      </p:sp>
      <p:pic>
        <p:nvPicPr>
          <p:cNvPr id="5" name="Shape 130"/>
          <p:cNvPicPr preferRelativeResize="0">
            <a:picLocks noGrp="1"/>
          </p:cNvPicPr>
          <p:nvPr>
            <p:ph sz="half"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8600" y="2057400"/>
            <a:ext cx="4216400" cy="28662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06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/>
              <a:t>Types of Acceleration: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3200" dirty="0" smtClean="0"/>
              <a:t>At angle to motion AKA “Turning”</a:t>
            </a:r>
          </a:p>
          <a:p>
            <a:pPr>
              <a:buFont typeface="Wingdings" pitchFamily="2" charset="2"/>
              <a:buChar char=""/>
              <a:defRPr/>
            </a:pPr>
            <a:endParaRPr lang="en-US" dirty="0" smtClean="0"/>
          </a:p>
          <a:p>
            <a:pPr>
              <a:buFont typeface="Wingdings" pitchFamily="2" charset="2"/>
              <a:buChar char=""/>
              <a:defRPr/>
            </a:pPr>
            <a:endParaRPr lang="en-US" dirty="0" smtClean="0"/>
          </a:p>
          <a:p>
            <a:pPr lvl="1">
              <a:buFont typeface="Wingdings 2" pitchFamily="18" charset="2"/>
              <a:buNone/>
              <a:defRPr/>
            </a:pPr>
            <a:endParaRPr lang="en-US" dirty="0" smtClean="0"/>
          </a:p>
          <a:p>
            <a:pPr lvl="1">
              <a:buFont typeface="Wingdings 2" pitchFamily="18" charset="2"/>
              <a:buNone/>
              <a:defRPr/>
            </a:pPr>
            <a:r>
              <a:rPr lang="en-US" dirty="0" smtClean="0"/>
              <a:t>				+		=</a:t>
            </a:r>
          </a:p>
          <a:p>
            <a:pPr>
              <a:buFont typeface="Wingdings" pitchFamily="2" charset="2"/>
              <a:buChar char=""/>
              <a:defRPr/>
            </a:pPr>
            <a:endParaRPr lang="en-US" dirty="0" smtClean="0"/>
          </a:p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A force is applied at an angle causing the bike to change direction.  The speed may not change!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6324" name="Picture 2" descr="C:\Users\Shannon\AppData\Local\Microsoft\Windows\Temporary Internet Files\Content.IE5\MTKGI5DN\MC90028585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5000" y="2819400"/>
            <a:ext cx="13795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2" descr="C:\Users\Shannon\AppData\Local\Microsoft\Windows\Temporary Internet Files\Content.IE5\MTKGI5DN\MC90028585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8800" y="2819400"/>
            <a:ext cx="13795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1905000" y="4191000"/>
            <a:ext cx="1219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ight Arrow 8"/>
          <p:cNvSpPr/>
          <p:nvPr/>
        </p:nvSpPr>
        <p:spPr>
          <a:xfrm rot="16200000">
            <a:off x="4076700" y="4229100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9865048">
            <a:off x="5829300" y="4229100"/>
            <a:ext cx="1090613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5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FORCE FACTS</a:t>
            </a:r>
            <a:r>
              <a:rPr lang="en-US" sz="4800" dirty="0"/>
              <a:t>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800" dirty="0" smtClean="0"/>
              <a:t>→ </a:t>
            </a:r>
            <a:r>
              <a:rPr lang="en-US" sz="4800" dirty="0"/>
              <a:t>Forces are measured in </a:t>
            </a:r>
            <a:r>
              <a:rPr lang="en-US" sz="4800" dirty="0" err="1">
                <a:solidFill>
                  <a:srgbClr val="FF0000"/>
                </a:solidFill>
              </a:rPr>
              <a:t>Newtons</a:t>
            </a:r>
            <a:r>
              <a:rPr lang="en-US" sz="4800" dirty="0">
                <a:solidFill>
                  <a:srgbClr val="FF0000"/>
                </a:solidFill>
              </a:rPr>
              <a:t> (N)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→ Forces usually </a:t>
            </a:r>
            <a:r>
              <a:rPr lang="en-US" sz="4800" dirty="0">
                <a:solidFill>
                  <a:srgbClr val="FF0000"/>
                </a:solidFill>
              </a:rPr>
              <a:t>act in pairs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→ Forces act in a particular </a:t>
            </a:r>
            <a:r>
              <a:rPr lang="en-US" sz="4800" dirty="0">
                <a:solidFill>
                  <a:srgbClr val="FF0000"/>
                </a:solidFill>
              </a:rPr>
              <a:t>direction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→ Forces usually cannot be seen, but their effects can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9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" dirty="0"/>
              <a:t>Combining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8534400" cy="50292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3600" dirty="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3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More than one </a:t>
            </a:r>
            <a:r>
              <a:rPr lang="en" sz="3600" dirty="0">
                <a:latin typeface="Arial"/>
                <a:ea typeface="Arial"/>
                <a:cs typeface="Arial"/>
                <a:sym typeface="Arial"/>
              </a:rPr>
              <a:t>force often acts on an object.</a:t>
            </a:r>
          </a:p>
          <a:p>
            <a:pPr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3600" dirty="0">
                <a:latin typeface="Arial"/>
                <a:ea typeface="Arial"/>
                <a:cs typeface="Arial"/>
                <a:sym typeface="Arial"/>
              </a:rPr>
              <a:t>•When all the forces acting on an object are </a:t>
            </a:r>
            <a:r>
              <a:rPr lang="en" sz="3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added together</a:t>
            </a:r>
            <a:r>
              <a:rPr lang="en" sz="3600" dirty="0">
                <a:latin typeface="Arial"/>
                <a:ea typeface="Arial"/>
                <a:cs typeface="Arial"/>
                <a:sym typeface="Arial"/>
              </a:rPr>
              <a:t>, you determine the net force on the object. </a:t>
            </a:r>
          </a:p>
          <a:p>
            <a:pPr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3600" dirty="0">
                <a:latin typeface="Arial"/>
                <a:ea typeface="Arial"/>
                <a:cs typeface="Arial"/>
                <a:sym typeface="Arial"/>
              </a:rPr>
              <a:t>•An object with a net force </a:t>
            </a:r>
            <a:r>
              <a:rPr lang="en" sz="3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more than 0 N</a:t>
            </a:r>
            <a:r>
              <a:rPr lang="en" sz="3600" dirty="0">
                <a:latin typeface="Arial"/>
                <a:ea typeface="Arial"/>
                <a:cs typeface="Arial"/>
                <a:sym typeface="Arial"/>
              </a:rPr>
              <a:t> on it will change its state of motion.</a:t>
            </a:r>
          </a:p>
        </p:txBody>
      </p:sp>
    </p:spTree>
    <p:extLst>
      <p:ext uri="{BB962C8B-B14F-4D97-AF65-F5344CB8AC3E}">
        <p14:creationId xmlns:p14="http://schemas.microsoft.com/office/powerpoint/2010/main" val="143965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Net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More than one force can act on an object at a time. The forces can push or pull in any direction. </a:t>
            </a: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What </a:t>
            </a:r>
            <a:r>
              <a:rPr lang="en-US" sz="4400" dirty="0"/>
              <a:t>happens to the object when the forces act depends on two things: </a:t>
            </a:r>
          </a:p>
          <a:p>
            <a:pPr marL="0" indent="0" algn="ctr">
              <a:buNone/>
            </a:pPr>
            <a:r>
              <a:rPr lang="en-US" sz="4400" b="1" dirty="0"/>
              <a:t>→ How strong the forces are </a:t>
            </a:r>
            <a:endParaRPr lang="en-US" sz="4400" b="1" dirty="0" smtClean="0"/>
          </a:p>
          <a:p>
            <a:pPr marL="0" indent="0" algn="ctr">
              <a:buNone/>
            </a:pPr>
            <a:r>
              <a:rPr lang="en-US" sz="4400" b="1" dirty="0" smtClean="0"/>
              <a:t>→ </a:t>
            </a:r>
            <a:r>
              <a:rPr lang="en-US" sz="4400" b="1" dirty="0"/>
              <a:t>The direction of the forces </a:t>
            </a:r>
          </a:p>
        </p:txBody>
      </p:sp>
    </p:spTree>
    <p:extLst>
      <p:ext uri="{BB962C8B-B14F-4D97-AF65-F5344CB8AC3E}">
        <p14:creationId xmlns:p14="http://schemas.microsoft.com/office/powerpoint/2010/main" val="25052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r>
              <a:rPr lang="en"/>
              <a:t>Unbalanced Forces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sz="half" idx="1"/>
          </p:nvPr>
        </p:nvSpPr>
        <p:spPr>
          <a:xfrm>
            <a:off x="152400" y="1219200"/>
            <a:ext cx="4876800" cy="4906963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34375"/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3600" dirty="0">
                <a:latin typeface="Arial"/>
                <a:ea typeface="Arial"/>
                <a:cs typeface="Arial"/>
                <a:sym typeface="Arial"/>
              </a:rPr>
              <a:t>When the net force on an object is </a:t>
            </a:r>
            <a:r>
              <a:rPr lang="en" sz="3600" b="1" u="sng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lang="en" sz="36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0 N,</a:t>
            </a:r>
            <a:r>
              <a:rPr lang="en" sz="3600" dirty="0">
                <a:latin typeface="Arial"/>
                <a:ea typeface="Arial"/>
                <a:cs typeface="Arial"/>
                <a:sym typeface="Arial"/>
              </a:rPr>
              <a:t> the forces on the object are </a:t>
            </a:r>
            <a:r>
              <a:rPr lang="en" sz="3600" b="1" u="sng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unbalanced</a:t>
            </a:r>
            <a:r>
              <a:rPr lang="en" sz="36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45833"/>
              <a:buNone/>
            </a:pPr>
            <a:r>
              <a:rPr lang="en" sz="3600" dirty="0">
                <a:latin typeface="Arial"/>
                <a:ea typeface="Arial"/>
                <a:cs typeface="Arial"/>
                <a:sym typeface="Arial"/>
              </a:rPr>
              <a:t>•Unbalanced forces produce a </a:t>
            </a:r>
            <a:r>
              <a:rPr lang="en" sz="3600" b="1" u="sng" dirty="0">
                <a:solidFill>
                  <a:srgbClr val="351C75"/>
                </a:solidFill>
                <a:latin typeface="Arial"/>
                <a:ea typeface="Arial"/>
                <a:cs typeface="Arial"/>
                <a:sym typeface="Arial"/>
              </a:rPr>
              <a:t>change</a:t>
            </a:r>
            <a:r>
              <a:rPr lang="en" sz="3600" dirty="0">
                <a:solidFill>
                  <a:srgbClr val="351C75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" sz="3600" b="1" u="sng" dirty="0">
                <a:solidFill>
                  <a:srgbClr val="351C75"/>
                </a:solidFill>
                <a:latin typeface="Arial"/>
                <a:ea typeface="Arial"/>
                <a:cs typeface="Arial"/>
                <a:sym typeface="Arial"/>
              </a:rPr>
              <a:t>motion</a:t>
            </a:r>
            <a:r>
              <a:rPr lang="en" sz="3600" dirty="0">
                <a:latin typeface="Arial"/>
                <a:ea typeface="Arial"/>
                <a:cs typeface="Arial"/>
                <a:sym typeface="Arial"/>
              </a:rPr>
              <a:t> of an object. </a:t>
            </a:r>
          </a:p>
          <a:p>
            <a:pPr>
              <a:buNone/>
            </a:pPr>
            <a:endParaRPr dirty="0"/>
          </a:p>
        </p:txBody>
      </p:sp>
      <p:pic>
        <p:nvPicPr>
          <p:cNvPr id="6" name="Shape 144"/>
          <p:cNvPicPr preferRelativeResize="0">
            <a:picLocks noGrp="1"/>
          </p:cNvPicPr>
          <p:nvPr>
            <p:ph sz="half" idx="2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4900" y="2133600"/>
            <a:ext cx="4152900" cy="358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73761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 summary!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5867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If the effects of the forces don't cancel each other, if one force is stronger than others, the forces are </a:t>
            </a:r>
            <a:r>
              <a:rPr lang="en-US" b="1" dirty="0"/>
              <a:t>unbalanced forces</a:t>
            </a:r>
            <a:r>
              <a:rPr lang="en-US" dirty="0"/>
              <a:t>. </a:t>
            </a:r>
            <a:r>
              <a:rPr lang="en-US" b="1" dirty="0"/>
              <a:t>Unbalanced forces cause a change in motion</a:t>
            </a:r>
            <a:r>
              <a:rPr lang="en-US" dirty="0"/>
              <a:t>; speed and/or direction. </a:t>
            </a:r>
          </a:p>
          <a:p>
            <a:r>
              <a:rPr lang="en-US" dirty="0"/>
              <a:t>When two forces act in the </a:t>
            </a:r>
            <a:r>
              <a:rPr lang="en-US" b="1" dirty="0"/>
              <a:t>same direction </a:t>
            </a:r>
            <a:r>
              <a:rPr lang="en-US" dirty="0"/>
              <a:t>on an object, the net force is equal to the </a:t>
            </a:r>
            <a:r>
              <a:rPr lang="en-US" b="1" dirty="0"/>
              <a:t>sum </a:t>
            </a:r>
            <a:r>
              <a:rPr lang="en-US" dirty="0"/>
              <a:t>of the two forces. </a:t>
            </a:r>
          </a:p>
          <a:p>
            <a:r>
              <a:rPr lang="en-US" dirty="0"/>
              <a:t>When two unequal forces act in </a:t>
            </a:r>
            <a:r>
              <a:rPr lang="en-US" b="1" dirty="0"/>
              <a:t>opposite directions </a:t>
            </a:r>
            <a:r>
              <a:rPr lang="en-US" dirty="0"/>
              <a:t>on an object, the net force is the </a:t>
            </a:r>
            <a:r>
              <a:rPr lang="en-US" b="1" dirty="0"/>
              <a:t>difference </a:t>
            </a:r>
            <a:r>
              <a:rPr lang="en-US" dirty="0"/>
              <a:t>of the two forces </a:t>
            </a:r>
          </a:p>
          <a:p>
            <a:pPr marL="0" indent="0">
              <a:buNone/>
            </a:pPr>
            <a:r>
              <a:rPr lang="en-US" dirty="0"/>
              <a:t>The final force and its direction are called a </a:t>
            </a:r>
            <a:r>
              <a:rPr lang="en-US" b="1" dirty="0"/>
              <a:t>resultant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16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in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763000" cy="4525963"/>
          </a:xfr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6000" dirty="0" smtClean="0"/>
              <a:t>Prepare Notebook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6000" dirty="0" smtClean="0"/>
              <a:t>Describing Motion Test</a:t>
            </a:r>
          </a:p>
          <a:p>
            <a:pPr marL="1314450" lvl="1" indent="-914400"/>
            <a:r>
              <a:rPr lang="en-US" sz="5600" dirty="0" smtClean="0"/>
              <a:t>Google classroom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6000" dirty="0" smtClean="0"/>
              <a:t>Book work – 2.1 to 2.2</a:t>
            </a:r>
            <a:endParaRPr lang="en-US" sz="6000" dirty="0"/>
          </a:p>
          <a:p>
            <a:pPr marL="0" indent="0">
              <a:buNone/>
            </a:pPr>
            <a:endParaRPr lang="en-US" sz="4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/>
              <a:t>Complete </a:t>
            </a:r>
          </a:p>
          <a:p>
            <a:pPr marL="0" indent="0" algn="ctr">
              <a:buNone/>
            </a:pPr>
            <a:r>
              <a:rPr lang="en-US" sz="7200" dirty="0" smtClean="0"/>
              <a:t>2.1 – 2.1 </a:t>
            </a:r>
          </a:p>
          <a:p>
            <a:pPr marL="0" indent="0" algn="ctr">
              <a:buNone/>
            </a:pPr>
            <a:r>
              <a:rPr lang="en-US" sz="7200" dirty="0" smtClean="0"/>
              <a:t>Bookwork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0175970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Thought 8/30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What is a force and why do we use a vector to show one?</a:t>
            </a:r>
          </a:p>
          <a:p>
            <a:pPr marL="0" indent="0" algn="ctr"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A force is a push or pull and the vector shows the size and direction of the force.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3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in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7638"/>
            <a:ext cx="8686800" cy="51355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 smtClean="0"/>
              <a:t>Practice </a:t>
            </a:r>
          </a:p>
          <a:p>
            <a:pPr marL="0" indent="0" algn="ctr">
              <a:buNone/>
            </a:pPr>
            <a:r>
              <a:rPr lang="en-US" sz="6600" dirty="0" smtClean="0"/>
              <a:t>Net Forces (#44)</a:t>
            </a:r>
          </a:p>
        </p:txBody>
      </p:sp>
    </p:spTree>
    <p:extLst>
      <p:ext uri="{BB962C8B-B14F-4D97-AF65-F5344CB8AC3E}">
        <p14:creationId xmlns:p14="http://schemas.microsoft.com/office/powerpoint/2010/main" val="402011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Thoughts 8/31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What happens when there are unbalanced forces acting on an object?</a:t>
            </a:r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The object moves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65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in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7638"/>
            <a:ext cx="8763000" cy="5211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 smtClean="0"/>
              <a:t>Study Jams (#45) </a:t>
            </a:r>
          </a:p>
          <a:p>
            <a:pPr marL="0" indent="0">
              <a:buNone/>
            </a:pPr>
            <a:r>
              <a:rPr lang="en-US" sz="4800" dirty="0" smtClean="0"/>
              <a:t>complete activity (video &amp; quiz)</a:t>
            </a:r>
          </a:p>
          <a:p>
            <a:pPr lvl="1"/>
            <a:r>
              <a:rPr lang="en-US" sz="4800" dirty="0" smtClean="0"/>
              <a:t>While score on screen – raise hand so I can sign that you have completed</a:t>
            </a:r>
          </a:p>
          <a:p>
            <a:pPr lvl="1"/>
            <a:r>
              <a:rPr lang="en-US" sz="4800" dirty="0" smtClean="0"/>
              <a:t>Continue to next activity</a:t>
            </a:r>
          </a:p>
          <a:p>
            <a:pPr lvl="1"/>
            <a:endParaRPr lang="en-US" sz="4800" dirty="0" smtClean="0"/>
          </a:p>
          <a:p>
            <a:pPr lvl="1"/>
            <a:endParaRPr lang="en-US" sz="6200" dirty="0" smtClean="0"/>
          </a:p>
        </p:txBody>
      </p:sp>
    </p:spTree>
    <p:extLst>
      <p:ext uri="{BB962C8B-B14F-4D97-AF65-F5344CB8AC3E}">
        <p14:creationId xmlns:p14="http://schemas.microsoft.com/office/powerpoint/2010/main" val="231309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Thoughts 9/1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915400" cy="53340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7200" dirty="0" smtClean="0"/>
              <a:t>What is net force?</a:t>
            </a:r>
          </a:p>
          <a:p>
            <a:pPr marL="0" indent="0" algn="ctr">
              <a:buNone/>
            </a:pPr>
            <a:r>
              <a:rPr lang="en-US" sz="7200" dirty="0" smtClean="0">
                <a:solidFill>
                  <a:srgbClr val="FF0000"/>
                </a:solidFill>
              </a:rPr>
              <a:t>Combining all the forces acting on a object. </a:t>
            </a:r>
          </a:p>
          <a:p>
            <a:pPr marL="0" indent="0" algn="ctr">
              <a:buNone/>
            </a:pPr>
            <a:r>
              <a:rPr lang="en-US" sz="7200" dirty="0" smtClean="0">
                <a:solidFill>
                  <a:srgbClr val="FF0000"/>
                </a:solidFill>
              </a:rPr>
              <a:t>(add same direction, subtract opposite direction)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47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0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 smtClean="0"/>
              <a:t>Notes on forces (#43) </a:t>
            </a:r>
          </a:p>
        </p:txBody>
      </p:sp>
    </p:spTree>
    <p:extLst>
      <p:ext uri="{BB962C8B-B14F-4D97-AF65-F5344CB8AC3E}">
        <p14:creationId xmlns:p14="http://schemas.microsoft.com/office/powerpoint/2010/main" val="99518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How do balanced and unbalanced forces affect an </a:t>
            </a:r>
            <a:r>
              <a:rPr lang="en-US" sz="4000" b="1" dirty="0" smtClean="0"/>
              <a:t>object</a:t>
            </a:r>
            <a:r>
              <a:rPr lang="en-US" sz="4000" b="1" dirty="0"/>
              <a:t>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Autofit/>
          </a:bodyPr>
          <a:lstStyle/>
          <a:p>
            <a:pPr lvl="0"/>
            <a:r>
              <a:rPr lang="en-US" sz="2400" b="1" dirty="0"/>
              <a:t>An unbalanced force that acts on an object changes its speed or direction of motion, or both.</a:t>
            </a:r>
            <a:endParaRPr lang="en-US" sz="2400" dirty="0"/>
          </a:p>
          <a:p>
            <a:pPr lvl="1"/>
            <a:r>
              <a:rPr lang="en-US" sz="2400" dirty="0" smtClean="0"/>
              <a:t>Newton’s </a:t>
            </a:r>
            <a:r>
              <a:rPr lang="en-US" sz="2400" dirty="0"/>
              <a:t>law</a:t>
            </a:r>
          </a:p>
          <a:p>
            <a:pPr lvl="2"/>
            <a:r>
              <a:rPr lang="en-US" dirty="0" smtClean="0"/>
              <a:t>Inertia</a:t>
            </a:r>
            <a:endParaRPr lang="en-US" dirty="0"/>
          </a:p>
          <a:p>
            <a:pPr lvl="3"/>
            <a:r>
              <a:rPr lang="en-US" sz="2400" dirty="0"/>
              <a:t>Tendency of objects to </a:t>
            </a:r>
            <a:endParaRPr lang="en-US" sz="2400" dirty="0" smtClean="0"/>
          </a:p>
          <a:p>
            <a:pPr marL="1371600" lvl="3" indent="0">
              <a:buNone/>
            </a:pPr>
            <a:r>
              <a:rPr lang="en-US" sz="2400" dirty="0" smtClean="0"/>
              <a:t>resist </a:t>
            </a:r>
            <a:r>
              <a:rPr lang="en-US" sz="2400" dirty="0"/>
              <a:t>any change </a:t>
            </a:r>
            <a:r>
              <a:rPr lang="en-US" sz="2400" dirty="0" smtClean="0"/>
              <a:t>in</a:t>
            </a:r>
          </a:p>
          <a:p>
            <a:pPr marL="1371600" lvl="3" indent="0">
              <a:buNone/>
            </a:pPr>
            <a:r>
              <a:rPr lang="en-US" sz="2400" dirty="0" smtClean="0"/>
              <a:t>motion</a:t>
            </a:r>
            <a:endParaRPr lang="en-US" sz="2400" dirty="0"/>
          </a:p>
          <a:p>
            <a:pPr lvl="3"/>
            <a:r>
              <a:rPr lang="en-US" sz="2400" dirty="0"/>
              <a:t>Reason a moving </a:t>
            </a:r>
            <a:r>
              <a:rPr lang="en-US" sz="2400" dirty="0" smtClean="0"/>
              <a:t>object</a:t>
            </a:r>
          </a:p>
          <a:p>
            <a:pPr marL="1371600" lvl="3" indent="0">
              <a:buNone/>
            </a:pPr>
            <a:r>
              <a:rPr lang="en-US" sz="2400" dirty="0" smtClean="0"/>
              <a:t>stays </a:t>
            </a:r>
            <a:r>
              <a:rPr lang="en-US" sz="2400" dirty="0"/>
              <a:t>in motion with </a:t>
            </a:r>
            <a:r>
              <a:rPr lang="en-US" sz="2400" dirty="0" smtClean="0"/>
              <a:t>the</a:t>
            </a:r>
          </a:p>
          <a:p>
            <a:pPr marL="1371600" lvl="3" indent="0">
              <a:buNone/>
            </a:pPr>
            <a:r>
              <a:rPr lang="en-US" sz="2400" dirty="0" smtClean="0"/>
              <a:t>same </a:t>
            </a:r>
            <a:r>
              <a:rPr lang="en-US" sz="2400" dirty="0"/>
              <a:t>velocity unless </a:t>
            </a:r>
            <a:r>
              <a:rPr lang="en-US" sz="2400" dirty="0" smtClean="0"/>
              <a:t>a</a:t>
            </a:r>
          </a:p>
          <a:p>
            <a:pPr marL="1371600" lvl="3" indent="0">
              <a:buNone/>
            </a:pPr>
            <a:r>
              <a:rPr lang="en-US" sz="2400" dirty="0" smtClean="0"/>
              <a:t>force </a:t>
            </a:r>
            <a:r>
              <a:rPr lang="en-US" sz="2400" dirty="0"/>
              <a:t>changes its speed </a:t>
            </a:r>
            <a:r>
              <a:rPr lang="en-US" sz="2400" dirty="0" smtClean="0"/>
              <a:t>or</a:t>
            </a:r>
          </a:p>
          <a:p>
            <a:pPr marL="1371600" lvl="3" indent="0">
              <a:buNone/>
            </a:pPr>
            <a:r>
              <a:rPr lang="en-US" sz="2400" dirty="0" smtClean="0"/>
              <a:t>direction </a:t>
            </a:r>
            <a:r>
              <a:rPr lang="en-US" sz="2400" dirty="0"/>
              <a:t>or both. </a:t>
            </a:r>
          </a:p>
          <a:p>
            <a:endParaRPr lang="en-US" sz="2400" dirty="0"/>
          </a:p>
        </p:txBody>
      </p:sp>
      <p:pic>
        <p:nvPicPr>
          <p:cNvPr id="8194" name="Picture 2" descr="http://www.askipedia.com/wp-content/uploads/2012/05/INERTIA-450x4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362200"/>
            <a:ext cx="3581401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42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What is inertia?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4906963"/>
          </a:xfrm>
        </p:spPr>
        <p:txBody>
          <a:bodyPr>
            <a:noAutofit/>
          </a:bodyPr>
          <a:lstStyle/>
          <a:p>
            <a:pPr>
              <a:lnSpc>
                <a:spcPct val="124000"/>
              </a:lnSpc>
              <a:buNone/>
            </a:pPr>
            <a:r>
              <a:rPr lang="en" sz="36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Inertia</a:t>
            </a:r>
            <a:r>
              <a:rPr lang="en" sz="36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is the resistance of any physical object to any change in its state of motion, including changes to its speed and direction. </a:t>
            </a:r>
          </a:p>
          <a:p>
            <a:pPr>
              <a:lnSpc>
                <a:spcPct val="124000"/>
              </a:lnSpc>
              <a:buNone/>
            </a:pPr>
            <a:r>
              <a:rPr lang="en" sz="36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Inertia </a:t>
            </a:r>
            <a:r>
              <a:rPr lang="en" sz="36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tells us the we need a </a:t>
            </a:r>
            <a:r>
              <a:rPr lang="en" sz="3600" b="1" u="sng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force</a:t>
            </a:r>
            <a:r>
              <a:rPr lang="en" sz="3600" b="1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36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to get an object to move or stop an object from moving. </a:t>
            </a:r>
          </a:p>
        </p:txBody>
      </p:sp>
    </p:spTree>
    <p:extLst>
      <p:ext uri="{BB962C8B-B14F-4D97-AF65-F5344CB8AC3E}">
        <p14:creationId xmlns:p14="http://schemas.microsoft.com/office/powerpoint/2010/main" val="33309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How do balanced and unbalanced forces affect an </a:t>
            </a:r>
            <a:r>
              <a:rPr lang="en-US" sz="4000" b="1" dirty="0" smtClean="0"/>
              <a:t>object</a:t>
            </a:r>
            <a:r>
              <a:rPr lang="en-US" sz="4000" b="1" dirty="0"/>
              <a:t>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 b="1" dirty="0"/>
              <a:t>An unbalanced force that acts on an object changes its speed or direction of motion, or both.</a:t>
            </a:r>
            <a:endParaRPr lang="en-US" sz="2400" dirty="0"/>
          </a:p>
          <a:p>
            <a:pPr lvl="1"/>
            <a:r>
              <a:rPr lang="en-US" sz="2400" dirty="0" smtClean="0"/>
              <a:t>Newton’s </a:t>
            </a:r>
            <a:r>
              <a:rPr lang="en-US" sz="2400" dirty="0"/>
              <a:t>law</a:t>
            </a:r>
          </a:p>
          <a:p>
            <a:pPr lvl="2"/>
            <a:r>
              <a:rPr lang="en-US" dirty="0" smtClean="0"/>
              <a:t>An object will not start moving until a force acts upon it</a:t>
            </a:r>
          </a:p>
          <a:p>
            <a:pPr lvl="2"/>
            <a:r>
              <a:rPr lang="en-US" dirty="0" smtClean="0"/>
              <a:t>An object will stay in motion forever unless an unbalanced force acts upon it</a:t>
            </a:r>
          </a:p>
        </p:txBody>
      </p:sp>
      <p:pic>
        <p:nvPicPr>
          <p:cNvPr id="7170" name="Picture 2" descr="http://static3.echalk.net/www/PennTrafford_PM/images/th-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6" y="3810000"/>
            <a:ext cx="2997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t3.gstatic.com/images?q=tbn:ANd9GcQzWMx-0fqcTT2H9kCphcI_3a1vcXmRCrmBuk8y-u6FuSHHPve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87091"/>
            <a:ext cx="2740025" cy="27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28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Science Thought 8/29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638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8800" dirty="0" smtClean="0"/>
              <a:t>What causes acceleration?</a:t>
            </a:r>
          </a:p>
          <a:p>
            <a:pPr marL="0" indent="0" algn="ctr">
              <a:buNone/>
            </a:pPr>
            <a:r>
              <a:rPr lang="en-US" sz="8800" dirty="0" smtClean="0">
                <a:solidFill>
                  <a:srgbClr val="FF0000"/>
                </a:solidFill>
              </a:rPr>
              <a:t>A force applied to an object.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70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How do balanced and unbalanced forces affect an </a:t>
            </a:r>
            <a:r>
              <a:rPr lang="en-US" sz="4000" b="1" dirty="0" smtClean="0"/>
              <a:t>object</a:t>
            </a:r>
            <a:r>
              <a:rPr lang="en-US" sz="4000" b="1" dirty="0"/>
              <a:t>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 b="1" dirty="0"/>
              <a:t>An unbalanced force that acts on an object changes its speed or direction of motion, or both.</a:t>
            </a:r>
            <a:endParaRPr lang="en-US" sz="2400" dirty="0"/>
          </a:p>
          <a:p>
            <a:pPr lvl="1"/>
            <a:r>
              <a:rPr lang="en-US" sz="2400" dirty="0"/>
              <a:t>Change in motion (direction or speed) of an object is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Proportional </a:t>
            </a:r>
            <a:r>
              <a:rPr lang="en-US" dirty="0"/>
              <a:t>to the applied </a:t>
            </a:r>
            <a:r>
              <a:rPr lang="en-US" dirty="0" smtClean="0"/>
              <a:t>force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r>
              <a:rPr lang="en-US" dirty="0" smtClean="0"/>
              <a:t>Inversely </a:t>
            </a:r>
            <a:r>
              <a:rPr lang="en-US" dirty="0"/>
              <a:t>proportional to the mass</a:t>
            </a:r>
            <a:r>
              <a:rPr lang="en-US" dirty="0" smtClean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36531" y="4105870"/>
            <a:ext cx="8870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Speed Up? = Need More Force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2578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Gain More mass?</a:t>
            </a:r>
          </a:p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= go slower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5200" y="2810470"/>
            <a:ext cx="2064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 = ma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226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How do balanced and unbalanced forces affect an </a:t>
            </a:r>
            <a:r>
              <a:rPr lang="en-US" sz="4000" b="1" dirty="0" smtClean="0"/>
              <a:t>object</a:t>
            </a:r>
            <a:r>
              <a:rPr lang="en-US" sz="4000" b="1" dirty="0"/>
              <a:t>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 b="1" dirty="0"/>
              <a:t>An unbalanced force that acts on an object changes its speed or direction of motion, or both.</a:t>
            </a:r>
            <a:endParaRPr lang="en-US" sz="2400" dirty="0"/>
          </a:p>
          <a:p>
            <a:pPr lvl="1"/>
            <a:r>
              <a:rPr lang="en-US" sz="2400" dirty="0"/>
              <a:t>Change in motion (direction or speed) of an object is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Proportional </a:t>
            </a:r>
            <a:r>
              <a:rPr lang="en-US" dirty="0"/>
              <a:t>to the applied </a:t>
            </a:r>
            <a:r>
              <a:rPr lang="en-US" dirty="0" smtClean="0"/>
              <a:t>force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r>
              <a:rPr lang="en-US" dirty="0" smtClean="0"/>
              <a:t>Inversely </a:t>
            </a:r>
            <a:r>
              <a:rPr lang="en-US" dirty="0"/>
              <a:t>proportional to the mass</a:t>
            </a:r>
            <a:r>
              <a:rPr lang="en-US" dirty="0" smtClean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89907" y="4105870"/>
            <a:ext cx="83642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Add more Force to Go Faster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2578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Larger objects are harder to move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5200" y="2810470"/>
            <a:ext cx="2064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 = ma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116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r>
              <a:rPr lang="en"/>
              <a:t>Exploring Forces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None/>
            </a:pPr>
            <a:r>
              <a:rPr lang="en" sz="4800"/>
              <a:t>We will look at three examples of forces:</a:t>
            </a:r>
          </a:p>
          <a:p>
            <a:pPr marL="457200" indent="-533400">
              <a:buClr>
                <a:srgbClr val="990000"/>
              </a:buClr>
              <a:buSzPct val="100000"/>
              <a:buChar char="-"/>
            </a:pPr>
            <a:r>
              <a:rPr lang="en" sz="4800">
                <a:solidFill>
                  <a:srgbClr val="990000"/>
                </a:solidFill>
              </a:rPr>
              <a:t>Friction</a:t>
            </a:r>
          </a:p>
          <a:p>
            <a:pPr marL="457200" indent="-533400">
              <a:buClr>
                <a:srgbClr val="0B5394"/>
              </a:buClr>
              <a:buSzPct val="100000"/>
              <a:buChar char="-"/>
            </a:pPr>
            <a:r>
              <a:rPr lang="en" sz="4800">
                <a:solidFill>
                  <a:srgbClr val="0B5394"/>
                </a:solidFill>
              </a:rPr>
              <a:t>Gravity</a:t>
            </a:r>
          </a:p>
          <a:p>
            <a:pPr marL="457200" indent="-533400">
              <a:buClr>
                <a:srgbClr val="351C75"/>
              </a:buClr>
              <a:buSzPct val="100000"/>
              <a:buChar char="-"/>
            </a:pPr>
            <a:r>
              <a:rPr lang="en" sz="4800">
                <a:solidFill>
                  <a:srgbClr val="351C75"/>
                </a:solidFill>
              </a:rPr>
              <a:t>Magnets</a:t>
            </a:r>
          </a:p>
        </p:txBody>
      </p:sp>
    </p:spTree>
    <p:extLst>
      <p:ext uri="{BB962C8B-B14F-4D97-AF65-F5344CB8AC3E}">
        <p14:creationId xmlns:p14="http://schemas.microsoft.com/office/powerpoint/2010/main" val="174502768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How do balanced and unbalanced forces affect an </a:t>
            </a:r>
            <a:r>
              <a:rPr lang="en-US" sz="4000" b="1" dirty="0" smtClean="0"/>
              <a:t>object</a:t>
            </a:r>
            <a:r>
              <a:rPr lang="en-US" sz="4000" b="1" dirty="0"/>
              <a:t>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 b="1" dirty="0"/>
              <a:t>An unbalanced force that acts on an object changes its speed or direction of motion, or both.</a:t>
            </a:r>
            <a:endParaRPr lang="en-US" sz="2400" dirty="0"/>
          </a:p>
          <a:p>
            <a:pPr lvl="1"/>
            <a:r>
              <a:rPr lang="en-US" sz="2400" dirty="0" smtClean="0"/>
              <a:t>Friction</a:t>
            </a:r>
            <a:endParaRPr lang="en-US" sz="2400" dirty="0"/>
          </a:p>
          <a:p>
            <a:pPr lvl="2"/>
            <a:r>
              <a:rPr lang="en-US" dirty="0"/>
              <a:t>Force that opposes motion</a:t>
            </a:r>
          </a:p>
          <a:p>
            <a:pPr lvl="2"/>
            <a:r>
              <a:rPr lang="en-US" dirty="0"/>
              <a:t>Between two surfaces that are in contact</a:t>
            </a:r>
          </a:p>
          <a:p>
            <a:pPr lvl="2"/>
            <a:r>
              <a:rPr lang="en-US" dirty="0"/>
              <a:t>Amount depends on factors</a:t>
            </a:r>
          </a:p>
          <a:p>
            <a:pPr lvl="3"/>
            <a:r>
              <a:rPr lang="en-US" sz="2400" dirty="0"/>
              <a:t>Roughness of the surfaces</a:t>
            </a:r>
          </a:p>
          <a:p>
            <a:pPr lvl="3"/>
            <a:r>
              <a:rPr lang="en-US" sz="2400" dirty="0"/>
              <a:t>Force pushing the surfaces </a:t>
            </a:r>
            <a:r>
              <a:rPr lang="en-US" sz="2400" dirty="0" smtClean="0"/>
              <a:t>together</a:t>
            </a:r>
            <a:endParaRPr lang="en-US" sz="2400" dirty="0"/>
          </a:p>
        </p:txBody>
      </p:sp>
      <p:pic>
        <p:nvPicPr>
          <p:cNvPr id="5122" name="Picture 2" descr="http://eschooltoday.com/science/forces/images/frictional-force-illust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118734"/>
            <a:ext cx="3352800" cy="173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76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r>
              <a:rPr lang="en"/>
              <a:t>Friction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idx="1"/>
          </p:nvPr>
        </p:nvSpPr>
        <p:spPr>
          <a:xfrm>
            <a:off x="304800" y="1828800"/>
            <a:ext cx="8382000" cy="4297363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algn="just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SzPct val="39285"/>
              <a:buNone/>
            </a:pPr>
            <a:r>
              <a:rPr lang="en" sz="3600" dirty="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3600" b="1" u="sng" dirty="0">
                <a:solidFill>
                  <a:srgbClr val="B45F06"/>
                </a:solidFill>
                <a:latin typeface="Arial"/>
                <a:ea typeface="Arial"/>
                <a:cs typeface="Arial"/>
                <a:sym typeface="Arial"/>
              </a:rPr>
              <a:t>Friction</a:t>
            </a:r>
            <a:r>
              <a:rPr lang="en" sz="3600" dirty="0">
                <a:latin typeface="Arial"/>
                <a:ea typeface="Arial"/>
                <a:cs typeface="Arial"/>
                <a:sym typeface="Arial"/>
              </a:rPr>
              <a:t> is the force that </a:t>
            </a:r>
            <a:r>
              <a:rPr lang="en" sz="3600" b="1" u="sng" dirty="0">
                <a:solidFill>
                  <a:srgbClr val="B45F06"/>
                </a:solidFill>
                <a:latin typeface="Arial"/>
                <a:ea typeface="Arial"/>
                <a:cs typeface="Arial"/>
                <a:sym typeface="Arial"/>
              </a:rPr>
              <a:t>opposes</a:t>
            </a:r>
            <a:r>
              <a:rPr lang="en" sz="3600" dirty="0">
                <a:solidFill>
                  <a:srgbClr val="B45F06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lang="en" sz="3600" b="1" u="sng" dirty="0">
                <a:solidFill>
                  <a:srgbClr val="B45F06"/>
                </a:solidFill>
                <a:latin typeface="Arial"/>
                <a:ea typeface="Arial"/>
                <a:cs typeface="Arial"/>
                <a:sym typeface="Arial"/>
              </a:rPr>
              <a:t>motion</a:t>
            </a:r>
            <a:r>
              <a:rPr lang="en" sz="3600" dirty="0">
                <a:latin typeface="Arial"/>
                <a:ea typeface="Arial"/>
                <a:cs typeface="Arial"/>
                <a:sym typeface="Arial"/>
              </a:rPr>
              <a:t> between two </a:t>
            </a:r>
            <a:r>
              <a:rPr lang="en" sz="3600" b="1" u="sng" dirty="0">
                <a:latin typeface="Arial"/>
                <a:ea typeface="Arial"/>
                <a:cs typeface="Arial"/>
                <a:sym typeface="Arial"/>
              </a:rPr>
              <a:t>surfaces</a:t>
            </a:r>
            <a:r>
              <a:rPr lang="en" sz="3600" dirty="0">
                <a:latin typeface="Arial"/>
                <a:ea typeface="Arial"/>
                <a:cs typeface="Arial"/>
                <a:sym typeface="Arial"/>
              </a:rPr>
              <a:t> that </a:t>
            </a:r>
            <a:r>
              <a:rPr lang="en" sz="3600" b="1" u="sng" dirty="0">
                <a:latin typeface="Arial"/>
                <a:ea typeface="Arial"/>
                <a:cs typeface="Arial"/>
                <a:sym typeface="Arial"/>
              </a:rPr>
              <a:t>touch</a:t>
            </a:r>
            <a:r>
              <a:rPr lang="en" sz="360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algn="just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SzPct val="45833"/>
              <a:buNone/>
            </a:pPr>
            <a:r>
              <a:rPr lang="en" sz="3600" dirty="0">
                <a:latin typeface="Arial"/>
                <a:ea typeface="Arial"/>
                <a:cs typeface="Arial"/>
                <a:sym typeface="Arial"/>
              </a:rPr>
              <a:t>•The </a:t>
            </a:r>
            <a:r>
              <a:rPr lang="en" sz="3600" b="1" u="sng" dirty="0">
                <a:latin typeface="Arial"/>
                <a:ea typeface="Arial"/>
                <a:cs typeface="Arial"/>
                <a:sym typeface="Arial"/>
              </a:rPr>
              <a:t>surface</a:t>
            </a:r>
            <a:r>
              <a:rPr lang="en" sz="3600" dirty="0">
                <a:latin typeface="Arial"/>
                <a:ea typeface="Arial"/>
                <a:cs typeface="Arial"/>
                <a:sym typeface="Arial"/>
              </a:rPr>
              <a:t> of any object is </a:t>
            </a:r>
            <a:r>
              <a:rPr lang="en" sz="3600" b="1" u="sng" dirty="0">
                <a:latin typeface="Arial"/>
                <a:ea typeface="Arial"/>
                <a:cs typeface="Arial"/>
                <a:sym typeface="Arial"/>
              </a:rPr>
              <a:t>rough</a:t>
            </a:r>
            <a:r>
              <a:rPr lang="en" sz="360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algn="just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SzPct val="45833"/>
              <a:buNone/>
            </a:pPr>
            <a:r>
              <a:rPr lang="en" sz="3600" dirty="0">
                <a:latin typeface="Arial"/>
                <a:ea typeface="Arial"/>
                <a:cs typeface="Arial"/>
                <a:sym typeface="Arial"/>
              </a:rPr>
              <a:t>•Even an object that feels </a:t>
            </a:r>
            <a:r>
              <a:rPr lang="en" sz="3600" b="1" u="sng" dirty="0">
                <a:latin typeface="Arial"/>
                <a:ea typeface="Arial"/>
                <a:cs typeface="Arial"/>
                <a:sym typeface="Arial"/>
              </a:rPr>
              <a:t>smooth</a:t>
            </a:r>
            <a:r>
              <a:rPr lang="en" sz="3600" dirty="0">
                <a:latin typeface="Arial"/>
                <a:ea typeface="Arial"/>
                <a:cs typeface="Arial"/>
                <a:sym typeface="Arial"/>
              </a:rPr>
              <a:t> is covered with tiny </a:t>
            </a:r>
            <a:r>
              <a:rPr lang="en" sz="3600" b="1" u="sng" dirty="0">
                <a:latin typeface="Arial"/>
                <a:ea typeface="Arial"/>
                <a:cs typeface="Arial"/>
                <a:sym typeface="Arial"/>
              </a:rPr>
              <a:t>hills</a:t>
            </a:r>
            <a:r>
              <a:rPr lang="en" sz="3600" dirty="0"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" sz="3600" b="1" u="sng" dirty="0">
                <a:latin typeface="Arial"/>
                <a:ea typeface="Arial"/>
                <a:cs typeface="Arial"/>
                <a:sym typeface="Arial"/>
              </a:rPr>
              <a:t>valleys</a:t>
            </a:r>
            <a:r>
              <a:rPr lang="en" sz="360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algn="just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SzPct val="45833"/>
              <a:buNone/>
            </a:pPr>
            <a:r>
              <a:rPr lang="en" sz="3600" dirty="0">
                <a:latin typeface="Arial"/>
                <a:ea typeface="Arial"/>
                <a:cs typeface="Arial"/>
                <a:sym typeface="Arial"/>
              </a:rPr>
              <a:t>•The </a:t>
            </a:r>
            <a:r>
              <a:rPr lang="en" sz="3600" b="1" u="sng" dirty="0">
                <a:solidFill>
                  <a:srgbClr val="B45F06"/>
                </a:solidFill>
                <a:latin typeface="Arial"/>
                <a:ea typeface="Arial"/>
                <a:cs typeface="Arial"/>
                <a:sym typeface="Arial"/>
              </a:rPr>
              <a:t>contact</a:t>
            </a:r>
            <a:r>
              <a:rPr lang="en" sz="3600" dirty="0">
                <a:latin typeface="Arial"/>
                <a:ea typeface="Arial"/>
                <a:cs typeface="Arial"/>
                <a:sym typeface="Arial"/>
              </a:rPr>
              <a:t> between the hills of valleys of two surfaces causes them to </a:t>
            </a:r>
            <a:r>
              <a:rPr lang="en" sz="3600" b="1" u="sng" dirty="0">
                <a:solidFill>
                  <a:srgbClr val="B45F06"/>
                </a:solidFill>
                <a:latin typeface="Arial"/>
                <a:ea typeface="Arial"/>
                <a:cs typeface="Arial"/>
                <a:sym typeface="Arial"/>
              </a:rPr>
              <a:t>stick</a:t>
            </a:r>
            <a:r>
              <a:rPr lang="en" sz="3600" dirty="0">
                <a:latin typeface="Arial"/>
                <a:ea typeface="Arial"/>
                <a:cs typeface="Arial"/>
                <a:sym typeface="Arial"/>
              </a:rPr>
              <a:t>, resulting in friction.</a:t>
            </a:r>
          </a:p>
          <a:p>
            <a:pPr>
              <a:buNone/>
            </a:pPr>
            <a:endParaRPr sz="2400" dirty="0"/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9400" y="274639"/>
            <a:ext cx="2500952" cy="1706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08419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r>
              <a:rPr lang="en"/>
              <a:t>Friction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1100"/>
              </a:spcBef>
              <a:buClr>
                <a:schemeClr val="dk1"/>
              </a:buClr>
              <a:buSzPct val="25000"/>
              <a:buNone/>
            </a:pPr>
            <a:r>
              <a:rPr lang="en" sz="44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3600"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" sz="3600" b="1" u="sng">
                <a:latin typeface="Arial"/>
                <a:ea typeface="Arial"/>
                <a:cs typeface="Arial"/>
                <a:sym typeface="Arial"/>
              </a:rPr>
              <a:t>amount</a:t>
            </a:r>
            <a:r>
              <a:rPr lang="en" sz="3600"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en" sz="3600" b="1" u="sng">
                <a:latin typeface="Arial"/>
                <a:ea typeface="Arial"/>
                <a:cs typeface="Arial"/>
                <a:sym typeface="Arial"/>
              </a:rPr>
              <a:t>friction</a:t>
            </a:r>
            <a:r>
              <a:rPr lang="en" sz="3600">
                <a:latin typeface="Arial"/>
                <a:ea typeface="Arial"/>
                <a:cs typeface="Arial"/>
                <a:sym typeface="Arial"/>
              </a:rPr>
              <a:t> depends on:</a:t>
            </a:r>
          </a:p>
          <a:p>
            <a:pPr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ct val="30555"/>
              <a:buNone/>
            </a:pPr>
            <a:r>
              <a:rPr lang="en" sz="360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" sz="3600" b="1" u="sng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Roughness</a:t>
            </a:r>
            <a:r>
              <a:rPr lang="en" sz="3600">
                <a:latin typeface="Arial"/>
                <a:ea typeface="Arial"/>
                <a:cs typeface="Arial"/>
                <a:sym typeface="Arial"/>
              </a:rPr>
              <a:t> of the surfaces</a:t>
            </a:r>
          </a:p>
          <a:p>
            <a:pPr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ct val="30555"/>
              <a:buNone/>
            </a:pPr>
            <a:r>
              <a:rPr lang="en" sz="360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" sz="3600" b="1" u="sng">
                <a:solidFill>
                  <a:srgbClr val="741B47"/>
                </a:solidFill>
                <a:latin typeface="Arial"/>
                <a:ea typeface="Arial"/>
                <a:cs typeface="Arial"/>
                <a:sym typeface="Arial"/>
              </a:rPr>
              <a:t>Force</a:t>
            </a:r>
            <a:r>
              <a:rPr lang="en" sz="3600">
                <a:latin typeface="Arial"/>
                <a:ea typeface="Arial"/>
                <a:cs typeface="Arial"/>
                <a:sym typeface="Arial"/>
              </a:rPr>
              <a:t> pushing the surfaces </a:t>
            </a:r>
            <a:r>
              <a:rPr lang="en" sz="3600" b="1" u="sng">
                <a:solidFill>
                  <a:srgbClr val="741B47"/>
                </a:solidFill>
                <a:latin typeface="Arial"/>
                <a:ea typeface="Arial"/>
                <a:cs typeface="Arial"/>
                <a:sym typeface="Arial"/>
              </a:rPr>
              <a:t>together</a:t>
            </a:r>
          </a:p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276413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r>
              <a:rPr lang="en"/>
              <a:t>Types of Friction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idx="1"/>
          </p:nvPr>
        </p:nvSpPr>
        <p:spPr>
          <a:xfrm>
            <a:off x="0" y="838200"/>
            <a:ext cx="9144000" cy="5287963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3400" b="1" u="sng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Kinetic friction</a:t>
            </a:r>
            <a:r>
              <a:rPr lang="en" sz="3400" dirty="0">
                <a:latin typeface="Arial"/>
                <a:ea typeface="Arial"/>
                <a:cs typeface="Arial"/>
                <a:sym typeface="Arial"/>
              </a:rPr>
              <a:t> occurs when </a:t>
            </a:r>
            <a:r>
              <a:rPr lang="en" sz="3400" b="1" u="sng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force</a:t>
            </a:r>
            <a:r>
              <a:rPr lang="en" sz="3400" dirty="0">
                <a:latin typeface="Arial"/>
                <a:ea typeface="Arial"/>
                <a:cs typeface="Arial"/>
                <a:sym typeface="Arial"/>
              </a:rPr>
              <a:t> is applied to an object and the object </a:t>
            </a:r>
            <a:r>
              <a:rPr lang="en" sz="3400" b="1" u="sng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moves</a:t>
            </a:r>
            <a:r>
              <a:rPr lang="en" sz="340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indent="45720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45833"/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Examples:</a:t>
            </a:r>
          </a:p>
          <a:p>
            <a:pPr marL="914400" indent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b="1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Sliding Friction</a:t>
            </a:r>
            <a:r>
              <a:rPr lang="en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" dirty="0">
                <a:latin typeface="Arial"/>
                <a:ea typeface="Arial"/>
                <a:cs typeface="Arial"/>
                <a:sym typeface="Arial"/>
              </a:rPr>
              <a:t> pushing an object across a surface</a:t>
            </a:r>
          </a:p>
          <a:p>
            <a:pPr marL="914400" indent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b="1" dirty="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Rolling Friction:</a:t>
            </a:r>
            <a:r>
              <a:rPr lang="en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dirty="0">
                <a:latin typeface="Arial"/>
                <a:ea typeface="Arial"/>
                <a:cs typeface="Arial"/>
                <a:sym typeface="Arial"/>
              </a:rPr>
              <a:t>between wheels and a surface</a:t>
            </a:r>
          </a:p>
          <a:p>
            <a:pPr marL="914400" indent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45833"/>
              <a:buNone/>
            </a:pPr>
            <a:r>
              <a:rPr lang="en" b="1" dirty="0">
                <a:solidFill>
                  <a:srgbClr val="351C75"/>
                </a:solidFill>
                <a:latin typeface="Arial"/>
                <a:ea typeface="Arial"/>
                <a:cs typeface="Arial"/>
                <a:sym typeface="Arial"/>
              </a:rPr>
              <a:t>Fluid Friction:</a:t>
            </a:r>
            <a:r>
              <a:rPr lang="en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dirty="0">
                <a:latin typeface="Arial"/>
                <a:ea typeface="Arial"/>
                <a:cs typeface="Arial"/>
                <a:sym typeface="Arial"/>
              </a:rPr>
              <a:t>opposes the motion of objects traveling through a fluid (air or water)</a:t>
            </a:r>
          </a:p>
          <a:p>
            <a:pPr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12638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r>
              <a:rPr lang="en"/>
              <a:t>Types of Friction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900"/>
              </a:spcBef>
              <a:buClr>
                <a:schemeClr val="dk1"/>
              </a:buClr>
              <a:buSzPct val="30555"/>
              <a:buNone/>
            </a:pPr>
            <a:r>
              <a:rPr lang="en" sz="4000" b="1" u="sng" dirty="0">
                <a:solidFill>
                  <a:srgbClr val="38761D"/>
                </a:solidFill>
              </a:rPr>
              <a:t>Static friction</a:t>
            </a:r>
            <a:r>
              <a:rPr lang="en" sz="4000" dirty="0"/>
              <a:t> occurs when </a:t>
            </a:r>
            <a:r>
              <a:rPr lang="en" sz="4000" b="1" u="sng" dirty="0">
                <a:solidFill>
                  <a:srgbClr val="38761D"/>
                </a:solidFill>
              </a:rPr>
              <a:t>force</a:t>
            </a:r>
            <a:r>
              <a:rPr lang="en" sz="4000" dirty="0"/>
              <a:t> applied to an object does </a:t>
            </a:r>
            <a:r>
              <a:rPr lang="en" sz="4000" b="1" u="sng" dirty="0">
                <a:solidFill>
                  <a:srgbClr val="38761D"/>
                </a:solidFill>
              </a:rPr>
              <a:t>not</a:t>
            </a:r>
            <a:r>
              <a:rPr lang="en" sz="4000" dirty="0"/>
              <a:t> cause the object to </a:t>
            </a:r>
            <a:r>
              <a:rPr lang="en" sz="4000" b="1" u="sng" dirty="0">
                <a:solidFill>
                  <a:srgbClr val="38761D"/>
                </a:solidFill>
              </a:rPr>
              <a:t>move</a:t>
            </a:r>
            <a:r>
              <a:rPr lang="en" sz="4000" dirty="0"/>
              <a:t>.</a:t>
            </a:r>
          </a:p>
          <a:p>
            <a:pPr>
              <a:buNone/>
            </a:pPr>
            <a:endParaRPr dirty="0"/>
          </a:p>
        </p:txBody>
      </p:sp>
      <p:pic>
        <p:nvPicPr>
          <p:cNvPr id="212" name="Shape 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5400" y="3863181"/>
            <a:ext cx="3284674" cy="2531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872024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r>
              <a:rPr lang="en"/>
              <a:t>Reducing Friction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4000" dirty="0">
                <a:latin typeface="Arial"/>
                <a:ea typeface="Arial"/>
                <a:cs typeface="Arial"/>
                <a:sym typeface="Arial"/>
              </a:rPr>
              <a:t>•To </a:t>
            </a:r>
            <a:r>
              <a:rPr lang="en" sz="4000" b="1" u="sng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reduce</a:t>
            </a:r>
            <a:r>
              <a:rPr lang="en" sz="4000" dirty="0">
                <a:latin typeface="Arial"/>
                <a:ea typeface="Arial"/>
                <a:cs typeface="Arial"/>
                <a:sym typeface="Arial"/>
              </a:rPr>
              <a:t> the amount of friction, apply a </a:t>
            </a:r>
            <a:r>
              <a:rPr lang="en" sz="4000" b="1" u="sng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lubricant</a:t>
            </a:r>
            <a:r>
              <a:rPr lang="en" sz="40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4000" dirty="0">
                <a:latin typeface="Arial"/>
                <a:ea typeface="Arial"/>
                <a:cs typeface="Arial"/>
                <a:sym typeface="Arial"/>
              </a:rPr>
              <a:t>between two surfaces.</a:t>
            </a:r>
          </a:p>
          <a:p>
            <a:pPr marL="457200" indent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34375"/>
              <a:buNone/>
            </a:pPr>
            <a:r>
              <a:rPr lang="en" sz="4000" dirty="0">
                <a:latin typeface="Arial"/>
                <a:ea typeface="Arial"/>
                <a:cs typeface="Arial"/>
                <a:sym typeface="Arial"/>
              </a:rPr>
              <a:t>Ex) Motor oil, wax, and grease </a:t>
            </a:r>
          </a:p>
          <a:p>
            <a:pPr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34375"/>
              <a:buNone/>
            </a:pPr>
            <a:r>
              <a:rPr lang="en" sz="4000" dirty="0">
                <a:latin typeface="Arial"/>
                <a:ea typeface="Arial"/>
                <a:cs typeface="Arial"/>
                <a:sym typeface="Arial"/>
              </a:rPr>
              <a:t>•Friction can also be reduced by </a:t>
            </a:r>
            <a:r>
              <a:rPr lang="en" sz="4000" b="1" u="sng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rolling</a:t>
            </a:r>
            <a:r>
              <a:rPr lang="en" sz="4000" dirty="0">
                <a:latin typeface="Arial"/>
                <a:ea typeface="Arial"/>
                <a:cs typeface="Arial"/>
                <a:sym typeface="Arial"/>
              </a:rPr>
              <a:t>, rather than </a:t>
            </a:r>
            <a:r>
              <a:rPr lang="en" sz="4000" b="1" u="sng" dirty="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pushing</a:t>
            </a:r>
            <a:r>
              <a:rPr lang="en" sz="4000" dirty="0">
                <a:latin typeface="Arial"/>
                <a:ea typeface="Arial"/>
                <a:cs typeface="Arial"/>
                <a:sym typeface="Arial"/>
              </a:rPr>
              <a:t>, an object.  </a:t>
            </a:r>
          </a:p>
          <a:p>
            <a:pPr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736368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r>
              <a:rPr lang="en"/>
              <a:t>Increasing Friction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idx="1"/>
          </p:nvPr>
        </p:nvSpPr>
        <p:spPr>
          <a:xfrm>
            <a:off x="152400" y="1417638"/>
            <a:ext cx="8839200" cy="4708525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200" indent="-431800">
              <a:lnSpc>
                <a:spcPct val="115000"/>
              </a:lnSpc>
              <a:spcBef>
                <a:spcPts val="800"/>
              </a:spcBef>
              <a:buSzPct val="100000"/>
              <a:buFont typeface="Arial"/>
              <a:buChar char="●"/>
            </a:pPr>
            <a:r>
              <a:rPr lang="en" sz="4000" dirty="0">
                <a:latin typeface="Arial"/>
                <a:ea typeface="Arial"/>
                <a:cs typeface="Arial"/>
                <a:sym typeface="Arial"/>
              </a:rPr>
              <a:t>Friction increases </a:t>
            </a:r>
            <a:endParaRPr lang="en-US" sz="4000" dirty="0" smtClean="0">
              <a:latin typeface="Arial"/>
              <a:ea typeface="Arial"/>
              <a:cs typeface="Arial"/>
              <a:sym typeface="Arial"/>
            </a:endParaRPr>
          </a:p>
          <a:p>
            <a:pPr marL="857250" lvl="1" indent="-431800">
              <a:lnSpc>
                <a:spcPct val="115000"/>
              </a:lnSpc>
              <a:spcBef>
                <a:spcPts val="800"/>
              </a:spcBef>
              <a:buSzPct val="100000"/>
              <a:buFont typeface="Arial"/>
              <a:buChar char="●"/>
            </a:pPr>
            <a:r>
              <a:rPr lang="en" sz="3600" dirty="0" smtClean="0">
                <a:latin typeface="Arial"/>
                <a:ea typeface="Arial"/>
                <a:cs typeface="Arial"/>
                <a:sym typeface="Arial"/>
              </a:rPr>
              <a:t>when </a:t>
            </a:r>
            <a:r>
              <a:rPr lang="en" sz="3600" dirty="0"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" sz="3600" b="1" u="sng" dirty="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surface area</a:t>
            </a:r>
            <a:r>
              <a:rPr lang="en" sz="3600" dirty="0">
                <a:latin typeface="Arial"/>
                <a:ea typeface="Arial"/>
                <a:cs typeface="Arial"/>
                <a:sym typeface="Arial"/>
              </a:rPr>
              <a:t> of an object </a:t>
            </a:r>
            <a:r>
              <a:rPr lang="en" sz="3600" b="1" u="sng" dirty="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increases</a:t>
            </a:r>
            <a:r>
              <a:rPr lang="en" sz="3600" dirty="0"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857250" lvl="1" indent="-431800">
              <a:lnSpc>
                <a:spcPct val="115000"/>
              </a:lnSpc>
              <a:spcBef>
                <a:spcPts val="800"/>
              </a:spcBef>
              <a:buSzPct val="100000"/>
              <a:buFont typeface="Arial"/>
              <a:buChar char="●"/>
            </a:pPr>
            <a:r>
              <a:rPr lang="en" sz="3600" dirty="0" smtClean="0">
                <a:latin typeface="Arial"/>
                <a:ea typeface="Arial"/>
                <a:cs typeface="Arial"/>
                <a:sym typeface="Arial"/>
              </a:rPr>
              <a:t>as </a:t>
            </a:r>
            <a:r>
              <a:rPr lang="en" sz="3600" dirty="0">
                <a:latin typeface="Arial"/>
                <a:ea typeface="Arial"/>
                <a:cs typeface="Arial"/>
                <a:sym typeface="Arial"/>
              </a:rPr>
              <a:t>surfaces are made </a:t>
            </a:r>
            <a:r>
              <a:rPr lang="en" sz="3600" b="1" u="sng" dirty="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rougher</a:t>
            </a:r>
            <a:r>
              <a:rPr lang="en" sz="360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857250" lvl="1" indent="-431800">
              <a:lnSpc>
                <a:spcPct val="115000"/>
              </a:lnSpc>
              <a:spcBef>
                <a:spcPts val="800"/>
              </a:spcBef>
              <a:buSzPct val="100000"/>
              <a:buFont typeface="Arial"/>
              <a:buChar char="●"/>
            </a:pPr>
            <a:r>
              <a:rPr lang="en" sz="3600" dirty="0" smtClean="0">
                <a:latin typeface="Arial"/>
                <a:ea typeface="Arial"/>
                <a:cs typeface="Arial"/>
                <a:sym typeface="Arial"/>
              </a:rPr>
              <a:t>when </a:t>
            </a:r>
            <a:r>
              <a:rPr lang="en" sz="3600" dirty="0"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" sz="3600" b="1" u="sng" dirty="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force</a:t>
            </a:r>
            <a:r>
              <a:rPr lang="en" sz="3600" dirty="0">
                <a:latin typeface="Arial"/>
                <a:ea typeface="Arial"/>
                <a:cs typeface="Arial"/>
                <a:sym typeface="Arial"/>
              </a:rPr>
              <a:t> between two objects </a:t>
            </a:r>
            <a:r>
              <a:rPr lang="en" sz="3600" b="1" u="sng" dirty="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increases</a:t>
            </a:r>
            <a:r>
              <a:rPr lang="en" sz="360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384741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0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 smtClean="0"/>
              <a:t>Notes on forces (#43) </a:t>
            </a:r>
          </a:p>
        </p:txBody>
      </p:sp>
    </p:spTree>
    <p:extLst>
      <p:ext uri="{BB962C8B-B14F-4D97-AF65-F5344CB8AC3E}">
        <p14:creationId xmlns:p14="http://schemas.microsoft.com/office/powerpoint/2010/main" val="186999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r>
              <a:rPr lang="en"/>
              <a:t>Gravity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None/>
            </a:pPr>
            <a:r>
              <a:rPr lang="en" sz="4800" dirty="0"/>
              <a:t>Gravity is the force of </a:t>
            </a:r>
            <a:r>
              <a:rPr lang="en" sz="4800" b="1" u="sng" dirty="0">
                <a:solidFill>
                  <a:srgbClr val="7F6000"/>
                </a:solidFill>
              </a:rPr>
              <a:t>attraction</a:t>
            </a:r>
            <a:r>
              <a:rPr lang="en" sz="4800" dirty="0"/>
              <a:t> between matter. </a:t>
            </a:r>
          </a:p>
          <a:p>
            <a:pPr>
              <a:buNone/>
            </a:pPr>
            <a:endParaRPr sz="4800" dirty="0"/>
          </a:p>
          <a:p>
            <a:pPr algn="ctr">
              <a:buNone/>
            </a:pPr>
            <a:r>
              <a:rPr lang="en" sz="4800" dirty="0"/>
              <a:t>Gravity depends on:</a:t>
            </a:r>
          </a:p>
          <a:p>
            <a:pPr algn="ctr">
              <a:buNone/>
            </a:pPr>
            <a:r>
              <a:rPr lang="en" sz="4800" dirty="0"/>
              <a:t>	</a:t>
            </a:r>
            <a:r>
              <a:rPr lang="en" sz="4800" b="1" u="sng" dirty="0">
                <a:solidFill>
                  <a:srgbClr val="990000"/>
                </a:solidFill>
              </a:rPr>
              <a:t>mass</a:t>
            </a:r>
            <a:r>
              <a:rPr lang="en" sz="4800" dirty="0"/>
              <a:t> and </a:t>
            </a:r>
            <a:r>
              <a:rPr lang="en" sz="4800" b="1" u="sng" dirty="0">
                <a:solidFill>
                  <a:srgbClr val="1155CC"/>
                </a:solidFill>
              </a:rPr>
              <a:t>distance</a:t>
            </a:r>
          </a:p>
          <a:p>
            <a:pPr>
              <a:buNone/>
            </a:pPr>
            <a:endParaRPr sz="3600" dirty="0"/>
          </a:p>
          <a:p>
            <a:pPr>
              <a:buNone/>
            </a:pP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44977167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How do balanced and unbalanced forces affect an </a:t>
            </a:r>
            <a:r>
              <a:rPr lang="en-US" sz="4000" b="1" dirty="0" smtClean="0"/>
              <a:t>object</a:t>
            </a:r>
            <a:r>
              <a:rPr lang="en-US" sz="4000" b="1" dirty="0"/>
              <a:t>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 b="1" dirty="0"/>
              <a:t>An unbalanced force that acts on an object changes its speed or direction of motion, or both.</a:t>
            </a:r>
            <a:endParaRPr lang="en-US" sz="2400" dirty="0"/>
          </a:p>
          <a:p>
            <a:pPr lvl="1"/>
            <a:r>
              <a:rPr lang="en-US" sz="2400" dirty="0" smtClean="0"/>
              <a:t>Newton’s </a:t>
            </a:r>
            <a:r>
              <a:rPr lang="en-US" sz="2400" dirty="0"/>
              <a:t>law</a:t>
            </a:r>
          </a:p>
          <a:p>
            <a:pPr lvl="2"/>
            <a:r>
              <a:rPr lang="en-US" dirty="0" smtClean="0"/>
              <a:t>Describes the relationship between</a:t>
            </a:r>
          </a:p>
          <a:p>
            <a:pPr lvl="3"/>
            <a:r>
              <a:rPr lang="en-US" sz="2400" dirty="0" smtClean="0"/>
              <a:t>Gravitational force</a:t>
            </a:r>
          </a:p>
          <a:p>
            <a:pPr lvl="3"/>
            <a:r>
              <a:rPr lang="en-US" sz="2400" dirty="0" smtClean="0"/>
              <a:t>Mass</a:t>
            </a:r>
          </a:p>
          <a:p>
            <a:pPr lvl="3"/>
            <a:r>
              <a:rPr lang="en-US" sz="2400" dirty="0" smtClean="0"/>
              <a:t>Distance</a:t>
            </a:r>
          </a:p>
        </p:txBody>
      </p:sp>
      <p:pic>
        <p:nvPicPr>
          <p:cNvPr id="6146" name="Picture 2" descr="http://www.quintic.com/education/case_studies/Gravity_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24400"/>
            <a:ext cx="2830106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4.bp.blogspot.com/-oeNkfFp79UY/Tht8_QsNQlI/AAAAAAAAC8k/Sk24Gl3hafg/s320/massLarge-140h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4" r="8154"/>
          <a:stretch/>
        </p:blipFill>
        <p:spPr bwMode="auto">
          <a:xfrm>
            <a:off x="3124200" y="4724400"/>
            <a:ext cx="2127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fantasticmovers.com/wp-content/uploads/2012/03/moving-long-distan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724400"/>
            <a:ext cx="3678121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03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r>
              <a:rPr lang="en"/>
              <a:t>Mass and Gravity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sz="half" idx="1"/>
          </p:nvPr>
        </p:nvSpPr>
        <p:spPr>
          <a:xfrm>
            <a:off x="152400" y="1295400"/>
            <a:ext cx="4648200" cy="51816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None/>
            </a:pPr>
            <a:r>
              <a:rPr lang="en" sz="4000" dirty="0"/>
              <a:t>The </a:t>
            </a:r>
            <a:r>
              <a:rPr lang="en" sz="4000" b="1" u="sng" dirty="0">
                <a:solidFill>
                  <a:srgbClr val="990000"/>
                </a:solidFill>
              </a:rPr>
              <a:t>more massive</a:t>
            </a:r>
            <a:r>
              <a:rPr lang="en" sz="4000" dirty="0"/>
              <a:t> an object the more it can </a:t>
            </a:r>
            <a:r>
              <a:rPr lang="en" sz="4000" b="1" u="sng" dirty="0">
                <a:solidFill>
                  <a:srgbClr val="990000"/>
                </a:solidFill>
              </a:rPr>
              <a:t>attract</a:t>
            </a:r>
            <a:r>
              <a:rPr lang="en" sz="4000" dirty="0"/>
              <a:t> objects to itself. </a:t>
            </a:r>
            <a:endParaRPr sz="4000" dirty="0"/>
          </a:p>
          <a:p>
            <a:pPr>
              <a:buClr>
                <a:schemeClr val="dk1"/>
              </a:buClr>
              <a:buSzPct val="30555"/>
              <a:buNone/>
            </a:pPr>
            <a:r>
              <a:rPr lang="en" sz="4000" dirty="0"/>
              <a:t>For example, the Sun has a larger gravitational effect than the Earth. </a:t>
            </a:r>
          </a:p>
          <a:p>
            <a:pPr>
              <a:buClr>
                <a:schemeClr val="dk1"/>
              </a:buClr>
              <a:buNone/>
            </a:pPr>
            <a:endParaRPr sz="3600" dirty="0"/>
          </a:p>
          <a:p>
            <a:pPr>
              <a:buClr>
                <a:schemeClr val="dk1"/>
              </a:buClr>
              <a:buNone/>
            </a:pPr>
            <a:endParaRPr dirty="0"/>
          </a:p>
        </p:txBody>
      </p:sp>
      <p:pic>
        <p:nvPicPr>
          <p:cNvPr id="6" name="Shape 243"/>
          <p:cNvPicPr preferRelativeResize="0">
            <a:picLocks noGrp="1"/>
          </p:cNvPicPr>
          <p:nvPr>
            <p:ph sz="half" idx="2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5400" y="1887191"/>
            <a:ext cx="3886200" cy="3951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545101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r>
              <a:rPr lang="en"/>
              <a:t>Distance and Gravity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sz="half" idx="1"/>
          </p:nvPr>
        </p:nvSpPr>
        <p:spPr>
          <a:xfrm>
            <a:off x="304800" y="1600200"/>
            <a:ext cx="5105400" cy="4525963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Clr>
                <a:schemeClr val="dk1"/>
              </a:buClr>
              <a:buSzPct val="30555"/>
              <a:buNone/>
            </a:pPr>
            <a:r>
              <a:rPr lang="en" sz="4000" dirty="0"/>
              <a:t>The </a:t>
            </a:r>
            <a:r>
              <a:rPr lang="en" sz="4000" b="1" u="sng" dirty="0">
                <a:solidFill>
                  <a:srgbClr val="1155CC"/>
                </a:solidFill>
              </a:rPr>
              <a:t>further away</a:t>
            </a:r>
            <a:r>
              <a:rPr lang="en" sz="4000" dirty="0"/>
              <a:t> objects get from one another, the </a:t>
            </a:r>
            <a:r>
              <a:rPr lang="en" sz="4000" b="1" u="sng" dirty="0">
                <a:solidFill>
                  <a:srgbClr val="1155CC"/>
                </a:solidFill>
              </a:rPr>
              <a:t>less</a:t>
            </a:r>
            <a:r>
              <a:rPr lang="en" sz="4000" dirty="0"/>
              <a:t> gravitational attraction can be found. </a:t>
            </a:r>
            <a:endParaRPr lang="en" sz="4000" dirty="0" smtClean="0"/>
          </a:p>
          <a:p>
            <a:pPr algn="ctr">
              <a:buNone/>
            </a:pPr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://www.brainpop.com/science/motionsforcesandtime/gravity/</a:t>
            </a:r>
            <a:endParaRPr lang="en-US" sz="2000" dirty="0"/>
          </a:p>
          <a:p>
            <a:pPr algn="ctr">
              <a:buNone/>
            </a:pPr>
            <a:r>
              <a:rPr lang="en-US" sz="2000" dirty="0"/>
              <a:t>(2:43)</a:t>
            </a:r>
          </a:p>
          <a:p>
            <a:pPr>
              <a:buClr>
                <a:schemeClr val="dk1"/>
              </a:buClr>
              <a:buSzPct val="30555"/>
              <a:buNone/>
            </a:pPr>
            <a:endParaRPr lang="en" sz="4000" dirty="0"/>
          </a:p>
          <a:p>
            <a:pPr>
              <a:buNone/>
            </a:pPr>
            <a:endParaRPr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50" name="Shape 2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9799" y="2067551"/>
            <a:ext cx="2565825" cy="37236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148096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r>
              <a:rPr lang="en"/>
              <a:t>Magnets 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sz="half" idx="1"/>
          </p:nvPr>
        </p:nvSpPr>
        <p:spPr>
          <a:xfrm>
            <a:off x="457200" y="1600200"/>
            <a:ext cx="4495800" cy="4525963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None/>
            </a:pPr>
            <a:r>
              <a:rPr lang="en" sz="4000" dirty="0"/>
              <a:t>A </a:t>
            </a:r>
            <a:r>
              <a:rPr lang="en" sz="4000" dirty="0">
                <a:solidFill>
                  <a:srgbClr val="351C75"/>
                </a:solidFill>
              </a:rPr>
              <a:t>magnet</a:t>
            </a:r>
            <a:r>
              <a:rPr lang="en" sz="4000" dirty="0"/>
              <a:t> is an object with a north and south pole that produces a </a:t>
            </a:r>
            <a:r>
              <a:rPr lang="en" sz="4000" u="sng" dirty="0"/>
              <a:t>magnetic field</a:t>
            </a:r>
            <a:r>
              <a:rPr lang="en" sz="4000" dirty="0"/>
              <a:t> and exerts a </a:t>
            </a:r>
            <a:r>
              <a:rPr lang="en" sz="4000" u="sng" dirty="0"/>
              <a:t>magnetic force</a:t>
            </a:r>
            <a:r>
              <a:rPr lang="en" sz="4000" dirty="0"/>
              <a:t>.</a:t>
            </a:r>
          </a:p>
          <a:p>
            <a:pPr>
              <a:buNone/>
            </a:pPr>
            <a:endParaRPr sz="3600" dirty="0"/>
          </a:p>
          <a:p>
            <a:pPr>
              <a:buNone/>
            </a:pPr>
            <a:endParaRPr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63" name="Shape 2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6901" y="2381249"/>
            <a:ext cx="3034849" cy="2095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848099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r>
              <a:rPr lang="en"/>
              <a:t>Magnets</a:t>
            </a:r>
          </a:p>
        </p:txBody>
      </p:sp>
      <p:sp>
        <p:nvSpPr>
          <p:cNvPr id="268" name="Shape 26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None/>
            </a:pPr>
            <a:r>
              <a:rPr lang="en" sz="3600" dirty="0"/>
              <a:t>A </a:t>
            </a:r>
            <a:r>
              <a:rPr lang="en" sz="3600" b="1" u="sng" dirty="0">
                <a:solidFill>
                  <a:srgbClr val="351C75"/>
                </a:solidFill>
              </a:rPr>
              <a:t>magnetic field</a:t>
            </a:r>
            <a:r>
              <a:rPr lang="en" sz="3600" dirty="0"/>
              <a:t> is the force field that surrounds the magnet. </a:t>
            </a:r>
          </a:p>
          <a:p>
            <a:pPr>
              <a:buNone/>
            </a:pPr>
            <a:endParaRPr sz="3600" dirty="0"/>
          </a:p>
          <a:p>
            <a:pPr>
              <a:buNone/>
            </a:pPr>
            <a:endParaRPr sz="3600" dirty="0"/>
          </a:p>
          <a:p>
            <a:pPr>
              <a:buNone/>
            </a:pPr>
            <a:r>
              <a:rPr lang="en" sz="3600" dirty="0"/>
              <a:t>A </a:t>
            </a:r>
            <a:r>
              <a:rPr lang="en" sz="3600" b="1" u="sng" dirty="0">
                <a:solidFill>
                  <a:srgbClr val="351C75"/>
                </a:solidFill>
              </a:rPr>
              <a:t>magnetic force</a:t>
            </a:r>
            <a:r>
              <a:rPr lang="en" sz="3600" b="1" dirty="0">
                <a:solidFill>
                  <a:srgbClr val="351C75"/>
                </a:solidFill>
              </a:rPr>
              <a:t> </a:t>
            </a:r>
            <a:r>
              <a:rPr lang="en" sz="3600" dirty="0"/>
              <a:t>can cause objects to </a:t>
            </a:r>
            <a:r>
              <a:rPr lang="en" sz="3600" i="1" dirty="0"/>
              <a:t>attract</a:t>
            </a:r>
            <a:r>
              <a:rPr lang="en" sz="3600" dirty="0"/>
              <a:t> or </a:t>
            </a:r>
            <a:r>
              <a:rPr lang="en" sz="3600" i="1" dirty="0"/>
              <a:t>repel</a:t>
            </a:r>
            <a:r>
              <a:rPr lang="en" sz="3600" dirty="0"/>
              <a:t> without needing to touch the magnet!</a:t>
            </a:r>
          </a:p>
          <a:p>
            <a:pPr>
              <a:buNone/>
            </a:pPr>
            <a:endParaRPr sz="3600" dirty="0"/>
          </a:p>
          <a:p>
            <a:pPr>
              <a:buNone/>
            </a:pPr>
            <a:endParaRPr sz="3600" dirty="0"/>
          </a:p>
        </p:txBody>
      </p:sp>
      <p:pic>
        <p:nvPicPr>
          <p:cNvPr id="270" name="Shape 2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1200" y="2438400"/>
            <a:ext cx="2591975" cy="1672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190460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r>
              <a:rPr lang="en"/>
              <a:t>Poles</a:t>
            </a:r>
          </a:p>
        </p:txBody>
      </p:sp>
      <p:sp>
        <p:nvSpPr>
          <p:cNvPr id="275" name="Shape 275"/>
          <p:cNvSpPr txBox="1">
            <a:spLocks noGrp="1"/>
          </p:cNvSpPr>
          <p:nvPr>
            <p:ph idx="1"/>
          </p:nvPr>
        </p:nvSpPr>
        <p:spPr>
          <a:xfrm>
            <a:off x="457200" y="1417638"/>
            <a:ext cx="4724400" cy="5135562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None/>
            </a:pPr>
            <a:r>
              <a:rPr lang="en" sz="3000" dirty="0">
                <a:solidFill>
                  <a:srgbClr val="990000"/>
                </a:solidFill>
              </a:rPr>
              <a:t>Like </a:t>
            </a:r>
            <a:r>
              <a:rPr lang="en" sz="3000" dirty="0"/>
              <a:t>poles will repel or move </a:t>
            </a:r>
            <a:r>
              <a:rPr lang="en" sz="3000" dirty="0">
                <a:solidFill>
                  <a:srgbClr val="990000"/>
                </a:solidFill>
              </a:rPr>
              <a:t>away</a:t>
            </a:r>
            <a:r>
              <a:rPr lang="en" sz="3000" dirty="0"/>
              <a:t> from one another. </a:t>
            </a:r>
          </a:p>
          <a:p>
            <a:pPr>
              <a:buNone/>
            </a:pPr>
            <a:endParaRPr sz="3000" dirty="0"/>
          </a:p>
          <a:p>
            <a:pPr>
              <a:buNone/>
            </a:pPr>
            <a:r>
              <a:rPr lang="en" sz="3000" dirty="0">
                <a:solidFill>
                  <a:srgbClr val="1155CC"/>
                </a:solidFill>
              </a:rPr>
              <a:t>Opposite</a:t>
            </a:r>
            <a:r>
              <a:rPr lang="en" sz="3000" dirty="0"/>
              <a:t> poles will </a:t>
            </a:r>
            <a:r>
              <a:rPr lang="en" sz="3000" dirty="0">
                <a:solidFill>
                  <a:srgbClr val="1155CC"/>
                </a:solidFill>
              </a:rPr>
              <a:t>attract</a:t>
            </a:r>
            <a:r>
              <a:rPr lang="en" sz="3000" dirty="0"/>
              <a:t> or move towards one another. </a:t>
            </a:r>
            <a:endParaRPr lang="en" sz="3000" dirty="0" smtClean="0"/>
          </a:p>
          <a:p>
            <a:pPr>
              <a:buNone/>
            </a:pPr>
            <a:endParaRPr lang="en" sz="3000" dirty="0"/>
          </a:p>
          <a:p>
            <a:pPr>
              <a:buNone/>
            </a:pPr>
            <a:r>
              <a:rPr lang="en-US" sz="2800" dirty="0">
                <a:hlinkClick r:id="rId3"/>
              </a:rPr>
              <a:t>https://www.brainpop.com/science/motionsforcesandtime/magnetism</a:t>
            </a:r>
            <a:r>
              <a:rPr lang="en-US" sz="2800" dirty="0" smtClean="0">
                <a:hlinkClick r:id="rId3"/>
              </a:rPr>
              <a:t>/</a:t>
            </a:r>
            <a:endParaRPr lang="en-US" sz="2800" dirty="0" smtClean="0"/>
          </a:p>
          <a:p>
            <a:pPr>
              <a:buNone/>
            </a:pPr>
            <a:endParaRPr lang="en" sz="3000" dirty="0"/>
          </a:p>
        </p:txBody>
      </p:sp>
      <p:pic>
        <p:nvPicPr>
          <p:cNvPr id="277" name="Shape 2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2600" y="2200275"/>
            <a:ext cx="3034851" cy="31680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4074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r>
              <a:rPr lang="en" dirty="0"/>
              <a:t>Compass</a:t>
            </a:r>
          </a:p>
        </p:txBody>
      </p:sp>
      <p:sp>
        <p:nvSpPr>
          <p:cNvPr id="282" name="Shape 282"/>
          <p:cNvSpPr txBox="1">
            <a:spLocks noGrp="1"/>
          </p:cNvSpPr>
          <p:nvPr>
            <p:ph sz="half" idx="1"/>
          </p:nvPr>
        </p:nvSpPr>
        <p:spPr>
          <a:xfrm>
            <a:off x="228600" y="1066800"/>
            <a:ext cx="4724400" cy="4902415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None/>
            </a:pPr>
            <a:r>
              <a:rPr lang="en" sz="3600" dirty="0"/>
              <a:t>A </a:t>
            </a:r>
            <a:r>
              <a:rPr lang="en" sz="3600" b="1" u="sng" dirty="0">
                <a:solidFill>
                  <a:srgbClr val="351C75"/>
                </a:solidFill>
              </a:rPr>
              <a:t>compass</a:t>
            </a:r>
            <a:r>
              <a:rPr lang="en" sz="3600" dirty="0"/>
              <a:t> uses the Earth’s magnetic field and magnets to help a person determine direction. The magnet’s poles will line up with the Earth’s north magnetic pole and south magnetic pole.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2004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84" name="Shape 2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8272" y="1219200"/>
            <a:ext cx="3733800" cy="4124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099452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992448"/>
          </a:xfrm>
        </p:spPr>
        <p:txBody>
          <a:bodyPr>
            <a:noAutofit/>
          </a:bodyPr>
          <a:lstStyle/>
          <a:p>
            <a:pPr lvl="0"/>
            <a:r>
              <a:rPr lang="en-US" sz="3600" b="1" dirty="0" smtClean="0"/>
              <a:t>How can the motion of an object can be described?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4848"/>
            <a:ext cx="8915400" cy="5560752"/>
          </a:xfrm>
        </p:spPr>
        <p:txBody>
          <a:bodyPr>
            <a:noAutofit/>
          </a:bodyPr>
          <a:lstStyle/>
          <a:p>
            <a:pPr lvl="0"/>
            <a:r>
              <a:rPr lang="en-US" sz="2400" b="1" dirty="0" smtClean="0"/>
              <a:t>When an object changes position over time relative to a reference point, the object is in motion</a:t>
            </a:r>
            <a:endParaRPr lang="en-US" sz="2400" dirty="0" smtClean="0"/>
          </a:p>
          <a:p>
            <a:pPr lvl="1"/>
            <a:r>
              <a:rPr lang="en-US" sz="2400" dirty="0" smtClean="0"/>
              <a:t>Motion of an object</a:t>
            </a:r>
          </a:p>
          <a:p>
            <a:pPr lvl="2"/>
            <a:r>
              <a:rPr lang="en-US" dirty="0" smtClean="0"/>
              <a:t>Always judged with respect to some other object or point</a:t>
            </a:r>
          </a:p>
          <a:p>
            <a:pPr lvl="2"/>
            <a:r>
              <a:rPr lang="en-US" dirty="0" smtClean="0"/>
              <a:t>Can be described with a reference direction</a:t>
            </a:r>
          </a:p>
          <a:p>
            <a:pPr lvl="3"/>
            <a:r>
              <a:rPr lang="en-US" sz="2400" dirty="0" smtClean="0"/>
              <a:t>North, South, East, West, up or down</a:t>
            </a:r>
          </a:p>
          <a:p>
            <a:pPr lvl="1"/>
            <a:r>
              <a:rPr lang="en-US" sz="2400" dirty="0" smtClean="0"/>
              <a:t>Speed of an object</a:t>
            </a:r>
          </a:p>
          <a:p>
            <a:pPr lvl="2"/>
            <a:r>
              <a:rPr lang="en-US" dirty="0" smtClean="0"/>
              <a:t>Measure of how quickly the object gets from one place to another</a:t>
            </a:r>
          </a:p>
          <a:p>
            <a:pPr lvl="1"/>
            <a:r>
              <a:rPr lang="en-US" sz="2400" dirty="0"/>
              <a:t>All motion is relative</a:t>
            </a:r>
          </a:p>
          <a:p>
            <a:pPr lvl="2"/>
            <a:r>
              <a:rPr lang="en-US" dirty="0"/>
              <a:t>Frame of reference chosen</a:t>
            </a:r>
          </a:p>
          <a:p>
            <a:pPr lvl="2"/>
            <a:r>
              <a:rPr lang="en-US" dirty="0"/>
              <a:t>There is no motionless frame from which we can judge all motion</a:t>
            </a:r>
          </a:p>
          <a:p>
            <a:pPr lvl="2"/>
            <a:endParaRPr lang="en-US" dirty="0"/>
          </a:p>
        </p:txBody>
      </p:sp>
      <p:pic>
        <p:nvPicPr>
          <p:cNvPr id="5" name="Picture 2" descr="http://upload.wikimedia.org/wikipedia/commons/thumb/7/7d/Compass_Rose_English_East.svg/1024px-Compass_Rose_English_East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6199"/>
            <a:ext cx="1318146" cy="131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upload.wikimedia.org/wikipedia/commons/thumb/5/5d/Ford_Mondeo_MK3_ST220_-_Speedometer_(light).jpg/300px-Ford_Mondeo_MK3_ST220_-_Speedometer_(light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895600"/>
            <a:ext cx="1239458" cy="123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pentoneyr\Downloads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879" y="4700014"/>
            <a:ext cx="2966241" cy="118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03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Graphing Changes in Motion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17638"/>
            <a:ext cx="8763000" cy="513556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Describing the motion of an object </a:t>
            </a:r>
            <a:r>
              <a:rPr lang="en-US" b="1" dirty="0" smtClean="0"/>
              <a:t>is occasionally </a:t>
            </a:r>
            <a:r>
              <a:rPr lang="en-US" b="1" dirty="0"/>
              <a:t>hard to do with words.</a:t>
            </a:r>
          </a:p>
          <a:p>
            <a:pPr lvl="1"/>
            <a:r>
              <a:rPr lang="en-US" b="1" dirty="0"/>
              <a:t>Graphs </a:t>
            </a:r>
            <a:r>
              <a:rPr lang="en-US" dirty="0"/>
              <a:t>help make motion easier to picture, and therefore </a:t>
            </a:r>
            <a:r>
              <a:rPr lang="en-US" dirty="0" smtClean="0"/>
              <a:t>understand.</a:t>
            </a:r>
          </a:p>
          <a:p>
            <a:pPr lvl="1"/>
            <a:r>
              <a:rPr lang="en-US" dirty="0" smtClean="0"/>
              <a:t>Remember</a:t>
            </a:r>
            <a:r>
              <a:rPr lang="en-US" dirty="0"/>
              <a:t>:</a:t>
            </a:r>
          </a:p>
          <a:p>
            <a:pPr lvl="2"/>
            <a:r>
              <a:rPr lang="en-US" b="1" dirty="0" smtClean="0"/>
              <a:t>Motion </a:t>
            </a:r>
            <a:r>
              <a:rPr lang="en-US" dirty="0"/>
              <a:t>is a change in position measured by distance and time.</a:t>
            </a:r>
          </a:p>
          <a:p>
            <a:pPr lvl="2"/>
            <a:r>
              <a:rPr lang="en-US" b="1" dirty="0" smtClean="0"/>
              <a:t>Speed </a:t>
            </a:r>
            <a:r>
              <a:rPr lang="en-US" dirty="0"/>
              <a:t>tells us the rate at which an object moves.</a:t>
            </a:r>
          </a:p>
          <a:p>
            <a:pPr lvl="2"/>
            <a:r>
              <a:rPr lang="en-US" b="1" dirty="0" smtClean="0"/>
              <a:t>Velocity </a:t>
            </a:r>
            <a:r>
              <a:rPr lang="en-US" dirty="0"/>
              <a:t>tells the speed and direction of a moving object.</a:t>
            </a:r>
          </a:p>
          <a:p>
            <a:pPr lvl="2"/>
            <a:r>
              <a:rPr lang="en-US" b="1" dirty="0" smtClean="0"/>
              <a:t>Acceleration </a:t>
            </a:r>
            <a:r>
              <a:rPr lang="en-US" dirty="0"/>
              <a:t>tells us the rate speed or direction changes.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65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Graphing Changes in Motion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2" t="23016" r="15219" b="15080"/>
          <a:stretch/>
        </p:blipFill>
        <p:spPr bwMode="auto">
          <a:xfrm>
            <a:off x="0" y="1600200"/>
            <a:ext cx="9143999" cy="447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67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Graphing Changes in Motion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2" t="23016" r="60546" b="69612"/>
          <a:stretch/>
        </p:blipFill>
        <p:spPr bwMode="auto">
          <a:xfrm>
            <a:off x="0" y="1304226"/>
            <a:ext cx="3311236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3" t="16270" r="14104" b="38690"/>
          <a:stretch/>
        </p:blipFill>
        <p:spPr bwMode="auto">
          <a:xfrm>
            <a:off x="0" y="1837627"/>
            <a:ext cx="9144000" cy="220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4" t="33136" r="11762" b="19642"/>
          <a:stretch/>
        </p:blipFill>
        <p:spPr bwMode="auto">
          <a:xfrm>
            <a:off x="228600" y="4114800"/>
            <a:ext cx="8763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40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11634</TotalTime>
  <Words>1928</Words>
  <Application>Microsoft Office PowerPoint</Application>
  <PresentationFormat>On-screen Show (4:3)</PresentationFormat>
  <Paragraphs>267</Paragraphs>
  <Slides>57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Arial</vt:lpstr>
      <vt:lpstr>Calibri</vt:lpstr>
      <vt:lpstr>Times New Roman</vt:lpstr>
      <vt:lpstr>Wingdings</vt:lpstr>
      <vt:lpstr>Wingdings 2</vt:lpstr>
      <vt:lpstr>Office Theme</vt:lpstr>
      <vt:lpstr>Science Thoughts 8/28</vt:lpstr>
      <vt:lpstr>Table of Contents</vt:lpstr>
      <vt:lpstr>Today in class</vt:lpstr>
      <vt:lpstr>Science Thought 8/29</vt:lpstr>
      <vt:lpstr>Today’s class</vt:lpstr>
      <vt:lpstr>How can the motion of an object can be described?</vt:lpstr>
      <vt:lpstr>Graphing Changes in Motion</vt:lpstr>
      <vt:lpstr>Graphing Changes in Motion</vt:lpstr>
      <vt:lpstr>Graphing Changes in Motion</vt:lpstr>
      <vt:lpstr>Graphing Changes in Motion</vt:lpstr>
      <vt:lpstr>Graphing Changes in Motion</vt:lpstr>
      <vt:lpstr>Balanced and Unbalanced Forces objective:</vt:lpstr>
      <vt:lpstr> </vt:lpstr>
      <vt:lpstr>What is a force?</vt:lpstr>
      <vt:lpstr>Forces can affect motion in several ways: </vt:lpstr>
      <vt:lpstr>What is a force</vt:lpstr>
      <vt:lpstr>Balanced Forces</vt:lpstr>
      <vt:lpstr>PowerPoint Presentation</vt:lpstr>
      <vt:lpstr>Acceleration</vt:lpstr>
      <vt:lpstr>Types of Acceleration:</vt:lpstr>
      <vt:lpstr>Forces in the Same Direction</vt:lpstr>
      <vt:lpstr>Types of Acceleration:</vt:lpstr>
      <vt:lpstr>Forces in Different Directions</vt:lpstr>
      <vt:lpstr>Types of Acceleration:</vt:lpstr>
      <vt:lpstr>FORCE FACTS: </vt:lpstr>
      <vt:lpstr>Combining Forces</vt:lpstr>
      <vt:lpstr>Net Forces</vt:lpstr>
      <vt:lpstr>Unbalanced Forces</vt:lpstr>
      <vt:lpstr>In summary!</vt:lpstr>
      <vt:lpstr>PowerPoint Presentation</vt:lpstr>
      <vt:lpstr>Science Thought 8/30</vt:lpstr>
      <vt:lpstr>Today in class</vt:lpstr>
      <vt:lpstr>Science Thoughts 8/31</vt:lpstr>
      <vt:lpstr>Today in class</vt:lpstr>
      <vt:lpstr>Science Thoughts 9/1</vt:lpstr>
      <vt:lpstr>Today’s class</vt:lpstr>
      <vt:lpstr>How do balanced and unbalanced forces affect an object?</vt:lpstr>
      <vt:lpstr>What is inertia?</vt:lpstr>
      <vt:lpstr>How do balanced and unbalanced forces affect an object?</vt:lpstr>
      <vt:lpstr>How do balanced and unbalanced forces affect an object?</vt:lpstr>
      <vt:lpstr>How do balanced and unbalanced forces affect an object?</vt:lpstr>
      <vt:lpstr>Exploring Forces</vt:lpstr>
      <vt:lpstr>How do balanced and unbalanced forces affect an object?</vt:lpstr>
      <vt:lpstr>Friction</vt:lpstr>
      <vt:lpstr>Friction</vt:lpstr>
      <vt:lpstr>Types of Friction</vt:lpstr>
      <vt:lpstr>Types of Friction</vt:lpstr>
      <vt:lpstr>Reducing Friction</vt:lpstr>
      <vt:lpstr>Increasing Friction</vt:lpstr>
      <vt:lpstr>Gravity</vt:lpstr>
      <vt:lpstr>How do balanced and unbalanced forces affect an object?</vt:lpstr>
      <vt:lpstr>Mass and Gravity</vt:lpstr>
      <vt:lpstr>Distance and Gravity</vt:lpstr>
      <vt:lpstr>Magnets </vt:lpstr>
      <vt:lpstr>Magnets</vt:lpstr>
      <vt:lpstr>Poles</vt:lpstr>
      <vt:lpstr>Compass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Method</dc:title>
  <dc:creator>Karin Kuropas</dc:creator>
  <cp:lastModifiedBy>Karin Kuropas</cp:lastModifiedBy>
  <cp:revision>125</cp:revision>
  <cp:lastPrinted>2017-08-28T21:55:30Z</cp:lastPrinted>
  <dcterms:created xsi:type="dcterms:W3CDTF">2015-09-08T11:16:29Z</dcterms:created>
  <dcterms:modified xsi:type="dcterms:W3CDTF">2017-08-28T22:00:30Z</dcterms:modified>
</cp:coreProperties>
</file>