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60" r:id="rId4"/>
    <p:sldId id="268" r:id="rId5"/>
    <p:sldId id="272" r:id="rId6"/>
    <p:sldId id="269" r:id="rId7"/>
    <p:sldId id="270" r:id="rId8"/>
    <p:sldId id="271" r:id="rId9"/>
    <p:sldId id="273" r:id="rId10"/>
    <p:sldId id="274" r:id="rId11"/>
    <p:sldId id="276" r:id="rId12"/>
    <p:sldId id="277" r:id="rId13"/>
    <p:sldId id="281" r:id="rId14"/>
    <p:sldId id="275" r:id="rId15"/>
    <p:sldId id="278" r:id="rId16"/>
    <p:sldId id="279" r:id="rId17"/>
    <p:sldId id="280" r:id="rId18"/>
    <p:sldId id="282" r:id="rId19"/>
    <p:sldId id="286" r:id="rId20"/>
    <p:sldId id="301" r:id="rId21"/>
    <p:sldId id="302" r:id="rId22"/>
    <p:sldId id="303" r:id="rId23"/>
    <p:sldId id="304" r:id="rId24"/>
    <p:sldId id="305" r:id="rId25"/>
    <p:sldId id="285" r:id="rId26"/>
    <p:sldId id="283" r:id="rId27"/>
    <p:sldId id="284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310" r:id="rId38"/>
    <p:sldId id="311" r:id="rId39"/>
    <p:sldId id="297" r:id="rId40"/>
    <p:sldId id="312" r:id="rId41"/>
    <p:sldId id="313" r:id="rId42"/>
    <p:sldId id="314" r:id="rId43"/>
    <p:sldId id="299" r:id="rId44"/>
    <p:sldId id="306" r:id="rId45"/>
    <p:sldId id="307" r:id="rId46"/>
    <p:sldId id="309" r:id="rId47"/>
    <p:sldId id="300" r:id="rId48"/>
    <p:sldId id="308" r:id="rId49"/>
    <p:sldId id="262" r:id="rId50"/>
    <p:sldId id="264" r:id="rId51"/>
    <p:sldId id="26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8219"/>
    <p:restoredTop sz="94643"/>
  </p:normalViewPr>
  <p:slideViewPr>
    <p:cSldViewPr snapToGrid="0" snapToObjects="1">
      <p:cViewPr varScale="1">
        <p:scale>
          <a:sx n="80" d="100"/>
          <a:sy n="80" d="100"/>
        </p:scale>
        <p:origin x="216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93C68-A0C1-7C4B-BB1F-95575532F30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E30E6-374F-2A4E-9377-48B29B9C9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17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Before starting the section on gravity, play the Brainpop video on gravity.</a:t>
            </a:r>
          </a:p>
        </p:txBody>
      </p:sp>
    </p:spTree>
    <p:extLst>
      <p:ext uri="{BB962C8B-B14F-4D97-AF65-F5344CB8AC3E}">
        <p14:creationId xmlns:p14="http://schemas.microsoft.com/office/powerpoint/2010/main" val="81768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78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89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728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67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F- potential energy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G- half potential and half kinetic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H- all kinetic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K- half potential and half kinetic</a:t>
            </a:r>
          </a:p>
        </p:txBody>
      </p:sp>
    </p:spTree>
    <p:extLst>
      <p:ext uri="{BB962C8B-B14F-4D97-AF65-F5344CB8AC3E}">
        <p14:creationId xmlns:p14="http://schemas.microsoft.com/office/powerpoint/2010/main" val="55681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3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91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9886948" y="0"/>
            <a:ext cx="2074333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8" name="Shape 48"/>
          <p:cNvSpPr/>
          <p:nvPr/>
        </p:nvSpPr>
        <p:spPr>
          <a:xfrm>
            <a:off x="11197168" y="1746911"/>
            <a:ext cx="994833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9" name="Shape 49"/>
          <p:cNvSpPr/>
          <p:nvPr/>
        </p:nvSpPr>
        <p:spPr>
          <a:xfrm>
            <a:off x="11197168" y="2560523"/>
            <a:ext cx="994833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0" name="Shape 50"/>
          <p:cNvSpPr/>
          <p:nvPr/>
        </p:nvSpPr>
        <p:spPr>
          <a:xfrm>
            <a:off x="9886948" y="816301"/>
            <a:ext cx="2074333" cy="813612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0657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6764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705600" y="16764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780E-B759-7A48-BAF3-E37297C84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0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4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5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2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E8E4-2C22-8340-BD88-C7C63FE01F7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07ED-4D2A-5F4B-9680-E7EA6883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0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nergy/formsofenergy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scoveryeducation.com/learn/videos/C574499A-2138-4CF3-A201-0A4EBEB730E5?hasLocalHost=false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June 11 – June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1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1"/>
            <a:ext cx="800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is the speed of a runner on a track who runs 800 meters in 2 minutes?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S=D/T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S=800m/2min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S=400m/min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Time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82935"/>
            <a:ext cx="8229600" cy="39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422"/>
            <a:ext cx="10515600" cy="1251284"/>
          </a:xfrm>
        </p:spPr>
        <p:txBody>
          <a:bodyPr/>
          <a:lstStyle/>
          <a:p>
            <a:r>
              <a:rPr lang="en-US" dirty="0" smtClean="0"/>
              <a:t>Velocity </a:t>
            </a:r>
            <a:r>
              <a:rPr lang="en-US" smtClean="0"/>
              <a:t>Time </a:t>
            </a:r>
            <a:r>
              <a:rPr lang="en-US" smtClean="0"/>
              <a:t>Graph - ACCELERATION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759" y="1177132"/>
            <a:ext cx="8454188" cy="53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Graphing Changes in 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25397" r="13323" b="40477"/>
          <a:stretch/>
        </p:blipFill>
        <p:spPr bwMode="auto">
          <a:xfrm>
            <a:off x="1524000" y="1600200"/>
            <a:ext cx="9144000" cy="24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25000" r="24764" b="13730"/>
          <a:stretch/>
        </p:blipFill>
        <p:spPr bwMode="auto">
          <a:xfrm>
            <a:off x="3851756" y="3984714"/>
            <a:ext cx="3996845" cy="28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32254" y="1156494"/>
            <a:ext cx="4040188" cy="639762"/>
          </a:xfrm>
        </p:spPr>
        <p:txBody>
          <a:bodyPr/>
          <a:lstStyle/>
          <a:p>
            <a:r>
              <a:rPr lang="en-US" dirty="0" smtClean="0"/>
              <a:t>Helicopter Motion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6629401" y="6248400"/>
            <a:ext cx="4038600" cy="762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graph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00201" y="1796257"/>
            <a:ext cx="4409090" cy="4828241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38800" y="1143001"/>
            <a:ext cx="5029200" cy="5364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What does this graph tell us about the motion of the helicopter? (list 3)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Did not travel at a constant speed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Faster between 4-7 seconds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Went backwards between 2-4 seconds.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87630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is the difference between speed and velocity?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Speed is distance over time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Velocity is speed in a direction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600" dirty="0"/>
              <a:t>How can an object be accelerating if the speed is not changing?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</a:rPr>
              <a:t>Acceleration is change in VELOCITY so the DIRECTION is changing.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87630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What causes acceleration?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0000"/>
                </a:solidFill>
              </a:rPr>
              <a:t>A force applied to an object.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is a force?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839200" cy="51054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30555"/>
              <a:buNone/>
            </a:pPr>
            <a:r>
              <a:rPr lang="en" sz="44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4400" dirty="0"/>
              <a:t>In science, a force is a </a:t>
            </a:r>
            <a:r>
              <a:rPr lang="en" sz="4400" b="1" u="sng" dirty="0">
                <a:solidFill>
                  <a:srgbClr val="741B47"/>
                </a:solidFill>
              </a:rPr>
              <a:t>push</a:t>
            </a:r>
            <a:r>
              <a:rPr lang="en" sz="4400" dirty="0">
                <a:solidFill>
                  <a:srgbClr val="38761D"/>
                </a:solidFill>
              </a:rPr>
              <a:t> </a:t>
            </a:r>
            <a:r>
              <a:rPr lang="en" sz="4400" dirty="0"/>
              <a:t>or a </a:t>
            </a:r>
            <a:r>
              <a:rPr lang="en" sz="4400" b="1" u="sng" dirty="0">
                <a:solidFill>
                  <a:srgbClr val="741B47"/>
                </a:solidFill>
              </a:rPr>
              <a:t>pull</a:t>
            </a:r>
            <a:r>
              <a:rPr lang="en" sz="4400" dirty="0"/>
              <a:t>.</a:t>
            </a:r>
          </a:p>
          <a:p>
            <a:pPr>
              <a:lnSpc>
                <a:spcPct val="115000"/>
              </a:lnSpc>
              <a:buNone/>
            </a:pPr>
            <a:r>
              <a:rPr lang="en" sz="44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4400" dirty="0"/>
              <a:t>All forces have two properties:</a:t>
            </a: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ct val="30555"/>
              <a:buNone/>
            </a:pPr>
            <a:r>
              <a:rPr lang="en" sz="4400" b="1" u="sng" dirty="0">
                <a:solidFill>
                  <a:srgbClr val="38761D"/>
                </a:solidFill>
              </a:rPr>
              <a:t>Direction</a:t>
            </a:r>
            <a:r>
              <a:rPr lang="en" sz="4400" dirty="0"/>
              <a:t> and </a:t>
            </a:r>
            <a:r>
              <a:rPr lang="en" sz="4400" b="1" u="sng" dirty="0">
                <a:solidFill>
                  <a:srgbClr val="351C75"/>
                </a:solidFill>
              </a:rPr>
              <a:t>Size </a:t>
            </a:r>
            <a:r>
              <a:rPr lang="en" sz="4400" dirty="0">
                <a:solidFill>
                  <a:srgbClr val="351C75"/>
                </a:solidFill>
              </a:rPr>
              <a:t>(use VECTOR)</a:t>
            </a:r>
            <a:endParaRPr lang="en" sz="4400" dirty="0">
              <a:solidFill>
                <a:srgbClr val="351C75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30555"/>
              <a:buNone/>
            </a:pPr>
            <a:r>
              <a:rPr lang="en" sz="4400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4400" dirty="0"/>
              <a:t>A </a:t>
            </a:r>
            <a:r>
              <a:rPr lang="en" sz="4400" b="1" u="sng" dirty="0"/>
              <a:t>newton</a:t>
            </a:r>
            <a:r>
              <a:rPr lang="en" sz="4400" dirty="0"/>
              <a:t> (N) is the unit that describes the </a:t>
            </a:r>
            <a:r>
              <a:rPr lang="en" sz="4400" b="1" u="sng" dirty="0">
                <a:solidFill>
                  <a:srgbClr val="351C75"/>
                </a:solidFill>
              </a:rPr>
              <a:t>size</a:t>
            </a:r>
            <a:r>
              <a:rPr lang="en" sz="4400" dirty="0"/>
              <a:t> of a force.</a:t>
            </a:r>
          </a:p>
        </p:txBody>
      </p:sp>
    </p:spTree>
    <p:extLst>
      <p:ext uri="{BB962C8B-B14F-4D97-AF65-F5344CB8AC3E}">
        <p14:creationId xmlns:p14="http://schemas.microsoft.com/office/powerpoint/2010/main" val="2984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648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/>
              <a:t>What is inertia?</a:t>
            </a:r>
          </a:p>
          <a:p>
            <a:pPr marL="0" indent="0" algn="ctr">
              <a:buNone/>
            </a:pPr>
            <a:endParaRPr lang="en-US" sz="4300" dirty="0"/>
          </a:p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</a:rPr>
              <a:t>An object’s resistance to change of motion</a:t>
            </a:r>
          </a:p>
          <a:p>
            <a:pPr marL="0" indent="0" algn="ctr">
              <a:buNone/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071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Monday in class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825624"/>
            <a:ext cx="11849100" cy="4529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Practice NCFE 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20870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534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First</a:t>
            </a:r>
          </a:p>
          <a:p>
            <a:pPr marL="0" indent="0">
              <a:buNone/>
            </a:pPr>
            <a:r>
              <a:rPr lang="en-US" sz="4400" dirty="0"/>
              <a:t>	inertia – oppose change</a:t>
            </a:r>
          </a:p>
          <a:p>
            <a:pPr marL="0" indent="0">
              <a:buNone/>
            </a:pPr>
            <a:r>
              <a:rPr lang="en-US" sz="3100" dirty="0"/>
              <a:t>(not moving – stay not moving, moving – stay moving)</a:t>
            </a:r>
          </a:p>
          <a:p>
            <a:pPr marL="0" indent="0">
              <a:buNone/>
            </a:pPr>
            <a:r>
              <a:rPr lang="en-US" sz="4400" dirty="0"/>
              <a:t>Second</a:t>
            </a:r>
          </a:p>
          <a:p>
            <a:pPr marL="0" indent="0">
              <a:buNone/>
            </a:pPr>
            <a:r>
              <a:rPr lang="en-US" sz="4400" dirty="0"/>
              <a:t>	force = mass * acceleration</a:t>
            </a:r>
          </a:p>
          <a:p>
            <a:pPr marL="0" indent="0">
              <a:buNone/>
            </a:pPr>
            <a:r>
              <a:rPr lang="en-US" sz="3100" dirty="0"/>
              <a:t>(Proportional and inversely proportional)</a:t>
            </a:r>
          </a:p>
          <a:p>
            <a:pPr marL="0" indent="0">
              <a:buNone/>
            </a:pPr>
            <a:r>
              <a:rPr lang="en-US" sz="4400" dirty="0"/>
              <a:t>Third</a:t>
            </a:r>
          </a:p>
          <a:p>
            <a:pPr marL="0" indent="0">
              <a:buNone/>
            </a:pPr>
            <a:r>
              <a:rPr lang="en-US" sz="4400" dirty="0"/>
              <a:t>	equal and opposite force</a:t>
            </a:r>
          </a:p>
          <a:p>
            <a:pPr marL="0" indent="0">
              <a:buNone/>
            </a:pPr>
            <a:r>
              <a:rPr lang="en-US" sz="3000" dirty="0"/>
              <a:t>(for every action there is an opposite and equal reaction)</a:t>
            </a:r>
          </a:p>
        </p:txBody>
      </p:sp>
    </p:spTree>
    <p:extLst>
      <p:ext uri="{BB962C8B-B14F-4D97-AF65-F5344CB8AC3E}">
        <p14:creationId xmlns:p14="http://schemas.microsoft.com/office/powerpoint/2010/main" val="20586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charset="0"/>
              </a:rPr>
              <a:t>Newton’s Laws of Motion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15636" y="1441306"/>
            <a:ext cx="3699165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dirty="0" smtClean="0">
                <a:latin typeface="Comic Sans MS" charset="0"/>
              </a:rPr>
              <a:t>First Law</a:t>
            </a:r>
          </a:p>
          <a:p>
            <a:pPr eaLnBrk="1" hangingPunct="1">
              <a:buFont typeface="Arial" charset="0"/>
              <a:buNone/>
            </a:pPr>
            <a:endParaRPr lang="en-US" altLang="en-US" dirty="0">
              <a:latin typeface="Comic Sans MS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dirty="0" smtClean="0">
              <a:latin typeface="Comic Sans MS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dirty="0">
              <a:latin typeface="Comic Sans MS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dirty="0" smtClean="0">
              <a:latin typeface="Comic Sans MS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dirty="0">
              <a:latin typeface="Comic Sans MS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dirty="0" smtClean="0">
              <a:latin typeface="Comic Sans MS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dirty="0">
              <a:latin typeface="Comic Sans MS" charset="0"/>
            </a:endParaRPr>
          </a:p>
          <a:p>
            <a:pPr>
              <a:buNone/>
            </a:pPr>
            <a:r>
              <a:rPr lang="en-US" altLang="en-US" dirty="0" smtClean="0">
                <a:latin typeface="Comic Sans MS" charset="0"/>
              </a:rPr>
              <a:t>Ex:  The soccer ball will remain still until kicked by the player (unbalanced force).</a:t>
            </a:r>
          </a:p>
          <a:p>
            <a:pPr eaLnBrk="1" hangingPunct="1">
              <a:buFont typeface="Arial" charset="0"/>
              <a:buNone/>
            </a:pPr>
            <a:endParaRPr lang="en-US" altLang="en-US" dirty="0">
              <a:latin typeface="Comic Sans MS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4419600" y="1600200"/>
            <a:ext cx="760060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5400" dirty="0">
                <a:latin typeface="Comic Sans MS" charset="0"/>
              </a:rPr>
              <a:t>“Objects at rest remain at rest, and objects in motion remain in motion, unless acted upon by an unbalanced force</a:t>
            </a:r>
            <a:r>
              <a:rPr lang="en-US" altLang="en-US" sz="5400" dirty="0" smtClean="0">
                <a:latin typeface="Comic Sans MS" charset="0"/>
              </a:rPr>
              <a:t>.”</a:t>
            </a:r>
            <a:endParaRPr lang="en-US" altLang="en-US" sz="5400" dirty="0">
              <a:latin typeface="Comic Sans MS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638300" y="4229100"/>
            <a:ext cx="5257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7" descr="crbs02819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/>
          <a:stretch>
            <a:fillRect/>
          </a:stretch>
        </p:blipFill>
        <p:spPr bwMode="auto">
          <a:xfrm>
            <a:off x="954578" y="2114876"/>
            <a:ext cx="2220884" cy="279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2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charset="0"/>
              </a:rPr>
              <a:t>Newton’s Laws of Motion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32756" y="1845424"/>
            <a:ext cx="3506586" cy="482852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dirty="0" smtClean="0">
                <a:latin typeface="Comic Sans MS" charset="0"/>
              </a:rPr>
              <a:t>Second Law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5200" dirty="0" smtClean="0">
                <a:latin typeface="Comic Sans MS" charset="0"/>
              </a:rPr>
              <a:t>F=ma</a:t>
            </a:r>
            <a:endParaRPr lang="en-US" altLang="en-US" dirty="0">
              <a:latin typeface="Comic Sans MS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dirty="0" smtClean="0">
              <a:latin typeface="Comic Sans MS" charset="0"/>
            </a:endParaRPr>
          </a:p>
          <a:p>
            <a:pPr>
              <a:buNone/>
            </a:pPr>
            <a:r>
              <a:rPr lang="en-US" altLang="en-US" dirty="0" smtClean="0">
                <a:latin typeface="Comic Sans MS" charset="0"/>
              </a:rPr>
              <a:t>Ex:  Using the same force, the lighter box will accelerate faster and move further than the heavier box.</a:t>
            </a:r>
          </a:p>
          <a:p>
            <a:pPr eaLnBrk="1" hangingPunct="1">
              <a:buFont typeface="Arial" charset="0"/>
              <a:buNone/>
            </a:pPr>
            <a:endParaRPr lang="en-US" altLang="en-US" dirty="0">
              <a:latin typeface="Comic Sans MS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343400" y="1423194"/>
            <a:ext cx="741079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Comic Sans MS" charset="0"/>
              </a:rPr>
              <a:t>“With increased force, a mass’ acceleration will increase.  With increased mass, more force is needed to accelerate</a:t>
            </a:r>
            <a:r>
              <a:rPr lang="en-US" altLang="en-US" sz="4000" dirty="0" smtClean="0">
                <a:latin typeface="Comic Sans MS" charset="0"/>
              </a:rPr>
              <a:t>.”</a:t>
            </a:r>
            <a:endParaRPr lang="en-US" altLang="en-US" sz="4000" dirty="0">
              <a:latin typeface="Comic Sans MS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339042" y="4229100"/>
            <a:ext cx="5257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7" descr="74124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74124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531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343400" y="5334000"/>
            <a:ext cx="762000" cy="1588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6324600"/>
            <a:ext cx="762000" cy="1588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48400" y="6248400"/>
            <a:ext cx="990600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48400" y="5334000"/>
            <a:ext cx="2057400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4343400" y="5562601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mic Sans MS" charset="0"/>
              </a:rPr>
              <a:t>force</a:t>
            </a: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4343400" y="6581776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mic Sans MS" charset="0"/>
              </a:rPr>
              <a:t>force</a:t>
            </a:r>
          </a:p>
        </p:txBody>
      </p:sp>
      <p:sp>
        <p:nvSpPr>
          <p:cNvPr id="7182" name="TextBox 18"/>
          <p:cNvSpPr txBox="1">
            <a:spLocks noChangeArrowheads="1"/>
          </p:cNvSpPr>
          <p:nvPr/>
        </p:nvSpPr>
        <p:spPr bwMode="auto">
          <a:xfrm>
            <a:off x="6172200" y="6581776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mic Sans MS" charset="0"/>
              </a:rPr>
              <a:t>acceleration</a:t>
            </a:r>
          </a:p>
        </p:txBody>
      </p:sp>
      <p:sp>
        <p:nvSpPr>
          <p:cNvPr id="7183" name="TextBox 19"/>
          <p:cNvSpPr txBox="1">
            <a:spLocks noChangeArrowheads="1"/>
          </p:cNvSpPr>
          <p:nvPr/>
        </p:nvSpPr>
        <p:spPr bwMode="auto">
          <a:xfrm>
            <a:off x="6248400" y="5562601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mic Sans MS" charset="0"/>
              </a:rPr>
              <a:t>acceleration</a:t>
            </a:r>
          </a:p>
        </p:txBody>
      </p:sp>
    </p:spTree>
    <p:extLst>
      <p:ext uri="{BB962C8B-B14F-4D97-AF65-F5344CB8AC3E}">
        <p14:creationId xmlns:p14="http://schemas.microsoft.com/office/powerpoint/2010/main" val="16084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charset="0"/>
              </a:rPr>
              <a:t>Newton’s Laws of Motion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66255" y="1600200"/>
            <a:ext cx="4558145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dirty="0">
                <a:latin typeface="Comic Sans MS" charset="0"/>
              </a:rPr>
              <a:t>Third </a:t>
            </a:r>
            <a:r>
              <a:rPr lang="en-US" altLang="en-US" dirty="0" smtClean="0">
                <a:latin typeface="Comic Sans MS" charset="0"/>
              </a:rPr>
              <a:t>Law</a:t>
            </a:r>
          </a:p>
          <a:p>
            <a:pPr>
              <a:buNone/>
            </a:pPr>
            <a:r>
              <a:rPr lang="en-US" altLang="en-US" dirty="0" smtClean="0">
                <a:latin typeface="Comic Sans MS" charset="0"/>
              </a:rPr>
              <a:t>Ex:  When you run, each foot puts force on the ground, in response, the ground pushes back with an equal and opposite force sending you forward.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335386" y="1600200"/>
            <a:ext cx="669035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Comic Sans MS" charset="0"/>
              </a:rPr>
              <a:t>“Every time an object exerts a force on another object, the second objects exerts an force equal in size and opposite in direction back on the first </a:t>
            </a:r>
            <a:r>
              <a:rPr lang="en-US" altLang="en-US" sz="4000">
                <a:latin typeface="Comic Sans MS" charset="0"/>
              </a:rPr>
              <a:t>object</a:t>
            </a:r>
            <a:r>
              <a:rPr lang="en-US" altLang="en-US" sz="4000" smtClean="0">
                <a:latin typeface="Comic Sans MS" charset="0"/>
              </a:rPr>
              <a:t>.”</a:t>
            </a:r>
            <a:endParaRPr lang="en-US" altLang="en-US" sz="4000" dirty="0">
              <a:latin typeface="Comic Sans MS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502824" y="4229100"/>
            <a:ext cx="5257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8" descr="running.jpg"/>
          <p:cNvPicPr>
            <a:picLocks noChangeAspect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52915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4242262" y="4800600"/>
            <a:ext cx="914400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604953" y="6134100"/>
            <a:ext cx="914400" cy="533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charset="0"/>
              </a:rPr>
              <a:t>Newton’s Laws of Motion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49135" y="1845424"/>
            <a:ext cx="3841865" cy="50125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000" dirty="0">
                <a:latin typeface="Comic Sans MS" charset="0"/>
              </a:rPr>
              <a:t>Third Law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000" dirty="0">
                <a:latin typeface="Comic Sans MS" charset="0"/>
              </a:rPr>
              <a:t>(Continued)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>
                <a:latin typeface="Comic Sans MS" charset="0"/>
              </a:rPr>
              <a:t>Action / Reaction Forces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572000" y="1690688"/>
            <a:ext cx="7148944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Comic Sans MS" charset="0"/>
              </a:rPr>
              <a:t>Forces </a:t>
            </a:r>
            <a:r>
              <a:rPr lang="en-US" altLang="en-US" sz="4000" dirty="0">
                <a:latin typeface="Comic Sans MS" charset="0"/>
              </a:rPr>
              <a:t>work in pairs.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 dirty="0">
              <a:latin typeface="Comic Sans MS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Comic Sans MS" charset="0"/>
              </a:rPr>
              <a:t>Use vectors to represent EQUAL and OPPOSITE forces.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Comic Sans MS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Comic Sans MS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Comic Sans MS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Comic Sans MS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638300" y="4229100"/>
            <a:ext cx="5257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5105400"/>
            <a:ext cx="2514600" cy="1588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086600" y="5105400"/>
            <a:ext cx="2514600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3"/>
          <p:cNvSpPr txBox="1">
            <a:spLocks noChangeArrowheads="1"/>
          </p:cNvSpPr>
          <p:nvPr/>
        </p:nvSpPr>
        <p:spPr bwMode="auto">
          <a:xfrm>
            <a:off x="4648200" y="54102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charset="0"/>
              </a:rPr>
              <a:t>Action Force</a:t>
            </a:r>
          </a:p>
        </p:txBody>
      </p:sp>
      <p:sp>
        <p:nvSpPr>
          <p:cNvPr id="10249" name="TextBox 14"/>
          <p:cNvSpPr txBox="1">
            <a:spLocks noChangeArrowheads="1"/>
          </p:cNvSpPr>
          <p:nvPr/>
        </p:nvSpPr>
        <p:spPr bwMode="auto">
          <a:xfrm>
            <a:off x="7239000" y="54102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charset="0"/>
              </a:rPr>
              <a:t>Reaction Force</a:t>
            </a:r>
          </a:p>
        </p:txBody>
      </p:sp>
    </p:spTree>
    <p:extLst>
      <p:ext uri="{BB962C8B-B14F-4D97-AF65-F5344CB8AC3E}">
        <p14:creationId xmlns:p14="http://schemas.microsoft.com/office/powerpoint/2010/main" val="4072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8915400" cy="5334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dirty="0"/>
              <a:t>What is net force?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</a:rPr>
              <a:t>Combining all the forces acting on a object. 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</a:rPr>
              <a:t>(add same direction, subtract opposite direction)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Unbalanced Forces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sz="half" idx="1"/>
          </p:nvPr>
        </p:nvSpPr>
        <p:spPr>
          <a:xfrm>
            <a:off x="1676400" y="1219201"/>
            <a:ext cx="4876800" cy="490696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When the net force on an object is </a:t>
            </a:r>
            <a:r>
              <a:rPr lang="en" sz="36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" sz="36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0 N,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the forces on the object are </a:t>
            </a:r>
            <a:r>
              <a:rPr lang="en" sz="3600" b="1" u="sng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unbalanced</a:t>
            </a:r>
            <a:r>
              <a:rPr lang="en" sz="36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None/>
            </a:pP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•Unbalanced forces produce a </a:t>
            </a:r>
            <a:r>
              <a:rPr lang="en" sz="3600" b="1" u="sng" dirty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en" sz="3600" dirty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" sz="3600" b="1" u="sng" dirty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motion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 of an object. </a:t>
            </a:r>
          </a:p>
          <a:p>
            <a:pPr>
              <a:buNone/>
            </a:pPr>
            <a:endParaRPr dirty="0"/>
          </a:p>
        </p:txBody>
      </p:sp>
      <p:pic>
        <p:nvPicPr>
          <p:cNvPr id="6" name="Shape 144"/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900" y="2133600"/>
            <a:ext cx="41529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5525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8839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 happens when there are unbalanced forces acting on an object?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The object moves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86868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What causes friction?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</a:rPr>
              <a:t>Contact between surfaces – the rougher the surface – the more friction.</a:t>
            </a:r>
          </a:p>
        </p:txBody>
      </p:sp>
    </p:spTree>
    <p:extLst>
      <p:ext uri="{BB962C8B-B14F-4D97-AF65-F5344CB8AC3E}">
        <p14:creationId xmlns:p14="http://schemas.microsoft.com/office/powerpoint/2010/main" val="4181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is a magnet?</a:t>
            </a:r>
            <a:endParaRPr lang="en-US" sz="5400" dirty="0"/>
          </a:p>
          <a:p>
            <a:pPr marL="0" indent="0" algn="ctr">
              <a:buNone/>
            </a:pPr>
            <a:r>
              <a:rPr lang="en" sz="5400" dirty="0" smtClean="0">
                <a:solidFill>
                  <a:srgbClr val="FF0000"/>
                </a:solidFill>
              </a:rPr>
              <a:t>A magnet is an object with a north and south pole that produces a </a:t>
            </a:r>
            <a:r>
              <a:rPr lang="en" sz="5400" u="sng" dirty="0" smtClean="0">
                <a:solidFill>
                  <a:srgbClr val="FF0000"/>
                </a:solidFill>
              </a:rPr>
              <a:t>magnetic field</a:t>
            </a:r>
            <a:r>
              <a:rPr lang="en" sz="5400" dirty="0" smtClean="0">
                <a:solidFill>
                  <a:srgbClr val="FF0000"/>
                </a:solidFill>
              </a:rPr>
              <a:t> and exerts a </a:t>
            </a:r>
            <a:r>
              <a:rPr lang="en" sz="5400" u="sng" dirty="0" smtClean="0">
                <a:solidFill>
                  <a:srgbClr val="FF0000"/>
                </a:solidFill>
              </a:rPr>
              <a:t>magnetic force</a:t>
            </a:r>
            <a:r>
              <a:rPr lang="en" sz="54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0732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Tuesday in class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825624"/>
            <a:ext cx="11849100" cy="4529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Physics Review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9171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/>
              <a:t>Gravity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idx="1"/>
          </p:nvPr>
        </p:nvSpPr>
        <p:spPr>
          <a:xfrm>
            <a:off x="256032" y="1426464"/>
            <a:ext cx="11539728" cy="47504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algn="ctr">
              <a:buNone/>
            </a:pPr>
            <a:r>
              <a:rPr lang="en" sz="5400" dirty="0"/>
              <a:t>Gravity is the force of </a:t>
            </a:r>
            <a:r>
              <a:rPr lang="en" sz="5400" b="1" u="sng" dirty="0">
                <a:solidFill>
                  <a:srgbClr val="7F6000"/>
                </a:solidFill>
              </a:rPr>
              <a:t>attraction</a:t>
            </a:r>
            <a:r>
              <a:rPr lang="en" sz="5400" dirty="0"/>
              <a:t> between matter. </a:t>
            </a:r>
          </a:p>
          <a:p>
            <a:pPr algn="ctr">
              <a:buNone/>
            </a:pPr>
            <a:endParaRPr sz="5400" dirty="0"/>
          </a:p>
          <a:p>
            <a:pPr algn="ctr">
              <a:buNone/>
            </a:pPr>
            <a:r>
              <a:rPr lang="en" sz="5400" dirty="0"/>
              <a:t>Gravity depends on:</a:t>
            </a:r>
          </a:p>
          <a:p>
            <a:pPr algn="ctr">
              <a:buNone/>
            </a:pPr>
            <a:r>
              <a:rPr lang="en" sz="5400" dirty="0"/>
              <a:t>	</a:t>
            </a:r>
            <a:r>
              <a:rPr lang="en" sz="5400" b="1" u="sng" dirty="0">
                <a:solidFill>
                  <a:srgbClr val="990000"/>
                </a:solidFill>
              </a:rPr>
              <a:t>mass</a:t>
            </a:r>
            <a:r>
              <a:rPr lang="en" sz="5400" dirty="0"/>
              <a:t> and </a:t>
            </a:r>
            <a:r>
              <a:rPr lang="en" sz="5400" b="1" u="sng" dirty="0">
                <a:solidFill>
                  <a:srgbClr val="1155CC"/>
                </a:solidFill>
              </a:rPr>
              <a:t>distance</a:t>
            </a:r>
          </a:p>
          <a:p>
            <a:pPr>
              <a:buNone/>
            </a:pPr>
            <a:endParaRPr sz="3600" dirty="0"/>
          </a:p>
          <a:p>
            <a:pPr>
              <a:buNone/>
            </a:pP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9586835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91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Energy Transformation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69436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4400" dirty="0"/>
              <a:t>The </a:t>
            </a:r>
            <a:r>
              <a:rPr lang="en" sz="4400" dirty="0">
                <a:solidFill>
                  <a:schemeClr val="accent1"/>
                </a:solidFill>
              </a:rPr>
              <a:t>Law of Conservation of Energy</a:t>
            </a:r>
            <a:r>
              <a:rPr lang="en" sz="4400" dirty="0"/>
              <a:t> states that energy cannot be created nor destroyed. Instead, it must be transformed into another type of energy. </a:t>
            </a:r>
            <a:endParaRPr lang="en-US" sz="4400" dirty="0" smtClean="0"/>
          </a:p>
          <a:p>
            <a:pPr marL="0" indent="0">
              <a:buNone/>
            </a:pPr>
            <a:r>
              <a:rPr lang="en-US" sz="1867" dirty="0">
                <a:hlinkClick r:id="rId3"/>
              </a:rPr>
              <a:t>https://www.brainpop.com/science/energy/formsofenergy/</a:t>
            </a:r>
            <a:endParaRPr lang="en-US" sz="1867" dirty="0"/>
          </a:p>
          <a:p>
            <a:pPr marL="0" indent="0">
              <a:buNone/>
            </a:pPr>
            <a:r>
              <a:rPr lang="en-US" sz="1867" dirty="0"/>
              <a:t>1:52</a:t>
            </a:r>
          </a:p>
          <a:p>
            <a:endParaRPr lang="en-US" sz="1867" dirty="0"/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2639" y="1829606"/>
            <a:ext cx="3129699" cy="438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6200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91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Mechanical Energy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4800" dirty="0"/>
              <a:t>Mechanical energy is the energy that an object has because of its motion or position. </a:t>
            </a:r>
          </a:p>
          <a:p>
            <a:pPr>
              <a:buNone/>
            </a:pPr>
            <a:endParaRPr sz="4800" dirty="0"/>
          </a:p>
          <a:p>
            <a:pPr>
              <a:buNone/>
            </a:pPr>
            <a:r>
              <a:rPr lang="en" sz="4800" dirty="0"/>
              <a:t>Mechanical energy is either </a:t>
            </a:r>
            <a:r>
              <a:rPr lang="en" sz="4800" dirty="0">
                <a:solidFill>
                  <a:srgbClr val="FFC000"/>
                </a:solidFill>
              </a:rPr>
              <a:t>kinetic</a:t>
            </a:r>
            <a:r>
              <a:rPr lang="en" sz="4800" dirty="0"/>
              <a:t> or </a:t>
            </a:r>
            <a:r>
              <a:rPr lang="en" sz="4800" dirty="0">
                <a:solidFill>
                  <a:srgbClr val="FFC000"/>
                </a:solidFill>
              </a:rPr>
              <a:t>potential</a:t>
            </a:r>
            <a:r>
              <a:rPr lang="en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9878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566400" cy="1427163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2"/>
                </a:solidFill>
              </a:rPr>
              <a:t>Potential </a:t>
            </a:r>
            <a:r>
              <a:rPr lang="en" dirty="0" smtClean="0">
                <a:solidFill>
                  <a:schemeClr val="accent2"/>
                </a:solidFill>
              </a:rPr>
              <a:t>Energy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https://</a:t>
            </a:r>
            <a:r>
              <a:rPr lang="en-US" sz="1600" dirty="0" err="1">
                <a:solidFill>
                  <a:schemeClr val="accent2"/>
                </a:solidFill>
              </a:rPr>
              <a:t>www.brainpop.com</a:t>
            </a:r>
            <a:r>
              <a:rPr lang="en-US" sz="1600" dirty="0">
                <a:solidFill>
                  <a:schemeClr val="accent2"/>
                </a:solidFill>
              </a:rPr>
              <a:t>/science/energy/</a:t>
            </a:r>
            <a:r>
              <a:rPr lang="en-US" sz="1600" dirty="0" err="1">
                <a:solidFill>
                  <a:schemeClr val="accent2"/>
                </a:solidFill>
              </a:rPr>
              <a:t>potentialenergy</a:t>
            </a:r>
            <a:r>
              <a:rPr lang="en-US" sz="1600" dirty="0">
                <a:solidFill>
                  <a:schemeClr val="accent2"/>
                </a:solidFill>
              </a:rPr>
              <a:t>/</a:t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2:06</a:t>
            </a:r>
            <a:endParaRPr lang="en" sz="1600" dirty="0">
              <a:solidFill>
                <a:schemeClr val="accent2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01600" y="1701800"/>
            <a:ext cx="6299200" cy="4738832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4400" dirty="0"/>
              <a:t>Stored energy</a:t>
            </a:r>
          </a:p>
          <a:p>
            <a:pPr marL="609585" indent="-304792">
              <a:buChar char="-"/>
            </a:pPr>
            <a:r>
              <a:rPr lang="en" sz="4400" dirty="0"/>
              <a:t>It is the energy that an object has because of its position or condition.</a:t>
            </a:r>
          </a:p>
          <a:p>
            <a:pPr marL="609585" indent="-304792">
              <a:buChar char="-"/>
            </a:pPr>
            <a:r>
              <a:rPr lang="en" sz="4400" dirty="0"/>
              <a:t>It can be changed to </a:t>
            </a:r>
            <a:r>
              <a:rPr lang="en" sz="4400" dirty="0">
                <a:solidFill>
                  <a:schemeClr val="accent1"/>
                </a:solidFill>
              </a:rPr>
              <a:t>kinetic energy</a:t>
            </a:r>
            <a:r>
              <a:rPr lang="en" sz="4400" dirty="0"/>
              <a:t>.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4478" y="2286000"/>
            <a:ext cx="5007932" cy="397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9376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09600" y="218603"/>
            <a:ext cx="7055067" cy="1381596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Kinetic </a:t>
            </a:r>
            <a:r>
              <a:rPr lang="en" dirty="0" smtClean="0">
                <a:solidFill>
                  <a:schemeClr val="accent1"/>
                </a:solidFill>
              </a:rPr>
              <a:t>Energy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1333" dirty="0">
                <a:solidFill>
                  <a:schemeClr val="accent1"/>
                </a:solidFill>
              </a:rPr>
              <a:t>https://</a:t>
            </a:r>
            <a:r>
              <a:rPr lang="en-US" sz="1333" dirty="0" err="1">
                <a:solidFill>
                  <a:schemeClr val="accent1"/>
                </a:solidFill>
              </a:rPr>
              <a:t>www.brainpop.com</a:t>
            </a:r>
            <a:r>
              <a:rPr lang="en-US" sz="1333" dirty="0">
                <a:solidFill>
                  <a:schemeClr val="accent1"/>
                </a:solidFill>
              </a:rPr>
              <a:t>/science/energy/</a:t>
            </a:r>
            <a:r>
              <a:rPr lang="en-US" sz="1333" dirty="0" err="1">
                <a:solidFill>
                  <a:schemeClr val="accent1"/>
                </a:solidFill>
              </a:rPr>
              <a:t>kineticenergy</a:t>
            </a:r>
            <a:r>
              <a:rPr lang="en-US" sz="1333" dirty="0">
                <a:solidFill>
                  <a:schemeClr val="accent1"/>
                </a:solidFill>
              </a:rPr>
              <a:t>/</a:t>
            </a:r>
            <a:br>
              <a:rPr lang="en-US" sz="1333" dirty="0">
                <a:solidFill>
                  <a:schemeClr val="accent1"/>
                </a:solidFill>
              </a:rPr>
            </a:br>
            <a:r>
              <a:rPr lang="en-US" sz="1333" dirty="0">
                <a:solidFill>
                  <a:schemeClr val="accent1"/>
                </a:solidFill>
              </a:rPr>
              <a:t>2:28</a:t>
            </a:r>
            <a:endParaRPr lang="en" sz="1333" dirty="0">
              <a:solidFill>
                <a:schemeClr val="accent1"/>
              </a:solidFill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68736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en" sz="4000" dirty="0"/>
              <a:t>The energy an object has because of its motion.</a:t>
            </a:r>
          </a:p>
          <a:p>
            <a:pPr>
              <a:lnSpc>
                <a:spcPct val="115000"/>
              </a:lnSpc>
              <a:buClr>
                <a:schemeClr val="dk1"/>
              </a:buClr>
              <a:buNone/>
            </a:pPr>
            <a:endParaRPr sz="4000" dirty="0"/>
          </a:p>
          <a:p>
            <a:pPr>
              <a:lnSpc>
                <a:spcPct val="115000"/>
              </a:lnSpc>
              <a:buClr>
                <a:schemeClr val="dk1"/>
              </a:buClr>
              <a:buSzPct val="36666"/>
              <a:buNone/>
            </a:pPr>
            <a:r>
              <a:rPr lang="en" sz="4000" dirty="0" smtClean="0"/>
              <a:t>The </a:t>
            </a:r>
            <a:r>
              <a:rPr lang="en" sz="4000" dirty="0"/>
              <a:t>amount of kinetic energy an object has is influenced by its </a:t>
            </a:r>
            <a:r>
              <a:rPr lang="en" sz="4000" b="1" u="sng" dirty="0"/>
              <a:t>mass</a:t>
            </a:r>
            <a:r>
              <a:rPr lang="en" sz="4000" dirty="0"/>
              <a:t> and </a:t>
            </a:r>
            <a:r>
              <a:rPr lang="en" sz="4000" b="1" u="sng" dirty="0"/>
              <a:t>speed</a:t>
            </a:r>
            <a:r>
              <a:rPr lang="en" sz="4000" dirty="0"/>
              <a:t>.</a:t>
            </a:r>
          </a:p>
          <a:p>
            <a:pPr>
              <a:buNone/>
            </a:pPr>
            <a:endParaRPr dirty="0"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667" y="327134"/>
            <a:ext cx="4155900" cy="620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946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09600" y="361506"/>
            <a:ext cx="9385005" cy="1509823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/>
              <a:t>Label the coaster</a:t>
            </a:r>
            <a:r>
              <a:rPr lang="en" dirty="0" smtClean="0"/>
              <a:t>!</a:t>
            </a:r>
            <a:r>
              <a:rPr lang="en-US" dirty="0" smtClean="0"/>
              <a:t> </a:t>
            </a:r>
            <a:r>
              <a:rPr lang="en-US" sz="2000" dirty="0" smtClean="0"/>
              <a:t>(8 minute video)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400" dirty="0">
                <a:hlinkClick r:id="rId3"/>
              </a:rPr>
              <a:t>https://app.discoveryeducation.com/learn/videos/C574499A-2138-4CF3-A201-0A4EBEB730E5?hasLocalHost=false</a:t>
            </a:r>
            <a:r>
              <a:rPr lang="en-US" sz="1400" dirty="0"/>
              <a:t/>
            </a:r>
            <a:br>
              <a:rPr lang="en-US" sz="1400" dirty="0"/>
            </a:br>
            <a:endParaRPr lang="en" sz="1400" dirty="0"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18" y="1600200"/>
            <a:ext cx="10391076" cy="484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851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/>
              <a:t>What is WORK?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</a:rPr>
              <a:t>When an object is pushed or pulled over a distance.</a:t>
            </a:r>
          </a:p>
        </p:txBody>
      </p:sp>
    </p:spTree>
    <p:extLst>
      <p:ext uri="{BB962C8B-B14F-4D97-AF65-F5344CB8AC3E}">
        <p14:creationId xmlns:p14="http://schemas.microsoft.com/office/powerpoint/2010/main" val="7678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81200"/>
            <a:ext cx="8458200" cy="4572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5400" dirty="0"/>
              <a:t>How does a simple machine make work easier?</a:t>
            </a:r>
          </a:p>
          <a:p>
            <a:pPr marL="0" indent="0" algn="ctr">
              <a:buNone/>
              <a:defRPr/>
            </a:pPr>
            <a:r>
              <a:rPr lang="en-US" sz="5400" dirty="0">
                <a:solidFill>
                  <a:srgbClr val="FF0000"/>
                </a:solidFill>
              </a:rPr>
              <a:t>Reduces the amount of force needed to do the same work.</a:t>
            </a:r>
          </a:p>
        </p:txBody>
      </p:sp>
    </p:spTree>
    <p:extLst>
      <p:ext uri="{BB962C8B-B14F-4D97-AF65-F5344CB8AC3E}">
        <p14:creationId xmlns:p14="http://schemas.microsoft.com/office/powerpoint/2010/main" val="322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What is a Simple Machine?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543" y="1676400"/>
            <a:ext cx="6077857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A simple machine has few or no moving parts.</a:t>
            </a:r>
          </a:p>
          <a:p>
            <a:pPr eaLnBrk="1" hangingPunct="1"/>
            <a:r>
              <a:rPr lang="en-US" altLang="en-US" sz="5400" dirty="0"/>
              <a:t>Simple machines make work easier</a:t>
            </a:r>
          </a:p>
        </p:txBody>
      </p:sp>
      <p:pic>
        <p:nvPicPr>
          <p:cNvPr id="5124" name="Picture 12" descr="C:\Documents and Settings\Karen Young\My Documents\My Pictures\Simple machines\sixsimplemac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3999" y="1163296"/>
            <a:ext cx="4744357" cy="5353667"/>
          </a:xfrm>
          <a:noFill/>
        </p:spPr>
      </p:pic>
    </p:spTree>
    <p:extLst>
      <p:ext uri="{BB962C8B-B14F-4D97-AF65-F5344CB8AC3E}">
        <p14:creationId xmlns:p14="http://schemas.microsoft.com/office/powerpoint/2010/main" val="5369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5" y="365125"/>
            <a:ext cx="11227982" cy="2186689"/>
          </a:xfrm>
        </p:spPr>
        <p:txBody>
          <a:bodyPr>
            <a:noAutofit/>
          </a:bodyPr>
          <a:lstStyle/>
          <a:p>
            <a:pPr lvl="2" algn="ctr"/>
            <a:r>
              <a:rPr lang="en-US" sz="4800" dirty="0" smtClean="0"/>
              <a:t>kinetic </a:t>
            </a:r>
            <a:r>
              <a:rPr lang="en-US" sz="4800" dirty="0"/>
              <a:t>and potential energy </a:t>
            </a:r>
            <a:r>
              <a:rPr lang="en-US" sz="4800" dirty="0" smtClean="0"/>
              <a:t>is involved in the operation of simple machines</a:t>
            </a:r>
            <a:endParaRPr lang="en-US" sz="4800" dirty="0"/>
          </a:p>
        </p:txBody>
      </p:sp>
      <p:pic>
        <p:nvPicPr>
          <p:cNvPr id="3074" name="Picture 2" descr="http://www.generalpatton.org/education/sm_unit/images/simple_machines_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556033" y="2286000"/>
            <a:ext cx="6235855" cy="23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eneralpatton.org/education/sm_unit/images/simple_machines_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556033" y="4293972"/>
            <a:ext cx="6235855" cy="230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362200"/>
            <a:ext cx="87630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 </a:t>
            </a:r>
            <a:r>
              <a:rPr lang="en-US" sz="7200" dirty="0"/>
              <a:t>What is “motion”?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</a:rPr>
              <a:t>A change in position over time.</a:t>
            </a:r>
          </a:p>
        </p:txBody>
      </p:sp>
    </p:spTree>
    <p:extLst>
      <p:ext uri="{BB962C8B-B14F-4D97-AF65-F5344CB8AC3E}">
        <p14:creationId xmlns:p14="http://schemas.microsoft.com/office/powerpoint/2010/main" val="12688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6000"/>
              <a:t>How do machines make work easier?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630" y="2061556"/>
            <a:ext cx="11920450" cy="442237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5400" dirty="0"/>
              <a:t>They can change the amount of force</a:t>
            </a:r>
          </a:p>
          <a:p>
            <a:pPr eaLnBrk="1" hangingPunct="1">
              <a:defRPr/>
            </a:pPr>
            <a:r>
              <a:rPr lang="en-US" altLang="en-US" sz="5400" dirty="0"/>
              <a:t>They can change the </a:t>
            </a:r>
            <a:r>
              <a:rPr lang="en-US" altLang="en-US" sz="5400" dirty="0" smtClean="0"/>
              <a:t>distance</a:t>
            </a:r>
            <a:endParaRPr lang="en-US" altLang="en-US" sz="5400" dirty="0"/>
          </a:p>
          <a:p>
            <a:pPr eaLnBrk="1" hangingPunct="1">
              <a:buFontTx/>
              <a:buNone/>
              <a:defRPr/>
            </a:pPr>
            <a:r>
              <a:rPr lang="en-US" altLang="en-US" sz="5400" dirty="0"/>
              <a:t>(Remember that Work = Force X Distance</a:t>
            </a:r>
            <a:r>
              <a:rPr lang="en-US" altLang="en-US" sz="5400" dirty="0" smtClean="0"/>
              <a:t>)</a:t>
            </a:r>
            <a:endParaRPr lang="en-US" altLang="en-US" sz="5400" dirty="0"/>
          </a:p>
          <a:p>
            <a:pPr eaLnBrk="1" hangingPunct="1">
              <a:defRPr/>
            </a:pPr>
            <a:r>
              <a:rPr lang="en-US" altLang="en-US" sz="5400" dirty="0"/>
              <a:t>They can also change the direction</a:t>
            </a:r>
          </a:p>
        </p:txBody>
      </p:sp>
    </p:spTree>
    <p:extLst>
      <p:ext uri="{BB962C8B-B14F-4D97-AF65-F5344CB8AC3E}">
        <p14:creationId xmlns:p14="http://schemas.microsoft.com/office/powerpoint/2010/main" val="248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21785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altLang="en-US" sz="6000" dirty="0" smtClean="0"/>
              <a:t>What </a:t>
            </a:r>
            <a:r>
              <a:rPr lang="en-US" altLang="en-US" sz="6000" dirty="0"/>
              <a:t>is mechanical advantage?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902" y="3075708"/>
            <a:ext cx="10372898" cy="302029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6000" dirty="0">
                <a:solidFill>
                  <a:srgbClr val="FF0000"/>
                </a:solidFill>
              </a:rPr>
              <a:t>The number of times a machine multiplies the effort or input force.</a:t>
            </a:r>
          </a:p>
        </p:txBody>
      </p:sp>
    </p:spTree>
    <p:extLst>
      <p:ext uri="{BB962C8B-B14F-4D97-AF65-F5344CB8AC3E}">
        <p14:creationId xmlns:p14="http://schemas.microsoft.com/office/powerpoint/2010/main" val="173142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5141" y="448887"/>
            <a:ext cx="10823171" cy="299258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altLang="en-US" sz="6000" dirty="0" smtClean="0"/>
              <a:t>What </a:t>
            </a:r>
            <a:r>
              <a:rPr lang="en-US" altLang="en-US" sz="6000" dirty="0"/>
              <a:t>is a compound (or complex) machine?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897" y="3898669"/>
            <a:ext cx="10357658" cy="218624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sz="6000" dirty="0">
                <a:solidFill>
                  <a:srgbClr val="FF0000"/>
                </a:solidFill>
              </a:rPr>
              <a:t>A machine made up of two or more simple machines. </a:t>
            </a:r>
          </a:p>
        </p:txBody>
      </p:sp>
    </p:spTree>
    <p:extLst>
      <p:ext uri="{BB962C8B-B14F-4D97-AF65-F5344CB8AC3E}">
        <p14:creationId xmlns:p14="http://schemas.microsoft.com/office/powerpoint/2010/main" val="19509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825625"/>
            <a:ext cx="1091786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What is energy?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</a:rPr>
              <a:t>The ability to do work.  (in physics – work is movement)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Why is electricity in a circuit a force?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</a:rPr>
              <a:t>Electrons are being pushed and/or pulled through a circuit. </a:t>
            </a:r>
          </a:p>
        </p:txBody>
      </p:sp>
    </p:spTree>
    <p:extLst>
      <p:ext uri="{BB962C8B-B14F-4D97-AF65-F5344CB8AC3E}">
        <p14:creationId xmlns:p14="http://schemas.microsoft.com/office/powerpoint/2010/main" val="11108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is the difference between a series circuit and a parallel circuit?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A series circuit has 2 or more loads on the same “loop” while a parallel circuit has a separate loop for each load.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371600"/>
            <a:ext cx="1068324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/>
              <a:t>What is needed for electricity to be useful in our homes and for our appliances and devices?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</a:rPr>
              <a:t>A Circuit</a:t>
            </a:r>
          </a:p>
        </p:txBody>
      </p:sp>
    </p:spTree>
    <p:extLst>
      <p:ext uri="{BB962C8B-B14F-4D97-AF65-F5344CB8AC3E}">
        <p14:creationId xmlns:p14="http://schemas.microsoft.com/office/powerpoint/2010/main" val="20931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30177"/>
            <a:ext cx="8001000" cy="109645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Energy Transformation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17" y="1226635"/>
            <a:ext cx="10054683" cy="4564565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4000" dirty="0"/>
              <a:t>The Law of Conservation of Energy</a:t>
            </a:r>
            <a:br>
              <a:rPr lang="en-US" sz="4000" dirty="0"/>
            </a:br>
            <a:r>
              <a:rPr lang="en-US" sz="4000" dirty="0"/>
              <a:t> states that energy cannot be </a:t>
            </a:r>
            <a:br>
              <a:rPr lang="en-US" sz="4000" dirty="0"/>
            </a:br>
            <a:r>
              <a:rPr lang="en-US" sz="4000" dirty="0"/>
              <a:t>created or destroyed in a system. </a:t>
            </a:r>
            <a:br>
              <a:rPr lang="en-US" sz="4000" dirty="0"/>
            </a:br>
            <a:r>
              <a:rPr lang="en-US" sz="4000" dirty="0"/>
              <a:t>Instead, it must be converted, or</a:t>
            </a:r>
            <a:br>
              <a:rPr lang="en-US" sz="4000" dirty="0"/>
            </a:br>
            <a:r>
              <a:rPr lang="en-US" sz="4000" dirty="0"/>
              <a:t> transformed, into another type of</a:t>
            </a:r>
            <a:br>
              <a:rPr lang="en-US" sz="4000" dirty="0"/>
            </a:br>
            <a:r>
              <a:rPr lang="en-US" sz="4000" dirty="0"/>
              <a:t> energy.   </a:t>
            </a:r>
            <a:br>
              <a:rPr lang="en-US" sz="4000" dirty="0"/>
            </a:br>
            <a:endParaRPr lang="en-US" sz="4000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4000" b="1" dirty="0"/>
              <a:t>Energy transformation</a:t>
            </a:r>
            <a:r>
              <a:rPr lang="en-US" sz="4000" dirty="0"/>
              <a:t> is when </a:t>
            </a:r>
            <a:br>
              <a:rPr lang="en-US" sz="4000" dirty="0"/>
            </a:br>
            <a:r>
              <a:rPr lang="en-US" sz="4000" dirty="0"/>
              <a:t>energy is changed from one form</a:t>
            </a:r>
            <a:br>
              <a:rPr lang="en-US" sz="4000" dirty="0"/>
            </a:br>
            <a:r>
              <a:rPr lang="en-US" sz="4000" dirty="0"/>
              <a:t> to another. 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 descr="http://thescienceroom.pbworks.com/f/1258565465/EnergyTransformations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496122"/>
            <a:ext cx="31242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What is green energy?</a:t>
            </a:r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</a:rPr>
              <a:t>Energy that does not harm the environment. </a:t>
            </a:r>
          </a:p>
          <a:p>
            <a:pPr marL="0" indent="0" algn="ctr">
              <a:buNone/>
            </a:pP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Wednesday in class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90688"/>
            <a:ext cx="11849100" cy="50453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u="sng" dirty="0" smtClean="0"/>
              <a:t>Stations</a:t>
            </a:r>
          </a:p>
          <a:p>
            <a:pPr marL="0" indent="0" algn="ctr">
              <a:buNone/>
            </a:pPr>
            <a:r>
              <a:rPr lang="en-US" sz="6600" dirty="0" smtClean="0"/>
              <a:t>Physical </a:t>
            </a:r>
          </a:p>
          <a:p>
            <a:pPr marL="0" indent="0" algn="ctr">
              <a:buNone/>
            </a:pPr>
            <a:r>
              <a:rPr lang="en-US" sz="6600" dirty="0" smtClean="0"/>
              <a:t>Earth</a:t>
            </a:r>
          </a:p>
          <a:p>
            <a:pPr marL="0" indent="0" algn="ctr">
              <a:buNone/>
            </a:pPr>
            <a:r>
              <a:rPr lang="en-US" sz="6600" dirty="0" smtClean="0"/>
              <a:t>Life</a:t>
            </a:r>
          </a:p>
          <a:p>
            <a:pPr marL="0" indent="0" algn="ctr">
              <a:buNone/>
            </a:pPr>
            <a:r>
              <a:rPr lang="en-US" sz="6600" dirty="0" smtClean="0"/>
              <a:t>Online practice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15777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783" y="274638"/>
            <a:ext cx="8296396" cy="62785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700" b="1" dirty="0">
                <a:solidFill>
                  <a:srgbClr val="FF0000"/>
                </a:solidFill>
              </a:rPr>
              <a:t>Motion</a:t>
            </a:r>
            <a:r>
              <a:rPr lang="en-US" sz="4700" dirty="0"/>
              <a:t> is the change of position over time.</a:t>
            </a:r>
          </a:p>
          <a:p>
            <a:pPr>
              <a:buNone/>
            </a:pPr>
            <a:r>
              <a:rPr lang="en-US" sz="4700" b="1" dirty="0">
                <a:solidFill>
                  <a:srgbClr val="FF0000"/>
                </a:solidFill>
              </a:rPr>
              <a:t>Position</a:t>
            </a:r>
            <a:r>
              <a:rPr lang="en-US" sz="4700" dirty="0"/>
              <a:t> is the location or place of an object</a:t>
            </a:r>
          </a:p>
          <a:p>
            <a:pPr>
              <a:buNone/>
            </a:pPr>
            <a:r>
              <a:rPr lang="en-US" sz="4700" b="1" dirty="0">
                <a:solidFill>
                  <a:srgbClr val="FF0000"/>
                </a:solidFill>
              </a:rPr>
              <a:t>Reference</a:t>
            </a:r>
            <a:r>
              <a:rPr lang="en-US" sz="4700" b="1" dirty="0"/>
              <a:t> </a:t>
            </a:r>
            <a:r>
              <a:rPr lang="en-US" sz="4700" b="1" dirty="0">
                <a:solidFill>
                  <a:srgbClr val="FF0000"/>
                </a:solidFill>
              </a:rPr>
              <a:t>Point</a:t>
            </a:r>
            <a:r>
              <a:rPr lang="en-US" sz="4700" b="1" dirty="0"/>
              <a:t> </a:t>
            </a:r>
            <a:r>
              <a:rPr lang="en-US" sz="4700" dirty="0"/>
              <a:t>is a location to which you compare other locations</a:t>
            </a:r>
          </a:p>
          <a:p>
            <a:pPr>
              <a:buNone/>
            </a:pPr>
            <a:r>
              <a:rPr lang="en-US" sz="4600" b="1" dirty="0">
                <a:solidFill>
                  <a:srgbClr val="FF0000"/>
                </a:solidFill>
              </a:rPr>
              <a:t>Point of View </a:t>
            </a:r>
            <a:r>
              <a:rPr lang="en-US" sz="4700" dirty="0"/>
              <a:t>is where the viewer is located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37712" y="274638"/>
            <a:ext cx="2842591" cy="254476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Review of Motion</a:t>
            </a:r>
          </a:p>
        </p:txBody>
      </p:sp>
      <p:pic>
        <p:nvPicPr>
          <p:cNvPr id="2051" name="Picture 3" descr="C:\Users\Jodi\AppData\Local\Microsoft\Windows\Temporary Internet Files\Content.IE5\XPB6QOO1\MC9003909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5179" y="2819400"/>
            <a:ext cx="2885124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73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Thursday in class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295400"/>
            <a:ext cx="11849100" cy="50596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u="sng" dirty="0"/>
              <a:t>Stations</a:t>
            </a:r>
          </a:p>
          <a:p>
            <a:pPr marL="0" indent="0" algn="ctr">
              <a:buNone/>
            </a:pPr>
            <a:r>
              <a:rPr lang="en-US" sz="6600" dirty="0"/>
              <a:t>Physical </a:t>
            </a:r>
          </a:p>
          <a:p>
            <a:pPr marL="0" indent="0" algn="ctr">
              <a:buNone/>
            </a:pPr>
            <a:r>
              <a:rPr lang="en-US" sz="6600" dirty="0"/>
              <a:t>Earth</a:t>
            </a:r>
          </a:p>
          <a:p>
            <a:pPr marL="0" indent="0" algn="ctr">
              <a:buNone/>
            </a:pPr>
            <a:r>
              <a:rPr lang="en-US" sz="6600" dirty="0" smtClean="0"/>
              <a:t>Life</a:t>
            </a:r>
          </a:p>
          <a:p>
            <a:pPr marL="0" indent="0" algn="ctr">
              <a:buNone/>
            </a:pPr>
            <a:r>
              <a:rPr lang="en-US" sz="6600" dirty="0" smtClean="0"/>
              <a:t>Online practice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978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Friday in class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825624"/>
            <a:ext cx="11849100" cy="4529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u="sng" dirty="0"/>
              <a:t>Stations</a:t>
            </a:r>
          </a:p>
          <a:p>
            <a:pPr marL="0" indent="0" algn="ctr">
              <a:buNone/>
            </a:pPr>
            <a:r>
              <a:rPr lang="en-US" sz="6600" dirty="0"/>
              <a:t>Physical </a:t>
            </a:r>
          </a:p>
          <a:p>
            <a:pPr marL="0" indent="0" algn="ctr">
              <a:buNone/>
            </a:pPr>
            <a:r>
              <a:rPr lang="en-US" sz="6600" dirty="0"/>
              <a:t>Earth</a:t>
            </a:r>
          </a:p>
          <a:p>
            <a:pPr marL="0" indent="0" algn="ctr">
              <a:buNone/>
            </a:pPr>
            <a:r>
              <a:rPr lang="en-US" sz="6600" dirty="0"/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12877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9906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8839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/>
              <a:t>Imagine that you are seated on a train moving 75 mph. </a:t>
            </a:r>
          </a:p>
          <a:p>
            <a:pPr marL="0" indent="0" algn="ctr">
              <a:buNone/>
            </a:pPr>
            <a:r>
              <a:rPr lang="en-US" sz="4800" dirty="0"/>
              <a:t>Explain how you can be moving and not moving at the same time.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C00000"/>
                </a:solidFill>
              </a:rPr>
              <a:t>Moving if viewed from the street.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C00000"/>
                </a:solidFill>
              </a:rPr>
              <a:t>Not moving if viewed from the train. </a:t>
            </a:r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0668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8991600" cy="5562600"/>
          </a:xfrm>
        </p:spPr>
        <p:txBody>
          <a:bodyPr>
            <a:noAutofit/>
          </a:bodyPr>
          <a:lstStyle/>
          <a:p>
            <a:pPr marL="742950" indent="-74295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6000" dirty="0" smtClean="0"/>
              <a:t>What is speed?</a:t>
            </a:r>
          </a:p>
          <a:p>
            <a:pPr marL="742950" indent="-74295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6000" dirty="0" smtClean="0"/>
          </a:p>
          <a:p>
            <a:pPr marL="742950" indent="-74295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6000" dirty="0" smtClean="0">
                <a:solidFill>
                  <a:srgbClr val="FF0000"/>
                </a:solidFill>
              </a:rPr>
              <a:t>Speed is the distance moved in a given period of time.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0668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8991600" cy="5562600"/>
          </a:xfrm>
        </p:spPr>
        <p:txBody>
          <a:bodyPr>
            <a:noAutofit/>
          </a:bodyPr>
          <a:lstStyle/>
          <a:p>
            <a:pPr marL="742950" indent="-74295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6600" dirty="0" smtClean="0"/>
              <a:t>What two measurements are needed to calculate speed?</a:t>
            </a:r>
          </a:p>
          <a:p>
            <a:pPr marL="742950" indent="-74295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6600" dirty="0"/>
          </a:p>
          <a:p>
            <a:pPr marL="742950" indent="-74295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6600" dirty="0" smtClean="0">
                <a:solidFill>
                  <a:srgbClr val="FF0000"/>
                </a:solidFill>
              </a:rPr>
              <a:t>Distance and time</a:t>
            </a:r>
          </a:p>
          <a:p>
            <a:pPr marL="742950" indent="-74295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57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295401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What is the equation for speed?</a:t>
            </a:r>
          </a:p>
          <a:p>
            <a:pPr algn="ctr"/>
            <a:endParaRPr lang="en-US" sz="7200" dirty="0"/>
          </a:p>
          <a:p>
            <a:pPr algn="ctr"/>
            <a:r>
              <a:rPr lang="en-US" sz="7200" dirty="0">
                <a:solidFill>
                  <a:srgbClr val="FF0000"/>
                </a:solidFill>
              </a:rPr>
              <a:t>S=d/t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1083</Words>
  <Application>Microsoft Macintosh PowerPoint</Application>
  <PresentationFormat>Widescreen</PresentationFormat>
  <Paragraphs>189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Calibri</vt:lpstr>
      <vt:lpstr>Calibri Light</vt:lpstr>
      <vt:lpstr>Comic Sans MS</vt:lpstr>
      <vt:lpstr>Arial</vt:lpstr>
      <vt:lpstr>Office Theme</vt:lpstr>
      <vt:lpstr>June 11 – June 15</vt:lpstr>
      <vt:lpstr>Monday in class </vt:lpstr>
      <vt:lpstr>Tuesday in class </vt:lpstr>
      <vt:lpstr>  </vt:lpstr>
      <vt:lpstr>Review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Distance Time Graph</vt:lpstr>
      <vt:lpstr>Velocity Time Graph - ACCELERATION</vt:lpstr>
      <vt:lpstr>Graphing Changes in Motion</vt:lpstr>
      <vt:lpstr>PowerPoint Presentation</vt:lpstr>
      <vt:lpstr>PowerPoint Presentation</vt:lpstr>
      <vt:lpstr>PowerPoint Presentation</vt:lpstr>
      <vt:lpstr>PowerPoint Presentation</vt:lpstr>
      <vt:lpstr>What is a force?</vt:lpstr>
      <vt:lpstr>PowerPoint Presentation</vt:lpstr>
      <vt:lpstr>Newton’s Laws</vt:lpstr>
      <vt:lpstr>Newton’s Laws of Motion</vt:lpstr>
      <vt:lpstr>Newton’s Laws of Motion</vt:lpstr>
      <vt:lpstr>Newton’s Laws of Motion</vt:lpstr>
      <vt:lpstr>Newton’s Laws of Motion</vt:lpstr>
      <vt:lpstr>PowerPoint Presentation</vt:lpstr>
      <vt:lpstr>Unbalanced Forces</vt:lpstr>
      <vt:lpstr>PowerPoint Presentation</vt:lpstr>
      <vt:lpstr>PowerPoint Presentation</vt:lpstr>
      <vt:lpstr>PowerPoint Presentation</vt:lpstr>
      <vt:lpstr>Gravity</vt:lpstr>
      <vt:lpstr>Energy Transformation</vt:lpstr>
      <vt:lpstr>Mechanical Energy</vt:lpstr>
      <vt:lpstr>Potential Energy https://www.brainpop.com/science/energy/potentialenergy/ 2:06</vt:lpstr>
      <vt:lpstr>Kinetic Energy https://www.brainpop.com/science/energy/kineticenergy/ 2:28</vt:lpstr>
      <vt:lpstr>Label the coaster! (8 minute video)  https://app.discoveryeducation.com/learn/videos/C574499A-2138-4CF3-A201-0A4EBEB730E5?hasLocalHost=false </vt:lpstr>
      <vt:lpstr>PowerPoint Presentation</vt:lpstr>
      <vt:lpstr>PowerPoint Presentation</vt:lpstr>
      <vt:lpstr>What is a Simple Machine?</vt:lpstr>
      <vt:lpstr>kinetic and potential energy is involved in the operation of simple machines</vt:lpstr>
      <vt:lpstr>How do machines make work easier?</vt:lpstr>
      <vt:lpstr> What is mechanical advantage?</vt:lpstr>
      <vt:lpstr> What is a compound (or complex) machine?</vt:lpstr>
      <vt:lpstr>PowerPoint Presentation</vt:lpstr>
      <vt:lpstr>PowerPoint Presentation</vt:lpstr>
      <vt:lpstr>PowerPoint Presentation</vt:lpstr>
      <vt:lpstr>PowerPoint Presentation</vt:lpstr>
      <vt:lpstr>Energy Transformation</vt:lpstr>
      <vt:lpstr>PowerPoint Presentation</vt:lpstr>
      <vt:lpstr>Wednesday in class </vt:lpstr>
      <vt:lpstr>Thursday in class </vt:lpstr>
      <vt:lpstr>Friday in class 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kuropas</dc:creator>
  <cp:lastModifiedBy>adrian kuropas</cp:lastModifiedBy>
  <cp:revision>17</cp:revision>
  <dcterms:created xsi:type="dcterms:W3CDTF">2018-04-06T21:05:58Z</dcterms:created>
  <dcterms:modified xsi:type="dcterms:W3CDTF">2018-06-11T20:17:43Z</dcterms:modified>
</cp:coreProperties>
</file>