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57" r:id="rId3"/>
    <p:sldId id="268" r:id="rId4"/>
    <p:sldId id="271" r:id="rId5"/>
    <p:sldId id="272" r:id="rId6"/>
    <p:sldId id="269" r:id="rId7"/>
    <p:sldId id="274" r:id="rId8"/>
    <p:sldId id="273" r:id="rId9"/>
    <p:sldId id="258" r:id="rId10"/>
    <p:sldId id="259" r:id="rId11"/>
    <p:sldId id="275" r:id="rId12"/>
    <p:sldId id="276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43"/>
  </p:normalViewPr>
  <p:slideViewPr>
    <p:cSldViewPr>
      <p:cViewPr varScale="1">
        <p:scale>
          <a:sx n="78" d="100"/>
          <a:sy n="78" d="100"/>
        </p:scale>
        <p:origin x="184" y="10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586D8-9470-4264-8B82-5770B38F3F64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35F7-6D25-4F5D-B01D-3598D359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3A15E-1C32-4364-B65C-D6462FE48EF3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4C6D4-04F2-46AA-A25E-64559BF45961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8206-4BD7-4A6E-A678-3B22DBA208FF}" type="datetimeFigureOut">
              <a:rPr lang="en-US" smtClean="0"/>
              <a:pPr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aburchill.com/IBbiology/bio_hp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aburchill.com/IBbiology/bio_hp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Work</a:t>
            </a:r>
            <a:endParaRPr lang="en-US" dirty="0"/>
          </a:p>
        </p:txBody>
      </p:sp>
      <p:pic>
        <p:nvPicPr>
          <p:cNvPr id="1026" name="Picture 2" descr="http://www.ourhonordefend.com/wp-content/uploads/men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59943"/>
            <a:ext cx="4191000" cy="5298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 descr="pisum-sativ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-1"/>
            <a:ext cx="2514600" cy="1813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6248400"/>
          </a:xfrm>
        </p:spPr>
        <p:txBody>
          <a:bodyPr>
            <a:normAutofit/>
          </a:bodyPr>
          <a:lstStyle/>
          <a:p>
            <a:r>
              <a:rPr lang="en-US" dirty="0"/>
              <a:t>Mendel’s experiments</a:t>
            </a:r>
          </a:p>
          <a:p>
            <a:pPr lvl="1"/>
            <a:r>
              <a:rPr lang="en-US" dirty="0" smtClean="0"/>
              <a:t>Mendel fertilized pea plants by cross-</a:t>
            </a:r>
            <a:r>
              <a:rPr lang="en-US" dirty="0" smtClean="0">
                <a:solidFill>
                  <a:schemeClr val="bg1"/>
                </a:solidFill>
              </a:rPr>
              <a:t>pollinating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flowers of purebred pea plants.</a:t>
            </a:r>
          </a:p>
          <a:p>
            <a:pPr lvl="2"/>
            <a:r>
              <a:rPr lang="en-US" i="1" dirty="0" smtClean="0">
                <a:solidFill>
                  <a:srgbClr val="00B050"/>
                </a:solidFill>
              </a:rPr>
              <a:t>Fertilization</a:t>
            </a:r>
            <a:r>
              <a:rPr lang="en-US" dirty="0" smtClean="0"/>
              <a:t>: the process by which the egg &amp; sperm cell of an organism combine to form a new organism.</a:t>
            </a:r>
            <a:endParaRPr lang="en-US" i="1" dirty="0" smtClean="0">
              <a:solidFill>
                <a:srgbClr val="00B050"/>
              </a:solidFill>
            </a:endParaRPr>
          </a:p>
        </p:txBody>
      </p:sp>
      <p:pic>
        <p:nvPicPr>
          <p:cNvPr id="12290" name="Picture 2" descr="http://t2.gstatic.com/images?q=tbn:ANd9GcTbcgmDDFskIURuRfAcmEBOh64eB2IgAvCev2XDeuSMKchqVZlW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695538"/>
            <a:ext cx="4829175" cy="386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 descr="pisum-sativ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-1"/>
            <a:ext cx="2514600" cy="1813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6248400"/>
          </a:xfrm>
        </p:spPr>
        <p:txBody>
          <a:bodyPr>
            <a:normAutofit/>
          </a:bodyPr>
          <a:lstStyle/>
          <a:p>
            <a:r>
              <a:rPr lang="en-US" dirty="0"/>
              <a:t>Mendel’s experiments</a:t>
            </a:r>
          </a:p>
          <a:p>
            <a:pPr lvl="1"/>
            <a:r>
              <a:rPr lang="en-US" dirty="0" smtClean="0"/>
              <a:t>Mendel fertilized pea plants by cross-</a:t>
            </a:r>
            <a:r>
              <a:rPr lang="en-US" dirty="0" smtClean="0">
                <a:solidFill>
                  <a:schemeClr val="bg1"/>
                </a:solidFill>
              </a:rPr>
              <a:t>pollinating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flowers of purebred pea plants.</a:t>
            </a:r>
          </a:p>
          <a:p>
            <a:pPr lvl="2"/>
            <a:r>
              <a:rPr lang="en-US" sz="3200" i="1" dirty="0" smtClean="0">
                <a:solidFill>
                  <a:srgbClr val="00B050"/>
                </a:solidFill>
              </a:rPr>
              <a:t>Pollination</a:t>
            </a:r>
            <a:r>
              <a:rPr lang="en-US" sz="3200" dirty="0"/>
              <a:t>: the transfer of pollen from the pistil of a flower to the stamen of another flower.</a:t>
            </a:r>
          </a:p>
          <a:p>
            <a:pPr lvl="3"/>
            <a:r>
              <a:rPr lang="en-US" sz="2800" i="1" dirty="0">
                <a:solidFill>
                  <a:srgbClr val="00B050"/>
                </a:solidFill>
              </a:rPr>
              <a:t>Pistil</a:t>
            </a:r>
            <a:r>
              <a:rPr lang="en-US" sz="2800" dirty="0"/>
              <a:t>: plant structure that produces the </a:t>
            </a:r>
            <a:r>
              <a:rPr lang="en-US" sz="2800" dirty="0" smtClean="0"/>
              <a:t>female gamete or sex </a:t>
            </a:r>
            <a:r>
              <a:rPr lang="en-US" sz="2800" dirty="0"/>
              <a:t>cell (egg) of a flower</a:t>
            </a:r>
          </a:p>
          <a:p>
            <a:pPr lvl="3"/>
            <a:r>
              <a:rPr lang="en-US" sz="2800" i="1" dirty="0">
                <a:solidFill>
                  <a:srgbClr val="00B050"/>
                </a:solidFill>
              </a:rPr>
              <a:t>Stamen</a:t>
            </a:r>
            <a:r>
              <a:rPr lang="en-US" sz="2800" dirty="0"/>
              <a:t>: plant structure that produces the </a:t>
            </a:r>
            <a:r>
              <a:rPr lang="en-US" sz="2800" dirty="0" smtClean="0"/>
              <a:t>male gamete or </a:t>
            </a:r>
            <a:r>
              <a:rPr lang="en-US" sz="2800" dirty="0"/>
              <a:t>sex cell (sperm) of a flower </a:t>
            </a:r>
          </a:p>
        </p:txBody>
      </p:sp>
      <p:pic>
        <p:nvPicPr>
          <p:cNvPr id="35842" name="Picture 2" descr="http://cbse.meritnation.com/app/webroot/img/userimages/mn_images/image/cross%20pollin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429250"/>
            <a:ext cx="22098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 descr="pisum-sativ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-1"/>
            <a:ext cx="2514600" cy="1813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6248400"/>
          </a:xfrm>
        </p:spPr>
        <p:txBody>
          <a:bodyPr>
            <a:normAutofit/>
          </a:bodyPr>
          <a:lstStyle/>
          <a:p>
            <a:r>
              <a:rPr lang="en-US" dirty="0"/>
              <a:t>Mendel’s experiments</a:t>
            </a:r>
          </a:p>
          <a:p>
            <a:pPr lvl="1"/>
            <a:r>
              <a:rPr lang="en-US" dirty="0" smtClean="0"/>
              <a:t>Mendel fertilized pea plants by cross-</a:t>
            </a:r>
            <a:r>
              <a:rPr lang="en-US" dirty="0" smtClean="0">
                <a:solidFill>
                  <a:schemeClr val="bg1"/>
                </a:solidFill>
              </a:rPr>
              <a:t>pollinating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flowers of purebred pea plants.</a:t>
            </a:r>
          </a:p>
          <a:p>
            <a:pPr lvl="2"/>
            <a:r>
              <a:rPr lang="en-US" sz="3200" i="1" dirty="0" smtClean="0">
                <a:solidFill>
                  <a:srgbClr val="00B050"/>
                </a:solidFill>
              </a:rPr>
              <a:t>Purebred</a:t>
            </a:r>
            <a:r>
              <a:rPr lang="en-US" sz="3200" dirty="0" smtClean="0"/>
              <a:t>: the offspring of many generations with the same traits.</a:t>
            </a:r>
          </a:p>
          <a:p>
            <a:pPr lvl="3"/>
            <a:r>
              <a:rPr lang="en-US" sz="2800" dirty="0" smtClean="0"/>
              <a:t>Ex.) Short parents always produce short offspring.</a:t>
            </a:r>
          </a:p>
          <a:p>
            <a:pPr lvl="3"/>
            <a:r>
              <a:rPr lang="en-US" sz="2800" dirty="0" smtClean="0"/>
              <a:t>Ex.) Blue-eyed parents always produced blue-eyed offspring.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Mendel removed the pollen-producing structures from a pink flower and then brushed the pollen from a white flower onto the pink flower.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These initial plants, or parent plants, are called the </a:t>
            </a:r>
            <a:r>
              <a:rPr lang="en-US" i="1" dirty="0">
                <a:solidFill>
                  <a:srgbClr val="00B050"/>
                </a:solidFill>
              </a:rPr>
              <a:t>P generation</a:t>
            </a:r>
            <a:r>
              <a:rPr lang="en-US" dirty="0"/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The plants that are produced from the seeds of the P generation are called the </a:t>
            </a:r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 filial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generation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smtClean="0">
                <a:solidFill>
                  <a:srgbClr val="FF0000"/>
                </a:solidFill>
              </a:rPr>
              <a:t>(Children)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Filial comes from the </a:t>
            </a:r>
            <a:r>
              <a:rPr lang="en-US" dirty="0" err="1">
                <a:solidFill>
                  <a:schemeClr val="bg1"/>
                </a:solidFill>
              </a:rPr>
              <a:t>latin</a:t>
            </a:r>
            <a:r>
              <a:rPr lang="en-US" dirty="0">
                <a:solidFill>
                  <a:schemeClr val="bg1"/>
                </a:solidFill>
              </a:rPr>
              <a:t> words for son “</a:t>
            </a:r>
            <a:r>
              <a:rPr lang="en-US" i="1" dirty="0" err="1">
                <a:solidFill>
                  <a:srgbClr val="00B050"/>
                </a:solidFill>
              </a:rPr>
              <a:t>filius</a:t>
            </a:r>
            <a:r>
              <a:rPr lang="en-US" dirty="0">
                <a:solidFill>
                  <a:schemeClr val="bg1"/>
                </a:solidFill>
              </a:rPr>
              <a:t>” and daughter “</a:t>
            </a:r>
            <a:r>
              <a:rPr lang="en-US" i="1" dirty="0" err="1">
                <a:solidFill>
                  <a:srgbClr val="00B050"/>
                </a:solidFill>
              </a:rPr>
              <a:t>filia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plants that are produced from the seeds of the F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generation are called the 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nd</a:t>
            </a:r>
            <a:r>
              <a:rPr lang="en-US" dirty="0">
                <a:solidFill>
                  <a:srgbClr val="00B050"/>
                </a:solidFill>
              </a:rPr>
              <a:t> filial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baseline="-25000" dirty="0">
                <a:solidFill>
                  <a:srgbClr val="00B050"/>
                </a:solidFill>
              </a:rPr>
              <a:t>2 </a:t>
            </a:r>
            <a:r>
              <a:rPr lang="en-US" dirty="0">
                <a:solidFill>
                  <a:srgbClr val="00B050"/>
                </a:solidFill>
              </a:rPr>
              <a:t>generation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(Grand-children)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0"/>
            <a:ext cx="2143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Mendel observed that </a:t>
            </a:r>
            <a:r>
              <a:rPr lang="en-US" dirty="0">
                <a:solidFill>
                  <a:srgbClr val="00B050"/>
                </a:solidFill>
              </a:rPr>
              <a:t>only 1 form of the trait was present in the F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generation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Ex.) Yellow plants (P generation) crossed with green plants (P generation) always produced yellow plants (F</a:t>
            </a:r>
            <a:r>
              <a:rPr lang="en-US" baseline="-25000" dirty="0"/>
              <a:t>1</a:t>
            </a:r>
            <a:r>
              <a:rPr lang="en-US" dirty="0"/>
              <a:t> generation).</a:t>
            </a:r>
          </a:p>
          <a:p>
            <a:pPr lvl="1"/>
            <a:r>
              <a:rPr lang="en-US" dirty="0"/>
              <a:t>Mendel further observed that </a:t>
            </a:r>
            <a:r>
              <a:rPr lang="en-US" dirty="0">
                <a:solidFill>
                  <a:srgbClr val="00B050"/>
                </a:solidFill>
              </a:rPr>
              <a:t>in the F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generation, ¾ of the plants showed 1 form of the trait while ¼ showed the other “missing” form of the trait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Ex.) Yellow plants (F</a:t>
            </a:r>
            <a:r>
              <a:rPr lang="en-US" baseline="-25000" dirty="0"/>
              <a:t>1</a:t>
            </a:r>
            <a:r>
              <a:rPr lang="en-US" dirty="0"/>
              <a:t> generation) crossed with Yellow plants (F</a:t>
            </a:r>
            <a:r>
              <a:rPr lang="en-US" baseline="-25000" dirty="0"/>
              <a:t>1</a:t>
            </a:r>
            <a:r>
              <a:rPr lang="en-US" dirty="0"/>
              <a:t> generation) produced Yellow plants ¾ of the time &amp; green plants ¼ of the time.</a:t>
            </a:r>
          </a:p>
          <a:p>
            <a:pPr lvl="1"/>
            <a:r>
              <a:rPr lang="en-US" dirty="0"/>
              <a:t>The same results held true for all purebred traits.</a:t>
            </a:r>
          </a:p>
          <a:p>
            <a:pPr lvl="2"/>
            <a:r>
              <a:rPr lang="en-US" dirty="0"/>
              <a:t>Ex.) Seed shape, stem height, pod shape, pod color, seed coat color.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Mendel’s breeding experiments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66138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/>
              <a:t>Ex.) </a:t>
            </a:r>
            <a:r>
              <a:rPr lang="en-GB" b="1"/>
              <a:t>Seed color</a:t>
            </a:r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Parents</a:t>
            </a:r>
            <a:r>
              <a:rPr lang="en-GB"/>
              <a:t> (</a:t>
            </a:r>
            <a:r>
              <a:rPr lang="en-GB" b="1"/>
              <a:t>P</a:t>
            </a:r>
            <a:r>
              <a:rPr lang="en-GB"/>
              <a:t>)</a:t>
            </a:r>
          </a:p>
          <a:p>
            <a:pPr marL="0" indent="0"/>
            <a:endParaRPr lang="en-GB"/>
          </a:p>
          <a:p>
            <a:pPr marL="0" indent="0"/>
            <a:endParaRPr lang="en-GB" u="sng"/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First generation</a:t>
            </a:r>
            <a:r>
              <a:rPr lang="en-GB"/>
              <a:t> (</a:t>
            </a:r>
            <a:r>
              <a:rPr lang="en-GB" b="1"/>
              <a:t>F</a:t>
            </a:r>
            <a:r>
              <a:rPr lang="en-GB" b="1" baseline="-25000"/>
              <a:t>1</a:t>
            </a:r>
            <a:r>
              <a:rPr lang="en-GB"/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09988" y="2508250"/>
            <a:ext cx="5073650" cy="3403600"/>
            <a:chOff x="3613" y="9014"/>
            <a:chExt cx="4705" cy="2786"/>
          </a:xfrm>
        </p:grpSpPr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4693" y="10017"/>
              <a:ext cx="1260" cy="10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 flipH="1">
              <a:off x="5973" y="10023"/>
              <a:ext cx="1260" cy="10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3613" y="9014"/>
              <a:ext cx="2211" cy="10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Female sex cells</a:t>
              </a:r>
              <a:endParaRPr lang="en-GB" sz="2000">
                <a:solidFill>
                  <a:schemeClr val="tx2"/>
                </a:solidFill>
              </a:endParaRPr>
            </a:p>
            <a:p>
              <a:pPr algn="ctr" eaLnBrk="0" hangingPunct="0"/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from a purebred </a:t>
              </a:r>
              <a:r>
                <a:rPr lang="en-GB" sz="2000" b="1">
                  <a:solidFill>
                    <a:schemeClr val="tx2"/>
                  </a:solidFill>
                  <a:cs typeface="Times New Roman" pitchFamily="18" charset="0"/>
                </a:rPr>
                <a:t>yellow</a:t>
              </a:r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-seeded plant</a:t>
              </a:r>
              <a:endParaRPr lang="en-GB" sz="2000">
                <a:solidFill>
                  <a:schemeClr val="tx2"/>
                </a:solidFill>
              </a:endParaRPr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6107" y="9014"/>
              <a:ext cx="2211" cy="102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solidFill>
                    <a:schemeClr val="bg1"/>
                  </a:solidFill>
                  <a:cs typeface="Times New Roman" pitchFamily="18" charset="0"/>
                </a:rPr>
                <a:t>Male sex cells in pollen from a purebred </a:t>
              </a:r>
              <a:r>
                <a:rPr lang="en-GB" sz="2000" b="1">
                  <a:solidFill>
                    <a:schemeClr val="bg1"/>
                  </a:solidFill>
                  <a:cs typeface="Times New Roman" pitchFamily="18" charset="0"/>
                </a:rPr>
                <a:t>green-</a:t>
              </a:r>
              <a:r>
                <a:rPr lang="en-GB" sz="2000">
                  <a:solidFill>
                    <a:schemeClr val="bg1"/>
                  </a:solidFill>
                  <a:cs typeface="Times New Roman" pitchFamily="18" charset="0"/>
                </a:rPr>
                <a:t>seeded plant</a:t>
              </a:r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4475" y="10299"/>
              <a:ext cx="2976" cy="4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cs typeface="Times New Roman" pitchFamily="18" charset="0"/>
                </a:rPr>
                <a:t>Cross fertilized (</a:t>
              </a:r>
              <a:r>
                <a:rPr lang="en-GB" sz="2000" b="1">
                  <a:solidFill>
                    <a:srgbClr val="FF3300"/>
                  </a:solidFill>
                  <a:cs typeface="Times New Roman" pitchFamily="18" charset="0"/>
                </a:rPr>
                <a:t>crossed</a:t>
              </a:r>
              <a:r>
                <a:rPr lang="en-GB" sz="2000">
                  <a:cs typeface="Times New Roman" pitchFamily="18" charset="0"/>
                </a:rPr>
                <a:t>)</a:t>
              </a:r>
              <a:endParaRPr lang="en-GB" sz="2000"/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4484" y="11042"/>
              <a:ext cx="2976" cy="7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All seeds produced turned out </a:t>
              </a:r>
              <a:r>
                <a:rPr lang="en-GB" sz="2000" b="1">
                  <a:solidFill>
                    <a:schemeClr val="tx2"/>
                  </a:solidFill>
                  <a:cs typeface="Times New Roman" pitchFamily="18" charset="0"/>
                </a:rPr>
                <a:t>yellow</a:t>
              </a:r>
              <a:endParaRPr lang="en-GB" sz="2000">
                <a:solidFill>
                  <a:schemeClr val="tx2"/>
                </a:solidFill>
              </a:endParaRPr>
            </a:p>
          </p:txBody>
        </p:sp>
      </p:grp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88950" y="63547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© 2007 Paul Billiet </a:t>
            </a:r>
            <a:r>
              <a:rPr lang="en-US" sz="1200"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7010400" y="556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5867400" y="556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648200" y="556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Mendel’s breeding experiments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66138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/>
              <a:t>Ex. Continued.) </a:t>
            </a:r>
            <a:r>
              <a:rPr lang="en-GB" b="1"/>
              <a:t>Seed color</a:t>
            </a:r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1</a:t>
            </a:r>
            <a:r>
              <a:rPr lang="en-GB" u="sng" baseline="30000"/>
              <a:t>st</a:t>
            </a:r>
            <a:r>
              <a:rPr lang="en-GB" u="sng"/>
              <a:t> generation</a:t>
            </a:r>
            <a:r>
              <a:rPr lang="en-GB"/>
              <a:t>(</a:t>
            </a:r>
            <a:r>
              <a:rPr lang="en-GB" b="1"/>
              <a:t>F</a:t>
            </a:r>
            <a:r>
              <a:rPr lang="en-GB" b="1" baseline="-25000"/>
              <a:t>1</a:t>
            </a:r>
            <a:r>
              <a:rPr lang="en-GB"/>
              <a:t>)</a:t>
            </a:r>
          </a:p>
          <a:p>
            <a:pPr marL="0" indent="0"/>
            <a:endParaRPr lang="en-GB"/>
          </a:p>
          <a:p>
            <a:pPr marL="0" indent="0"/>
            <a:endParaRPr lang="en-GB" u="sng"/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2</a:t>
            </a:r>
            <a:r>
              <a:rPr lang="en-GB" u="sng" baseline="30000"/>
              <a:t>nd</a:t>
            </a:r>
            <a:r>
              <a:rPr lang="en-GB" u="sng"/>
              <a:t> generation</a:t>
            </a:r>
            <a:r>
              <a:rPr lang="en-GB"/>
              <a:t> (</a:t>
            </a:r>
            <a:r>
              <a:rPr lang="en-GB" b="1"/>
              <a:t>F</a:t>
            </a:r>
            <a:r>
              <a:rPr lang="en-GB" b="1" baseline="-25000"/>
              <a:t>2</a:t>
            </a:r>
            <a:r>
              <a:rPr lang="en-GB"/>
              <a:t>)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875213" y="3733800"/>
            <a:ext cx="1358900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6254750" y="3740150"/>
            <a:ext cx="1358900" cy="1225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709988" y="2508250"/>
            <a:ext cx="2384425" cy="12461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Female sex cells</a:t>
            </a:r>
            <a:endParaRPr lang="en-GB" sz="2000">
              <a:solidFill>
                <a:schemeClr val="tx2"/>
              </a:solidFill>
            </a:endParaRPr>
          </a:p>
          <a:p>
            <a:pPr algn="ctr" eaLnBrk="0" hangingPunct="0"/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from a </a:t>
            </a:r>
            <a:r>
              <a:rPr lang="en-GB" sz="2000" b="1">
                <a:solidFill>
                  <a:schemeClr val="tx2"/>
                </a:solidFill>
                <a:cs typeface="Times New Roman" pitchFamily="18" charset="0"/>
              </a:rPr>
              <a:t>yellow</a:t>
            </a:r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-seeded plant</a:t>
            </a:r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399213" y="2508250"/>
            <a:ext cx="2384425" cy="12461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Male sex cells in pollen from a </a:t>
            </a:r>
            <a:r>
              <a:rPr lang="en-GB" sz="2000" b="1">
                <a:solidFill>
                  <a:schemeClr val="tx2"/>
                </a:solidFill>
                <a:cs typeface="Times New Roman" pitchFamily="18" charset="0"/>
              </a:rPr>
              <a:t>yellow-</a:t>
            </a:r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seeded plant</a:t>
            </a:r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640263" y="4078288"/>
            <a:ext cx="3208337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>
                <a:cs typeface="Times New Roman" pitchFamily="18" charset="0"/>
              </a:rPr>
              <a:t>Cross fertilized (</a:t>
            </a:r>
            <a:r>
              <a:rPr lang="en-GB" sz="2000" b="1">
                <a:solidFill>
                  <a:srgbClr val="FF3300"/>
                </a:solidFill>
                <a:cs typeface="Times New Roman" pitchFamily="18" charset="0"/>
              </a:rPr>
              <a:t>crossed</a:t>
            </a:r>
            <a:r>
              <a:rPr lang="en-GB" sz="2000">
                <a:cs typeface="Times New Roman" pitchFamily="18" charset="0"/>
              </a:rPr>
              <a:t>)</a:t>
            </a:r>
            <a:endParaRPr lang="en-GB" sz="20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9624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88950" y="63547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© 2007 Paul Billiet </a:t>
            </a:r>
            <a:r>
              <a:rPr lang="en-US" sz="1200">
                <a:hlinkClick r:id="rId3"/>
              </a:rPr>
              <a:t>ODWS</a:t>
            </a:r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2578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tx2"/>
                </a:solidFill>
              </a:rPr>
              <a:t>3/4 yellow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4770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7696200" y="5029200"/>
            <a:ext cx="838200" cy="990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¼ green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Mendel concluded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Mendel believed that individual factors or sets of genetic “information” must control the inheritance of traits</a:t>
            </a:r>
            <a:r>
              <a:rPr lang="en-US" dirty="0"/>
              <a:t>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The factors that control traits exists in pairs</a:t>
            </a:r>
            <a:r>
              <a:rPr lang="en-US" dirty="0"/>
              <a:t>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Each parent (mother &amp; father) contributes 1 of the factors</a:t>
            </a:r>
            <a:r>
              <a:rPr lang="en-US" dirty="0"/>
              <a:t>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One factor in the pair can mask or hide the other factor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Gene</a:t>
            </a:r>
            <a:r>
              <a:rPr lang="en-US" dirty="0"/>
              <a:t>: the factors that control a particular trait.</a:t>
            </a:r>
          </a:p>
          <a:p>
            <a:pPr lvl="3"/>
            <a:r>
              <a:rPr lang="en-US" dirty="0"/>
              <a:t>Ex.) eye color, height, hair color, nose shape, etc.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Allele</a:t>
            </a:r>
            <a:r>
              <a:rPr lang="en-US" dirty="0"/>
              <a:t>: the different forms of a gene</a:t>
            </a:r>
          </a:p>
          <a:p>
            <a:pPr lvl="3"/>
            <a:r>
              <a:rPr lang="en-US" dirty="0"/>
              <a:t>Ex.) eye color: brown, blue, green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18113"/>
            <a:ext cx="24384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600200" cy="23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lvl="1"/>
            <a:r>
              <a:rPr lang="en-US" dirty="0"/>
              <a:t>Dominant allele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form of the gene that will always show up in an organism if present and working correctly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Typically </a:t>
            </a:r>
            <a:r>
              <a:rPr lang="en-US" dirty="0">
                <a:solidFill>
                  <a:srgbClr val="FFC000"/>
                </a:solidFill>
              </a:rPr>
              <a:t>represented by the 1</a:t>
            </a:r>
            <a:r>
              <a:rPr lang="en-US" baseline="30000" dirty="0">
                <a:solidFill>
                  <a:srgbClr val="FFC000"/>
                </a:solidFill>
              </a:rPr>
              <a:t>st</a:t>
            </a:r>
            <a:r>
              <a:rPr lang="en-US" dirty="0">
                <a:solidFill>
                  <a:srgbClr val="FFC000"/>
                </a:solidFill>
              </a:rPr>
              <a:t> capital letter of the dominant allele for a </a:t>
            </a:r>
            <a:r>
              <a:rPr lang="en-US" dirty="0" smtClean="0">
                <a:solidFill>
                  <a:srgbClr val="FFC000"/>
                </a:solidFill>
              </a:rPr>
              <a:t>trait</a:t>
            </a:r>
            <a:r>
              <a:rPr lang="en-US" dirty="0" smtClean="0"/>
              <a:t>.</a:t>
            </a:r>
            <a:endParaRPr lang="en-US" dirty="0"/>
          </a:p>
          <a:p>
            <a:pPr lvl="3"/>
            <a:r>
              <a:rPr lang="en-US" dirty="0"/>
              <a:t>Ex.) Seed shape: round (R)</a:t>
            </a:r>
          </a:p>
          <a:p>
            <a:pPr lvl="3"/>
            <a:r>
              <a:rPr lang="en-US" dirty="0"/>
              <a:t>Ex.) Seed color: yellow (Y)</a:t>
            </a:r>
          </a:p>
          <a:p>
            <a:pPr lvl="1"/>
            <a:r>
              <a:rPr lang="en-US" dirty="0"/>
              <a:t>Recessive allele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form of the gene that will only show up if the dominant allele is not present or working correctly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Typically </a:t>
            </a:r>
            <a:r>
              <a:rPr lang="en-US" dirty="0">
                <a:solidFill>
                  <a:srgbClr val="FFC000"/>
                </a:solidFill>
              </a:rPr>
              <a:t>represented by the lower case letter of the dominant allele for a trait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Ex.) Seed shape: wrinkled (r)</a:t>
            </a:r>
          </a:p>
          <a:p>
            <a:pPr lvl="3"/>
            <a:r>
              <a:rPr lang="en-US" dirty="0"/>
              <a:t>Ex.) Seed color: green (y)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73864"/>
            <a:ext cx="2362200" cy="18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 dirty="0"/>
              <a:t>Dominance versus Prevalence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Just because a particular trait is dominant</a:t>
            </a:r>
            <a:r>
              <a:rPr lang="en-US" dirty="0"/>
              <a:t>, meaning the trait will show up if the gene is present &amp; working properly, </a:t>
            </a:r>
            <a:r>
              <a:rPr lang="en-US" dirty="0">
                <a:solidFill>
                  <a:srgbClr val="00B050"/>
                </a:solidFill>
              </a:rPr>
              <a:t>does not mean it is more prevalent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Prevalent</a:t>
            </a:r>
            <a:r>
              <a:rPr lang="en-US" dirty="0"/>
              <a:t>: majority; happens, takes place or is found most often.</a:t>
            </a:r>
          </a:p>
          <a:p>
            <a:pPr lvl="3"/>
            <a:r>
              <a:rPr lang="en-US" dirty="0"/>
              <a:t>Ex.) Seed color: Yellow is dominant; Green is prevalent</a:t>
            </a:r>
          </a:p>
          <a:p>
            <a:pPr lvl="3"/>
            <a:r>
              <a:rPr lang="en-US" dirty="0"/>
              <a:t>Ex.) Widow’s peak: Having one is dominant; Not having one is prevalent</a:t>
            </a:r>
          </a:p>
          <a:p>
            <a:pPr lvl="1"/>
            <a:r>
              <a:rPr lang="en-US" dirty="0"/>
              <a:t>This is good because there are some genetic diseases that are found on a dominant gene but they are less prevalent in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40750" cy="6096000"/>
          </a:xfrm>
        </p:spPr>
        <p:txBody>
          <a:bodyPr/>
          <a:lstStyle/>
          <a:p>
            <a:r>
              <a:rPr lang="en-US" b="1" i="1" dirty="0">
                <a:solidFill>
                  <a:srgbClr val="92D050"/>
                </a:solidFill>
              </a:rPr>
              <a:t>Genetics</a:t>
            </a:r>
            <a:r>
              <a:rPr lang="en-US" dirty="0"/>
              <a:t>: The scientific study of heredity.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Heredity</a:t>
            </a:r>
            <a:r>
              <a:rPr lang="en-US" dirty="0"/>
              <a:t>: The passing of physical characteristics from parents to offspring.</a:t>
            </a:r>
          </a:p>
          <a:p>
            <a:pPr lvl="2"/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Traits</a:t>
            </a:r>
            <a:r>
              <a:rPr lang="en-US" dirty="0"/>
              <a:t>: the different forms of a characteristic</a:t>
            </a:r>
          </a:p>
          <a:p>
            <a:pPr lvl="3"/>
            <a:r>
              <a:rPr lang="en-US" dirty="0"/>
              <a:t>Ex.) eye color: blue, brown, green</a:t>
            </a:r>
          </a:p>
          <a:p>
            <a:pPr lvl="3"/>
            <a:r>
              <a:rPr lang="en-US" dirty="0"/>
              <a:t>Ex.) height: short, medium, tall</a:t>
            </a:r>
          </a:p>
          <a:p>
            <a:endParaRPr lang="en-US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95600"/>
            <a:ext cx="2057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1968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343400"/>
            <a:ext cx="2743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14800"/>
            <a:ext cx="27432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Hybrid</a:t>
            </a:r>
          </a:p>
          <a:p>
            <a:pPr lvl="1"/>
            <a:r>
              <a:rPr lang="en-US" dirty="0"/>
              <a:t>An organism that has 2 different alleles for a particular trait </a:t>
            </a:r>
          </a:p>
          <a:p>
            <a:pPr lvl="2"/>
            <a:r>
              <a:rPr lang="en-US" dirty="0"/>
              <a:t>Ex.) Seed shape: </a:t>
            </a:r>
            <a:r>
              <a:rPr lang="en-US" dirty="0" err="1"/>
              <a:t>Rr</a:t>
            </a:r>
            <a:endParaRPr lang="en-US" dirty="0"/>
          </a:p>
          <a:p>
            <a:pPr lvl="2"/>
            <a:r>
              <a:rPr lang="en-US" dirty="0"/>
              <a:t>Ex.) Seed color: </a:t>
            </a:r>
            <a:r>
              <a:rPr lang="en-US" dirty="0" err="1"/>
              <a:t>Yy</a:t>
            </a:r>
            <a:endParaRPr lang="en-US" dirty="0"/>
          </a:p>
          <a:p>
            <a:pPr lvl="2"/>
            <a:r>
              <a:rPr lang="en-US" dirty="0"/>
              <a:t>Ex.) Pod shape: Ss</a:t>
            </a:r>
          </a:p>
          <a:p>
            <a:pPr lvl="2"/>
            <a:r>
              <a:rPr lang="en-US" dirty="0"/>
              <a:t>Ex.) Stem height: </a:t>
            </a:r>
            <a:r>
              <a:rPr lang="en-US" dirty="0" err="1"/>
              <a:t>Tt</a:t>
            </a:r>
            <a:endParaRPr lang="en-US" dirty="0"/>
          </a:p>
          <a:p>
            <a:pPr lvl="1"/>
            <a:r>
              <a:rPr lang="en-US" dirty="0"/>
              <a:t>The opposite of a purebred organism that has 2 of the same alleles for a particular trait.</a:t>
            </a:r>
          </a:p>
          <a:p>
            <a:pPr lvl="2"/>
            <a:r>
              <a:rPr lang="en-US" dirty="0"/>
              <a:t>Ex.) Seed shape: RR or </a:t>
            </a:r>
            <a:r>
              <a:rPr lang="en-US" dirty="0" err="1"/>
              <a:t>rr</a:t>
            </a:r>
            <a:endParaRPr lang="en-US" dirty="0"/>
          </a:p>
          <a:p>
            <a:pPr lvl="2"/>
            <a:r>
              <a:rPr lang="en-US" dirty="0"/>
              <a:t>Ex.) Seed color: YY or </a:t>
            </a:r>
            <a:r>
              <a:rPr lang="en-US" dirty="0" err="1"/>
              <a:t>yy</a:t>
            </a:r>
            <a:endParaRPr lang="en-US" dirty="0"/>
          </a:p>
          <a:p>
            <a:pPr lvl="2"/>
            <a:r>
              <a:rPr lang="en-US" dirty="0"/>
              <a:t>Ex.) Pod shape: SS or </a:t>
            </a:r>
            <a:r>
              <a:rPr lang="en-US" dirty="0" err="1"/>
              <a:t>ss</a:t>
            </a:r>
            <a:endParaRPr lang="en-US" dirty="0"/>
          </a:p>
          <a:p>
            <a:pPr lvl="2"/>
            <a:r>
              <a:rPr lang="en-US" dirty="0"/>
              <a:t>Ex.) Stem height: TT or </a:t>
            </a:r>
            <a:r>
              <a:rPr lang="en-US" dirty="0" err="1"/>
              <a:t>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Glue your Sexual/Asexual Reproduction Reading to page 64.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passage and complete the following:</a:t>
            </a:r>
          </a:p>
          <a:p>
            <a:pPr lvl="1"/>
            <a:r>
              <a:rPr lang="en-US" dirty="0" smtClean="0"/>
              <a:t>5 annotations (opinion, summary, questions,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6 word summary at the end of the reading</a:t>
            </a:r>
          </a:p>
          <a:p>
            <a:pPr lvl="1"/>
            <a:r>
              <a:rPr lang="en-US" dirty="0" smtClean="0"/>
              <a:t>Complete the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the organism pictures and cut out. Glue them into three categories on the processing page: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70381"/>
              </p:ext>
            </p:extLst>
          </p:nvPr>
        </p:nvGraphicFramePr>
        <p:xfrm>
          <a:off x="1371600" y="5791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Asexual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pictures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pictures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pictures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Traits can be passed from generation to generation through 2 primary methods ….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800" dirty="0">
                <a:solidFill>
                  <a:srgbClr val="FFFF00"/>
                </a:solidFill>
              </a:rPr>
              <a:t>A</a:t>
            </a:r>
            <a:r>
              <a:rPr lang="en-US" sz="4800" dirty="0" smtClean="0">
                <a:solidFill>
                  <a:srgbClr val="FFFF00"/>
                </a:solidFill>
              </a:rPr>
              <a:t>sexual reproduction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800" dirty="0">
                <a:solidFill>
                  <a:srgbClr val="FF0000"/>
                </a:solidFill>
              </a:rPr>
              <a:t>S</a:t>
            </a:r>
            <a:r>
              <a:rPr lang="en-US" sz="4800" dirty="0" smtClean="0">
                <a:solidFill>
                  <a:srgbClr val="FF0000"/>
                </a:solidFill>
              </a:rPr>
              <a:t>exual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6400800" cy="63246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</a:rPr>
              <a:t>Asexual reproduction</a:t>
            </a:r>
            <a:r>
              <a:rPr lang="en-US" sz="4000" dirty="0" smtClean="0">
                <a:solidFill>
                  <a:schemeClr val="bg1"/>
                </a:solidFill>
              </a:rPr>
              <a:t> is the process by which an organism create a genetic duplicate of itself; only one parent is needed.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Bacteria divide asexually via binary fission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marL="1371600" lvl="2" indent="-457200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Binary fission</a:t>
            </a:r>
            <a:r>
              <a:rPr lang="en-US" sz="3200" dirty="0" smtClean="0">
                <a:solidFill>
                  <a:schemeClr val="bg1"/>
                </a:solidFill>
              </a:rPr>
              <a:t> is the subdivision of a cell into two separate cells.</a:t>
            </a:r>
          </a:p>
        </p:txBody>
      </p:sp>
      <p:pic>
        <p:nvPicPr>
          <p:cNvPr id="30722" name="Picture 2" descr="http://www.biologycorner.com/resources/f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939" y="4038600"/>
            <a:ext cx="220106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6400800" cy="6324600"/>
          </a:xfrm>
        </p:spPr>
        <p:txBody>
          <a:bodyPr>
            <a:normAutofit/>
          </a:bodyPr>
          <a:lstStyle/>
          <a:p>
            <a:pPr marL="1371600" lvl="2" indent="-457200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Binary fission</a:t>
            </a:r>
            <a:r>
              <a:rPr lang="en-US" sz="3200" dirty="0" smtClean="0">
                <a:solidFill>
                  <a:schemeClr val="bg1"/>
                </a:solidFill>
              </a:rPr>
              <a:t> is the subdivision of a cell into two separate cells.</a:t>
            </a:r>
          </a:p>
        </p:txBody>
      </p:sp>
      <p:pic>
        <p:nvPicPr>
          <p:cNvPr id="30722" name="Picture 2" descr="http://www.biologycorner.com/resources/f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87238"/>
            <a:ext cx="4114799" cy="527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iruses take control of host cells to produce more viruses. </a:t>
            </a:r>
          </a:p>
        </p:txBody>
      </p:sp>
      <p:sp>
        <p:nvSpPr>
          <p:cNvPr id="14338" name="AutoShape 2" descr="data:image/jpeg;base64,/9j/4AAQSkZJRgABAQAAAQABAAD/2wCEAAkGBhQSEBUUExQUEhUVFRUVFhcUFBQXFRcWFBQVFhUYFRQXHCYfFxkkGRQUHy8gIycpLCwsFR4xNTAqNSYrLCkBCQoKDgwOGg8PGikgHSQqLCwsLCksKSwpKSwsKSwpLCwpLCksLCkpLCkpLCwpLCwpKSkpLCwsKSksLCksKSwpKf/AABEIAOgA2QMBIgACEQEDEQH/xAAbAAABBQEBAAAAAAAAAAAAAAADAAECBAUGB//EAD4QAAIBAwMCBAQCCAQGAwEAAAECEQADIQQSMUFRBRMiYQYycYFCUiNikaGxwdHwFBWS4RYzU3KT8SRUZAf/xAAbAQACAwEBAQAAAAAAAAAAAAABAwACBAUGB//EACwRAAICAQQBAgUDBQAAAAAAAAABAhEDBBIhMUEiURMUYZHxMqGxQlKBwfD/2gAMAwEAAhEDEQA/APRQKUUo/dSryNnbHpU0YqDNFCw1ZC/ezUFQmnNuT39qs21iqF7SRQuaLM0fR2oFWTxUVWhVEeRtUGUU9MlSmrIQxAUqQNI0QEQRNPSp6BBgKQpqcmgEVPTTSBqdEHpTNMDSmgAeakDUaU1CEppppqSVCD0pp6iahBGmipGoxQICik1SFNtprLg2NCYSaOVpbaqWsiiUWOKSikahW7H20KYajUJlE1GFBgKkKgpqQNRC2PFLbSmlNEAxqM9KZnqJ5qpdIlSLUqRoEHmlupiKRxUshKaRFRmpVUIhTg01PRKsTUqcmmFQFjmlSNKiQUUqVNNEgJTTTSmmNFlxyaU1AsKQagGiZNJnig3b0A5rkfG/i4qStsr2k96uouXQ7HhlkfB1Op8UtphnVZBOTmBz/Csu78ZacH/mGDB3ASo/nXmur15YuWhzu+afaq6as7cGcR04rQsC8myGivtnrWk+KbLkqHyM5ECK0NJ4pbufKwMcgcj6144usI5zPNa2l8WJIj0tABK9h0nqajwlJaB/0u2esLTkmuT+EfiM3G8q9i5BZNxyyj+NdVupE4uPBzaadMiRTKf3c1OaaklhDmlNImkWqAExpmE080wNBhEqRUgelMKaahCYp6gDUgKIBwaeaaaW6oAkTTFqjNRJqWSiRao027FRmhZaiRWmapTiok4phAF4VXN6P6VbuLWdqwRQr2H46Zh/FfjZRfLQjc3M9BXAMTLQdwmSf6Vc13iTXLlxyMyR9hiPpVFSVCqOtdCENqo6unhS3IA99YBX1AmBH75mkBEHAkxjj2+lEt6ZVEAR/X2obsfMhuAJkd/603hukOalSvv6dIKl1TgYYGCDzzmO4olxvLICjavBJ5JP8JqmF9bHdLLBViMielWdu8bWYEghonBA6Gi4pFFKTt+bNLT6rC5CNP6PncrDME/WvS/APHfPBDDbcUAMvX3b6V5TpwouM4G4wJDcA9Sta2j8TuJc3WyS5WBPy7Z4P7qRkgpcGXPgnnW9dr9z1VWqQNZXgmva9bDsAOhA4BHMVpg1z2mnRy6JRSim3U5OKACLNUpqDRTAYoFqJU801JWmoAIKU5qG6kDUBRLdTbqiTSBqBoeaY0wFMTQYUhFqU+9Q3UvMpe4ttDT96UUBLsmjinplHGiJFZni1mbVwGco3HPynitQ1W1dvcImCeCOlXT5LwfJ4npLZ25zkgzzA4kUtQrN6Bhep6/atO94a9m/dtOFEHcIYHcG/L13e1CbTHcZhh0/VA5BHeupJpOzsaV78Sj9yhZbbImdvHv3qBc75GVYSARkMO9HIhiG4OZ7fQ0BgwJO4MoIIHUAUF5HSrivwM1gjcynDZIYSJFR0cA+ZsEMCCOob+lQfU3PMBWNpBkEdfpRtHuZCGjLcCRA6575FNp1yZW/X6U/9X9CH+FXeGFwk7vSk9Ov1rQtXHBK7gA0MGByI5AFVdVpxaSUtksPkYnIb830o9m15iqziLi4JU457d6rJpqwxi09r4ffFnWfDviLoRtJwQGUn0Hd1I78Gu+tvI+teY+DIcsNzMx2bpgAHqR+YV6PobO1FWZCgCe8CudnS4OfniozfFFsNTeZNL9lMwrKJIls1MVH+5pw1QI80t1NFNUJRLdS3daGWpiaq2GggNPNCmpK9BMlBDUXpbqizVJMCA3DUdxp7pofmVnbHJB9MOtWhQbVuBRVOK2IRLljtxVe8O9HZqBqDRBHs5P4r8AN+HTaroZ3EeqBxB71w7M3lHYNzhs7sSev3r14AN9elcl458OEXDcQAK2SBJh4yY962YcnG1+Ddiy7XXucPqWAtt5pmTCkc7u3sKh5ZUbRmI3DsYHXrWp4jZQekwSMkAcH6d6Ao/h1rRu4OmoKUm0yrtEE+rsI6Cq+kuBLrK04zJ7mrIDBgGiDie09zUNQVUMwyY2gHiB196un4fkrkgv1LhoMxBgng4ycD3NHQ5+Xj8Pfpuqlp9FCj1Ag+rj6Y9hzFWbetbzAqbSogEkdT71Vx9gRm6uS+3JufDmmc6gEA7GMQcoQOW9m5j6V6Ra+UAdBXA/BOpVb1zddBLQpX9eSfT7RXfqcVj1L9VHGyRqTbJKftSqPSlcashSiLagDBIqS3Aa4b441JgIpKlpmO3Wsz4Y+IHtOpckW/lO4zj8w7U5YW47kzb8q9m5HpwP+1IjNB02qV1DKdykSCOoo5NJfBidp8kWFCJohP0oL0qQyIi/99amDQuaIpqiZZoJP8KTVAvUDdqzZRRJMKHsqLOSeKjvPalNjEjTmoM9SNBbNbaMyHtvSuWpoFxivFF0mp3d6iRdxa5RO1Zilf0wYZ60cCnAq6FbnZxXjfwioVnSeQSOvvFcfrNKVbI2TJEiCe0e1exG2DWdr/ALV6CyAkHB/ka0Qy/3GzDqnjjR48t0bSJE8gkGCesGnFjfBiZ4ngRyfYV6Te/8A59piAu1lAJMqe/IM9Jqn4l8D20RntmDtAyTBj26cU9Zcb4THLWSk/UkcDc04RCY+gmFPf9vaqmo1xUgARA/ee9A1l26zlYIglepkdwKNY0HV5Y5H9+1atqirkWWR5ntxpr+Cz4FpWa9a2LB8xZboizlj36/tr2y2PpHQjrXkuiVVmZA+sZ94ru/hvx5XtKrSWHtz9BWHVNz59hOfBLH5N92jmhXLg2yDUVuG4s7SvseYNZXjutWxZMTnAA6TXOSbkUxw3NLyc1f/APk6nbMqDz9DW9r/AIbQ29oHTtmg/B+gCqbhM7jIkCc11LJIz/vT5z2ukbM+dxkox6RxnhmtbTXQlyNuAPygV16aoMJUgjuKwfHvANw3qTuAx2I7RWV8OeK7GNo4ExAztJ/lVJrerRWcI5o712jtN1RcVAMftTOaxsypcjipBqGKcVUs0O5oLagKJJAjqeKMy4rmfifxAou23ta6SDtbjb1NMhBzdF4Rvg6Jb05GR0NN/fWuT03xGbdtHZNqMfV1CNgY/VJrW/4js/8AVT/UKY8EvYu4UdYRUNtFApEVoOXZQ1mKJo6WrsTT6dYOar5H2tpbFOaanq5nGpjUgaDcux7UArkmwFZ+v1AUdP8A3/GpXNRu4oVvQyc5+tVsfCKjyzD/AOHbdzcYAJ6xwT2FcR4lo3t32tN8yAZHWflP3r19LIA6D+tcr8X/AA6GI1CA71gOBwydz9MH7Vpw5OdrH49Q1kTOBvORJgmBEc5o+g8XuWiLij5ADGPvzTX9IVY9exBxB6mgs4BKzwMz1/2rXFrpo6Oox/EjW6vY9a0PiS3bC3l+UqDz+399cT8SeNrfvLbtknviNpnrPWuVbxYWk2I27fIZAcL9+tF+HLv6VS5Hlg+tjnPQzyaX8uo3Iw4Lxyvt+a/78Hq3hVvZaReYUA/sq7NVrLDaCpDKRgjII7ipFq4827Fy9TsNczPauQ8Y8Ha1c8y3ABI3ewnkd661W+1C1SI6lSRkde3tTMcqZfFk+G/oQ8N1C3LYIntnrHWjXEiua0etXT3jbncCYBPbn+db7XhtJnnscxxIqTx8i8klFtph0TuOac26rWdVvGDxgnuOJNPc8Rt22UMQu6ductHMA/Wq/CsU8qSCO0GuM+JASXUgLOQeWx+Uj+FdQ/ieZ2lQZhmyMGBMcTVPXW1v2iGSHEx046g03HBxkhuLUQXZ57pLgFuAz5wQ2QPt/fNZ3+D+n+mtO3ZD3HRbgJUx+t9zWv8A5Gn5z/qFdSmg/OYvc9VFPSikK5xhGZKGqZorGoqKAUSqD3KlOKrXwaDZaKthkvChXIbmqV1iKyvE/iMaddzydxhQOv36VI23Rojhb6Oht2AKKB7154vx/fZsWwqRiZLT9ql/xlqWUwn325pjxSQ5aPLI9CkVX1WmDgq0wQQY6zXA3PizWBZCSYgArEnoZoKeLa9gQ5I3YkAdegqyxPu0H5Gd02jN+JL1nTXja80P6jzyojCseCa5u/qfM4IAI56mPejeNeFvbukvbJL9TnnrFDseEuxgekdJ6/SupGMUk7Lx3xThLlf5/kBZ0Ru/o7Q3Meg5JnvW3pvhPUW7bHaSY9QPvzHc1Z+HtLDbo2MrAOO3bHQV6PpmS4siCDAM/wBKz6jU7OF0VUXB7p/scn8OfGQtgWb/AKFCgIxEEnjbFdtbcMoYZnIrk/i74ethRdMKN6qW5wT+7mt2x4itrT7nO1VEz3jOPc1hzRjkqUVyxWRxgt+5UX2YKCzGABJms1NULjC5xZmAfzn27Vla24LtsXb9xrVpiGFtB6nTpuI4kVYXxZH2rBtqQFQBf0aiMGeOKENPtXPZy56ne+OivqdHbLb+CW47Z5DfaiXb20ArxuMRkH9WT3zWB8R6q4hSzaLAXWAGF3ZmTPb2qWt1m0IomFUBd3E9ST3mtSwtrkzS1DujfTxBVQkMARnGR6eRVQalC+/0uWEqzlW9PXaPwkGsK7pJkOWVsGQcCe8YOOvvUV+G9IUKkO67twhyrKT1jqpNaY6ZeXRmnqZG7qfHrMhfNXj1MD6B/wBzTBP0rH0njl3UltshVLq14+hIOF2k5Jjr70L/ACrS2xPlSoy3mudoIP5ZzNaFhWuruAm0f+WQoW3PBCL1jg06OnS4jyxDzuT5Zk6fwjT2grM9+4xLA+UgbaZ4Y1b/AMpsf/t/8dukNA9sqCly2pBFsom8E9RtXJ/lQt138r/sf+lW2TXgHxInraXx1xU/MobWs4qTJXnk2ejpEt9LdQttTAq1kHNyhG7NTdKEEzQZZJFa6pJrO8V8CXUWijDjIPUEZFbU+1KBQUqdodHI49HnOhDaO9tuLz16Z967vSOlxAywQeopvE/CUvptYffqK45/Dr+gum7bZikbSpkrB6kdDjmnWsq7pmyUlnSriR3DWhHE08D7Vl+EfECahR+G5BlJ5jt3FW0dtxkY6d6yS3RfJlcJJ1ID454ENTa2g7WGVbse30rkdb4WEO0jIjPbFegLcwK5H4l8Kv8AmteU7klJBwFTAJFbME3LixmDO4el9HP+LadrVxNTbEoYt3l6xIhxW/4RqW8x1UxaABmRj+/5Vm+Hasu7W7YLIBDiJX1Tkz0rIs6lh5tjeHYNsREB3R7kc9K2PG8i2yM+o1uPHG4839jsPirxhLemZXUXbbKQdpkiR80jj69643Qi7rRuZHt2NOVZgxgNztAnk4HFXrWh8izOtYeWCGW0gyQRG1p5M9qFrNQGKBmNuzEhRk47xyabiwrEtvf1ODlzPK/V9g2o8YuNeZ/RGAoAwvtHFWvDbTAMybg5BMXBgQOQvY0LRWy7hiAE+g+xHckVrW74BYCMDHO+OT1rXi0sshmnmowoc63T5O8K7KWAk49Qj747VEeGfpGMShY8EmJ9iOZo+tvh9fZ2FQNpUrmWB/DPQ4BrW8ttzbcAEeosoAEdcdDXQx6OLVexmeZlJfBLawHa40HCgiBOAsdeaI/gOnIGwOp+XcrmWz+KRwDVq7pgw9cuDBwSHLqQeR79u1VhcZmBttDFTuODABEgdA1bVpccVTQh5GRteDWYJZWdgTIvGVOfmZR+6tPz9qgsQBJ2oCoAbGAvMRP0igm1uum5hgoAAyCsiW3Hr15mm0NtMOq7wyekvG/a2CCTgHnIp2PFCP6VRRybDavWMpXyy0qRuUEEKrZxP95of+f/AKzf39qQVCNqnNo7Qw5kmYP5sY+1XfL/AFUp20qdZNQNSLUN6+antkQ3ZoqGgxFTDUCzRNzQg9K41Z3nkNH1n2HSqSZeELL5FOBULd2aIKWRqh1qN20GBDAEHkESPuKW+mL1N1ApnG+N/CxRneyxEiVUYKEflI/D7Vq+B+PC8PLaPMUANEwfoe9bb28H+/7Fch474XtLXdPO5TLIpgsehB474rVF/FW2RsWWOSNT78M6e7cC9f6VmeIXWcEM+220kIV5AEET17xWBovipg5tXSouDlW/CGGKMmuW4ss5JWQhBhR0MjtT8WlcWcfU569JT8QuPbASzBOQoXBcngsfzCq3hw/wiFUA8+6481z639wvt9ateXnzNxCBiTbXL8QSTGB1qGms+mYUkelSxncCxkk/nGM114aeT4OLPMrAazR7od5eT1BIMY2kVY03gSlt5JLrMGMbcQCDgr70bUJCH0bypDCSSZnGO8UXdMeoRsyA0MJ6QeRXRhpYx8WZpZW2MujJbDKBG4AkfN7+0ildubX9SbWYbTPB6Ej2NV7gdUby4YvtXJ6DvAxRNDr9423vmUiIXE9CJPSK0xjfEeBTb8kbqHzUYbZGDiSq91961URVwMFvl3HBY94rPsKoYu5YySAF4We/8afxPT+eqqbi27iXFuI4PJXoV+la8a2i2wqX3N1lKiYPl3BllJxmeRPXpU0tbAkgDbMkCRvPLBvtRbluD5kyRMAcQwz9qklsXEgBSgWBJMzyZ+1MfXACK3wV9LI7gzCemfcjkfzoup0e+3tuAww9QXH1KkcVR0umC3DuYKWXcFiCV6AdyKJo/CVtXXuBrpNxcgt+j9oH4SKMbrkPRfG0bdrelQBB+nG7qfen/wAOfyj/AMhqsVVRLSi5MD1buJPtwKqf59Y/6g/01YrZ3m6hvcobXR0ppmvmFnuVGg/Sqt+5t4zVmcVTeN1RstBKyn5t1jiAJyf6VY8iPf3o1Js9aVY5sEjRRhfoJqDISDS2w0n2HN2pLQLFmBmrAWilZWVIkWx/f7KwPF9eLNhrr+iJiR8zHoB1PP7K2NS29QFImRJ5gdOK5Txuwty2VuemXDY6lciR9BW7FBX6jBnm1F0ctr7VjxFwyMVdSVb8Lm2BgR33Hmt3QC3aQW4gAR6sy/Jlus96oaTw21aubyAu/AOcnkgH8NaNiy7blYkLyBgmAcc8xXf00N00l0cHLN1z2EDDy2dPmON/cgRhescRVC1p3Ay+4MQAu0HaZz+3v0qdrVXH1PkLaYWlEm7BHrEbgo/dRGBW5tKNtnDQGH/f7Ga7fwebMTbDalvJ9SjcIbAJHqGR6m5HShD8LhEa8PSQGgrIJO0n5iOdpot216t3BJIuAZFzGDB4PvQNFo9lo4l2O7biJE8NwfTTqt0ULemuQE65hsANHVvqafUrDbl+f8O75YOQW/2qwlgNsbqFJAbnI7A9KrJZZZBLkMSRLAysGVDfhC0xwpcEG1hYqdm0kgGJiR+KCOvajWNJgZ5Xa7bR9pPJg9qq2b2FY/ITEiZjIn2E9aex4ujOLcMrIxkEdI+afeaopLqQANi9dtEm4pJBIcgSsDr9farrahUuyvN3aWMmMjAA6HFRtaa2YksVLMVDPtctcJME9ecCnseGxughhJ9P5Y6HufelxjJcRIW1sh74uMGYqpCE8D823sY/jRr4BDCdwIIK546gkEEYNJfQgLtEYnoQeBSvpsHAAxJIJIJ5I+081sV1yAjZ0W1FUAQF27QSSFIwJOSfrVT/ACiz/wDXufsH9K0blwJkAmRnaPVB4+pou5vzXP8ATUAazWqSmiXAYqKW+9fLrPep8Ei09KCYmju+KqM3aqyZaCHc1UtaglyBx3qwRSt2QKT2OVJBqQpCkxq1Cx1prtwAQcDv9cRUg9VNUhJPJjMf1pkFb4FTdGX4nttetTtYHYFz6gen096xPi/4iOmT9HaZ2IAlgPLB4+rHNdJqvS68POCTnaPYVxPxvpVuGypbc731RfUY2swlh2MV2tNBNpNHF1Mu+Q+svFri2JUMERr7T6PUAVVBHpjOa39NpBbUAZieeSYnBrk9BqVGovuQ0tc8vy4x6AAG3Hkcmult2CLUzunhsx7iO4PFei0MEmzjZZCEyAs+huGOBIM/U1C6hHq80hEPqkwI557CrNlTx8wPLnDMw6R0oB0vmrctsPmlWHIIMblnvHWurQhFd0lgwC7Gna4kn1cbfqKu6axgKFCwM5nb/UGiaTTqqhF+RAFSewxz0ijWLSZiQTkn37fT2opIj7Jos9AT7UHUYWTCqvzE5gewqyAIMEnvHAPtVe8dqsQC0LOyATgZUDqYzViMq6q5tUFQdhEzwNsRDDpzVewpIAQqSOZGdvIBJ+tXNdeHlev5WAMTDlsFVilprBBUDBJDkTJMZdPpFZZRvJwTwVL1u1DD8O3eu+d3/cQOx7Vp+H3NyB1Pp2hYHpkjloOTTWNIimQIkttBEld2SJOYn9lSuBR5RuCXQkLt+QM2MRwIHXinQhtKthD8sPHqaQDkY/nRLklehnucT7+1Re5HqMERIxO37dzSuNAkuAvZhBB7yaYSxkBgE4I+ZZnPGO1T/wAUP1v2UEvIOdoBEOSBJ/V7zTeb7fvoFbN17vvSW5P8q5LU6+477FPqiYDZB7GtGzaulQC0GMwIj2r5a0/J9IenSXZsaxjtxVfSvKyf7+tBsIQpEyOPeaHorZUsMZMiP51RkUElRoRTvcAiTE1X1+u8i0bhkgZwYLdIE/WuRXx+5qDcYofKDHawIgqTtKkclt1aMWnlNWYM2pjjltOvOsA9wcYz+0UQt9PtXOWb5B3g7O85nHqE9Tj2q9ovEFJKggbSJUESN2RPtTXpH4ErXR8mkzGI4B61R1et8pT1HfOfcU+s8StqsFwpkTJ4BGPpWD4p8T2balXJleFAktPASO/2p+HS7WZM2tUui3/nitiCIJJMGfv7GuefwXzdWl8+m3bwC5O248GAB+EDv7Vfta8NY8y4jWWGAHMCDwg6sevFVtVceTbJLRtPpyIbAgdDn713cOFQ9T78I5OTK5AfBdO7ttB9LOWJeDgn+UV0DsxRypjaWk52qqkyWHeq2g8M2oDOYjOMddw7/wBKshiqy2e3TcORK5zXZ02LZH6sySdgtT4gLaG60JaUHc2SyscAhOdskfto+msEpG7cHhpP4gQCG7iaBqr902nNtFuXgAQjqNrgsNy5jAFFuas7VVCocFNyEFtsj1Cfbgdq02UqkV/FtZ5Km5tFkF0R3YFlYcYA44wa0VvluIngOeB1iOsis/xrVFQoKM6F1kYJXEqdp5XcMmRFVr18kKV7gHuvQR0JpMsm1ho6FBBnkkRPSR7VKM8ZA9J6TWfotSTAMEcEmZ3D27VftuqLuuEW5Iks2JOBBp6lZUr3tKzERI25ExDE9+0fzo+k0zKBjkkcyY7g0OxcL3Ltp7ZHlsNrnCOpyNp/bP1q0QNxaDKrEjgg9h3E1NqTshIaYyQRgRDTnPIPuKdcELEDnHGPzfWq2qe6bQFkhLmCrOJTbOd3ZiMD3q7eYLkz0ExzPOKICD/TiIHb79qqX7Aub0dfSCIJjIOTA7dzVx1JdTuIAUgp+FjyGnoRUWsiepGCAeJ9u9RBMm55bnygNzgAldpG3nZtJwftUf8AD6j2/dVy2CSAYTZMrzgnEt0qXmr7fv8A6VYrRg+D2h/idwSMEls8murtNT0q+WZez6hm7CwIqFsqpP8A7/dSpUI8sxTbUWYfxLctXtlu4N6GSyByhn8LSOIPT3rl9W5tFdyqsmdtoyMCAZ7kZnrT0q7WFcJHmtRJuTCWPFQiy5JYiXXmZ4+8AYrJu+GXL2oZrdm4lthBG6GJI5Pb6UqVdPHjTVswSk6BW/hy0zQ12/eMglUMyAcqzcCOM1b0Qtq+2xpWUyf0t197Y/KBiPf2pUqMnSBdl23py13zdQS+NqkruVY+Uj8Kz1robWkBgk5wSVG0N2Bntj9lKlXV0uONWImxaV3uoXZDZuKWt7bhkMBBDdiGBwaaxqWNsNcttagkeW8blz6DI74IpUq2vooRfUQpf1JBUZ+bmPuM0zSPUCFzBIPqZj+Hb74pUqzvmYCbab9HuPqGeek42gccmqdrwURFwNngDCxyOOKVKnLHHsDfBv6ZGRQWIJiDC9T0H2gUe9YVxDhXBIMMARIMggHqDSpUzoAtxPHBnJ6H6Ggajc6kIw3AHay8bh+401KoAkEYD9IckABU6DqxH5pgyMUWzeAc2/UR+Zshp7GlSqACi6JK8EdOpA7dxVPxGSpiWU4XYfVnmOw96VKiWGsXvSJUoIBgmWnjMfSfvRdy9/3UqVQKP//Z"/>
          <p:cNvSpPr>
            <a:spLocks noChangeAspect="1" noChangeArrowheads="1"/>
          </p:cNvSpPr>
          <p:nvPr/>
        </p:nvSpPr>
        <p:spPr bwMode="auto">
          <a:xfrm>
            <a:off x="0" y="-1058863"/>
            <a:ext cx="2066925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www.cosmosmagazine.com/files/imagecache/feature/files/20070207_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98171"/>
            <a:ext cx="4495800" cy="4816929"/>
          </a:xfrm>
          <a:prstGeom prst="rect">
            <a:avLst/>
          </a:prstGeom>
          <a:noFill/>
        </p:spPr>
      </p:pic>
      <p:pic>
        <p:nvPicPr>
          <p:cNvPr id="14342" name="Picture 6" descr="http://www.armageddononline.org/image/vir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3767528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Hydras and yeasts are able to reproduce by budding.</a:t>
            </a:r>
          </a:p>
          <a:p>
            <a:pPr lvl="2"/>
            <a:r>
              <a:rPr lang="en-US" i="1" dirty="0" smtClean="0">
                <a:solidFill>
                  <a:srgbClr val="00FF00"/>
                </a:solidFill>
              </a:rPr>
              <a:t>Budding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is a form of asexual reproduction in which a new organism grows on another one.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The new organism remains attached as it grows, separating from the parent organism only when it is mature.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Since the reproduction is asexual, the newly created organism is a clone and is genetically identical to the parent organism.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54051"/>
            <a:ext cx="2645568" cy="17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2"/>
            <a:r>
              <a:rPr lang="en-US" i="1" dirty="0" smtClean="0">
                <a:solidFill>
                  <a:srgbClr val="00FF00"/>
                </a:solidFill>
              </a:rPr>
              <a:t>Budding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is a form of asexual reproduction in which a new organism grows on another 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6950" cy="6324600"/>
          </a:xfrm>
        </p:spPr>
        <p:txBody>
          <a:bodyPr/>
          <a:lstStyle/>
          <a:p>
            <a:r>
              <a:rPr lang="en-US" i="1" u="sng" dirty="0">
                <a:solidFill>
                  <a:srgbClr val="00B050"/>
                </a:solidFill>
              </a:rPr>
              <a:t>Gregor Mendel</a:t>
            </a:r>
          </a:p>
          <a:p>
            <a:pPr lvl="1"/>
            <a:r>
              <a:rPr lang="en-US" dirty="0"/>
              <a:t>Austrian priest/monk</a:t>
            </a:r>
          </a:p>
          <a:p>
            <a:pPr lvl="1"/>
            <a:r>
              <a:rPr lang="en-US" dirty="0"/>
              <a:t>born July 22, 1822; died January 6, 1884</a:t>
            </a:r>
          </a:p>
          <a:p>
            <a:pPr lvl="1"/>
            <a:r>
              <a:rPr lang="en-US" dirty="0" smtClean="0"/>
              <a:t>Known as “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Father of Genetics</a:t>
            </a:r>
            <a:r>
              <a:rPr lang="en-US" dirty="0"/>
              <a:t>”</a:t>
            </a:r>
          </a:p>
          <a:p>
            <a:pPr lvl="1"/>
            <a:r>
              <a:rPr lang="en-US" dirty="0" smtClean="0"/>
              <a:t>In his job as the monastery gardener, Mendel worked extensively with </a:t>
            </a:r>
            <a:r>
              <a:rPr lang="en-US" dirty="0"/>
              <a:t>pea plants to determine how traits are passed from generation to generation.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267200"/>
            <a:ext cx="2266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1213</Words>
  <Application>Microsoft Macintosh PowerPoint</Application>
  <PresentationFormat>On-screen Show (4:3)</PresentationFormat>
  <Paragraphs>128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Times New Roman</vt:lpstr>
      <vt:lpstr>Wingdings</vt:lpstr>
      <vt:lpstr>Arial</vt:lpstr>
      <vt:lpstr>Office Theme</vt:lpstr>
      <vt:lpstr>Mendel’s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Mendel’s breeding experiments</vt:lpstr>
      <vt:lpstr>Mendel’s breeding experiments</vt:lpstr>
      <vt:lpstr>PowerPoint Presentation</vt:lpstr>
      <vt:lpstr>PowerPoint Presentation</vt:lpstr>
      <vt:lpstr>PowerPoint Presentation</vt:lpstr>
      <vt:lpstr>PowerPoint Presentation</vt:lpstr>
      <vt:lpstr>Next Steps: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Smith</dc:creator>
  <cp:lastModifiedBy>adrian kuropas</cp:lastModifiedBy>
  <cp:revision>17</cp:revision>
  <dcterms:created xsi:type="dcterms:W3CDTF">2011-12-14T02:38:28Z</dcterms:created>
  <dcterms:modified xsi:type="dcterms:W3CDTF">2017-03-05T02:16:57Z</dcterms:modified>
</cp:coreProperties>
</file>