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C41C-EE22-4546-A1A4-D412112C7FA2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E397-C055-44D4-B798-28C3A5922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C41C-EE22-4546-A1A4-D412112C7FA2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E397-C055-44D4-B798-28C3A5922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7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C41C-EE22-4546-A1A4-D412112C7FA2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E397-C055-44D4-B798-28C3A5922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24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96938"/>
            <a:ext cx="8940800" cy="9318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2133601"/>
            <a:ext cx="8940800" cy="3992563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A229E-C725-9A48-9496-EFC24FC1FFBD}" type="datetime1">
              <a:rPr lang="en-US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CC676-9229-324B-AE6D-50189AAC36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058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F689C0-5758-476F-ADF9-BC799DC94DC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378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2CD5DF8D-FB40-43CF-A920-EBEB03EE119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392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C41C-EE22-4546-A1A4-D412112C7FA2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E397-C055-44D4-B798-28C3A5922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64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C41C-EE22-4546-A1A4-D412112C7FA2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E397-C055-44D4-B798-28C3A5922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29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C41C-EE22-4546-A1A4-D412112C7FA2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E397-C055-44D4-B798-28C3A5922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7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C41C-EE22-4546-A1A4-D412112C7FA2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E397-C055-44D4-B798-28C3A5922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2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C41C-EE22-4546-A1A4-D412112C7FA2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E397-C055-44D4-B798-28C3A5922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98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C41C-EE22-4546-A1A4-D412112C7FA2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E397-C055-44D4-B798-28C3A5922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1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C41C-EE22-4546-A1A4-D412112C7FA2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E397-C055-44D4-B798-28C3A5922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61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C41C-EE22-4546-A1A4-D412112C7FA2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E397-C055-44D4-B798-28C3A5922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7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5C41C-EE22-4546-A1A4-D412112C7FA2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5E397-C055-44D4-B798-28C3A5922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76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oWK0fIyFlY" TargetMode="External"/><Relationship Id="rId2" Type="http://schemas.openxmlformats.org/officeDocument/2006/relationships/hyperlink" Target="https://www.youtube.com/watch?v=f-ldPgEfAHI&amp;feature=youtu.b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wcwSZIfKl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oWK0fIyFlY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 Thoughts 3/13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432560"/>
            <a:ext cx="11734800" cy="53035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/>
              <a:t>What is the difference between dominant and recessive genes?</a:t>
            </a:r>
          </a:p>
          <a:p>
            <a:pPr marL="0" indent="0" algn="ctr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Dominant are shown if they are present, recessive only show if dominant are not present.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9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Punnett Square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Fill in your notes as we go. =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2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5641974" y="365125"/>
            <a:ext cx="5711825" cy="1325563"/>
          </a:xfrm>
        </p:spPr>
        <p:txBody>
          <a:bodyPr/>
          <a:lstStyle/>
          <a:p>
            <a:pPr eaLnBrk="1" hangingPunct="1"/>
            <a:r>
              <a:rPr lang="en-US" altLang="en-US" smtClean="0"/>
              <a:t>TOOLS TO KNOW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6248400" y="2438400"/>
            <a:ext cx="3962400" cy="3581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>
            <a:off x="8229600" y="24384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auto">
          <a:xfrm flipV="1">
            <a:off x="6248400" y="42672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463548" y="519291"/>
            <a:ext cx="5178426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dirty="0">
                <a:solidFill>
                  <a:srgbClr val="000000"/>
                </a:solidFill>
              </a:rPr>
              <a:t>A </a:t>
            </a:r>
            <a:r>
              <a:rPr lang="en-US" altLang="en-US" sz="4400" b="1" dirty="0">
                <a:solidFill>
                  <a:srgbClr val="CC0000"/>
                </a:solidFill>
              </a:rPr>
              <a:t>PUNNET SQUARE</a:t>
            </a:r>
            <a:r>
              <a:rPr lang="en-US" altLang="en-US" sz="4400" b="1" dirty="0">
                <a:solidFill>
                  <a:srgbClr val="000000"/>
                </a:solidFill>
              </a:rPr>
              <a:t> IS A TOOL USED TO PREDICT THE POSSIBLE GENOTYPES FOR THE OFFSPRING OF TWO KNOWN PARENTS.</a:t>
            </a:r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6858000" y="1752601"/>
            <a:ext cx="220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PARENT’S</a:t>
            </a: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 b="1">
                <a:solidFill>
                  <a:srgbClr val="000000"/>
                </a:solidFill>
              </a:rPr>
              <a:t>GENES</a:t>
            </a:r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 rot="-5400000">
            <a:off x="4723607" y="3963194"/>
            <a:ext cx="220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PARENT’S GENES</a:t>
            </a:r>
          </a:p>
        </p:txBody>
      </p:sp>
    </p:spTree>
    <p:extLst>
      <p:ext uri="{BB962C8B-B14F-4D97-AF65-F5344CB8AC3E}">
        <p14:creationId xmlns:p14="http://schemas.microsoft.com/office/powerpoint/2010/main" val="182082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bg1"/>
                </a:solidFill>
              </a:rPr>
              <a:t>TERMS TO KNOW</a:t>
            </a:r>
          </a:p>
        </p:txBody>
      </p:sp>
      <p:graphicFrame>
        <p:nvGraphicFramePr>
          <p:cNvPr id="11292" name="Group 28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400050" y="274637"/>
          <a:ext cx="11430000" cy="6470452"/>
        </p:xfrm>
        <a:graphic>
          <a:graphicData uri="http://schemas.openxmlformats.org/drawingml/2006/table">
            <a:tbl>
              <a:tblPr/>
              <a:tblGrid>
                <a:gridCol w="4286250"/>
                <a:gridCol w="3333750"/>
                <a:gridCol w="3810000"/>
              </a:tblGrid>
              <a:tr h="2003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ALLELES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DIFFERENT FORMS OF A TRAIT THAT A GENE MAY HAVE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T,t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2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HOMOZYGOUS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 ORGANISM WITH TWO ALLELES THAT ARE THE 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TT, 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HETEROZYGOUS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 ORGANISM WITH TWO DIFFERENT ALLELES FOR A TRAIT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Tt, Gg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4482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>
                <a:solidFill>
                  <a:schemeClr val="bg1"/>
                </a:solidFill>
              </a:rPr>
              <a:t>TERMS TO KNOW</a:t>
            </a:r>
            <a:br>
              <a:rPr lang="en-US" altLang="en-US" sz="4000" dirty="0">
                <a:solidFill>
                  <a:schemeClr val="bg1"/>
                </a:solidFill>
              </a:rPr>
            </a:br>
            <a:endParaRPr lang="en-US" alt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12330" name="Group 42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381000" y="274639"/>
          <a:ext cx="11620500" cy="6441759"/>
        </p:xfrm>
        <a:graphic>
          <a:graphicData uri="http://schemas.openxmlformats.org/drawingml/2006/table">
            <a:tbl>
              <a:tblPr/>
              <a:tblGrid>
                <a:gridCol w="3297972"/>
                <a:gridCol w="5005157"/>
                <a:gridCol w="3317371"/>
              </a:tblGrid>
              <a:tr h="1625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HYBRID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SAME AS HETEROZYGOUS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Tt, Gg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4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DOMINANT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TRAIT THAT DOMINATES OR COVERS UP THE OTHER FORM OF THE TRAIT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REPRESENTED BY AN UPPERCASE LETTER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56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RECESSIVE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TRAIT BEING DOMINATED OR COVERED UP BY THE DOMINATE TRAIT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REPRESENTED BY A LOWER CASE LETTER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 </a:t>
                      </a:r>
                      <a:r>
                        <a:rPr kumimoji="0" lang="en-US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g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4305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</a:rPr>
              <a:t>TERMS TO KNOW</a:t>
            </a:r>
          </a:p>
        </p:txBody>
      </p:sp>
      <p:graphicFrame>
        <p:nvGraphicFramePr>
          <p:cNvPr id="14364" name="Group 28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419100" y="91070"/>
          <a:ext cx="11582400" cy="6657430"/>
        </p:xfrm>
        <a:graphic>
          <a:graphicData uri="http://schemas.openxmlformats.org/drawingml/2006/table">
            <a:tbl>
              <a:tblPr/>
              <a:tblGrid>
                <a:gridCol w="3238500"/>
                <a:gridCol w="5524500"/>
                <a:gridCol w="2819400"/>
              </a:tblGrid>
              <a:tr h="2523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PHENOTYPE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PHYSICAL APPEARANCE OF AN ORGANISM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(WHAT IT LOOKS LIKE)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TALL, SHORT, GREEN, WRINKLED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7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GENOTYPE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GENE ORDER OF AN ORGANISM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(WHAT ITS GENES LOOK LIKE)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TT, GG, Tt, gg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Gg,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tt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3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RELATIONSHIP IN NUMBERS BETWEEN TWO OR MORE THINGS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3:1, 2:2, 1:2:1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8624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65125"/>
            <a:ext cx="1000125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/>
              <a:t>MONOHYBRID </a:t>
            </a:r>
            <a:r>
              <a:rPr lang="en-US" altLang="en-US" sz="4000" b="1" dirty="0"/>
              <a:t>(ONE TRAIT) PUNNETT SQUARE</a:t>
            </a:r>
          </a:p>
        </p:txBody>
      </p:sp>
      <p:sp>
        <p:nvSpPr>
          <p:cNvPr id="10243" name="Rectangle 8"/>
          <p:cNvSpPr>
            <a:spLocks noChangeArrowheads="1"/>
          </p:cNvSpPr>
          <p:nvPr/>
        </p:nvSpPr>
        <p:spPr bwMode="auto">
          <a:xfrm>
            <a:off x="4953000" y="2590800"/>
            <a:ext cx="3352800" cy="304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4" name="Line 9"/>
          <p:cNvSpPr>
            <a:spLocks noChangeShapeType="1"/>
          </p:cNvSpPr>
          <p:nvPr/>
        </p:nvSpPr>
        <p:spPr bwMode="auto">
          <a:xfrm>
            <a:off x="6629400" y="25908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45" name="Line 10"/>
          <p:cNvSpPr>
            <a:spLocks noChangeShapeType="1"/>
          </p:cNvSpPr>
          <p:nvPr/>
        </p:nvSpPr>
        <p:spPr bwMode="auto">
          <a:xfrm>
            <a:off x="4953000" y="41148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46" name="Text Box 11"/>
          <p:cNvSpPr txBox="1">
            <a:spLocks noChangeArrowheads="1"/>
          </p:cNvSpPr>
          <p:nvPr/>
        </p:nvSpPr>
        <p:spPr bwMode="auto">
          <a:xfrm>
            <a:off x="5410200" y="1981201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7" name="Line 12"/>
          <p:cNvSpPr>
            <a:spLocks noChangeShapeType="1"/>
          </p:cNvSpPr>
          <p:nvPr/>
        </p:nvSpPr>
        <p:spPr bwMode="auto">
          <a:xfrm flipV="1">
            <a:off x="8305800" y="28194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152399" y="1350635"/>
            <a:ext cx="357187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000000"/>
                </a:solidFill>
              </a:rPr>
              <a:t>THE PARENTS’ ALLELES GO ON THE OUTSIDE OF THE SQUARE</a:t>
            </a:r>
          </a:p>
        </p:txBody>
      </p:sp>
      <p:sp>
        <p:nvSpPr>
          <p:cNvPr id="10249" name="Text Box 14"/>
          <p:cNvSpPr txBox="1">
            <a:spLocks noChangeArrowheads="1"/>
          </p:cNvSpPr>
          <p:nvPr/>
        </p:nvSpPr>
        <p:spPr bwMode="auto">
          <a:xfrm>
            <a:off x="5105400" y="2057401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50" name="Text Box 15"/>
          <p:cNvSpPr txBox="1">
            <a:spLocks noChangeArrowheads="1"/>
          </p:cNvSpPr>
          <p:nvPr/>
        </p:nvSpPr>
        <p:spPr bwMode="auto">
          <a:xfrm>
            <a:off x="5029200" y="1752601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5334000" y="19812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7086600" y="19812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4038600" y="29718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4114800" y="44196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806196" y="5615829"/>
            <a:ext cx="291807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000000"/>
                </a:solidFill>
              </a:rPr>
              <a:t>BB X bb</a:t>
            </a:r>
          </a:p>
        </p:txBody>
      </p:sp>
    </p:spTree>
    <p:extLst>
      <p:ext uri="{BB962C8B-B14F-4D97-AF65-F5344CB8AC3E}">
        <p14:creationId xmlns:p14="http://schemas.microsoft.com/office/powerpoint/2010/main" val="17315011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7" grpId="0"/>
      <p:bldP spid="21520" grpId="0"/>
      <p:bldP spid="21522" grpId="0"/>
      <p:bldP spid="21523" grpId="0"/>
      <p:bldP spid="21524" grpId="0"/>
      <p:bldP spid="215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0" y="365125"/>
            <a:ext cx="981075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smtClean="0"/>
              <a:t>MONOHYBRID </a:t>
            </a:r>
            <a:r>
              <a:rPr lang="en-US" altLang="en-US" sz="4000" b="1" dirty="0"/>
              <a:t>(ONE TRAIT) PUNNETT SQUARE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953000" y="2514600"/>
            <a:ext cx="3352800" cy="30480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6629400" y="2514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4953000" y="41148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410200" y="1981201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8305800" y="28194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85750" y="1600200"/>
            <a:ext cx="360045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00"/>
                </a:solidFill>
              </a:rPr>
              <a:t>THE PARENTS’ ALLELES GO ON THE OUTSIDE OF THE SQUARE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105400" y="2057401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029200" y="1752601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5486400" y="19050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7696200" y="198120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7086600" y="19050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038600" y="29718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038600" y="44196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5257800" y="327660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6858000" y="327660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5181600" y="4724401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6858000" y="4724401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8534400" y="1600201"/>
            <a:ext cx="321945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00"/>
                </a:solidFill>
              </a:rPr>
              <a:t>DROP THE LETTERS ON THE TOP, INTO EACH SQUARE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8610600" y="4114801"/>
            <a:ext cx="3276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00"/>
                </a:solidFill>
              </a:rPr>
              <a:t>MOVE EACH LETTER ON THE SIDE, INTO EACH SQUARE</a:t>
            </a: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209551" y="4286815"/>
            <a:ext cx="35242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</a:rPr>
              <a:t>THE ORDER DOES NOT MATTER IN THE BOXES, BUT UPPERCASE FIRST IS A GOOD RULE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5562600" y="327660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7239000" y="3276601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5486400" y="4724401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7239000" y="4724401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2836570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89" grpId="0"/>
      <p:bldP spid="28690" grpId="0"/>
      <p:bldP spid="28691" grpId="0"/>
      <p:bldP spid="28694" grpId="0"/>
      <p:bldP spid="28695" grpId="0"/>
      <p:bldP spid="28696" grpId="0"/>
      <p:bldP spid="28697" grpId="0"/>
      <p:bldP spid="28698" grpId="0"/>
      <p:bldP spid="28700" grpId="0"/>
      <p:bldP spid="2870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95033"/>
          </a:xfrm>
        </p:spPr>
        <p:txBody>
          <a:bodyPr/>
          <a:lstStyle/>
          <a:p>
            <a:pPr eaLnBrk="1" hangingPunct="1"/>
            <a:r>
              <a:rPr lang="en-US" altLang="en-US" sz="2400" b="1" dirty="0">
                <a:solidFill>
                  <a:schemeClr val="bg1"/>
                </a:solidFill>
              </a:rPr>
              <a:t>HOW TO USE A MONOHYBRID (ONE TRAIT) PUNNETT SQUARE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953000" y="2590800"/>
            <a:ext cx="3352800" cy="304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6629400" y="25908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4953000" y="41148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410200" y="1981201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8305800" y="28194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5105400" y="2057401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5029200" y="1752601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5334000" y="2057401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7696200" y="198120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7086600" y="2057401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>
            <a:off x="4038600" y="29718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>
            <a:off x="4114800" y="4419601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2303" name="Text Box 16"/>
          <p:cNvSpPr txBox="1">
            <a:spLocks noChangeArrowheads="1"/>
          </p:cNvSpPr>
          <p:nvPr/>
        </p:nvSpPr>
        <p:spPr bwMode="auto">
          <a:xfrm>
            <a:off x="5257800" y="3276601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Bb</a:t>
            </a:r>
          </a:p>
        </p:txBody>
      </p:sp>
      <p:sp>
        <p:nvSpPr>
          <p:cNvPr id="12304" name="Text Box 17"/>
          <p:cNvSpPr txBox="1">
            <a:spLocks noChangeArrowheads="1"/>
          </p:cNvSpPr>
          <p:nvPr/>
        </p:nvSpPr>
        <p:spPr bwMode="auto">
          <a:xfrm>
            <a:off x="6858000" y="3276601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Bb</a:t>
            </a:r>
          </a:p>
        </p:txBody>
      </p:sp>
      <p:sp>
        <p:nvSpPr>
          <p:cNvPr id="12305" name="Text Box 18"/>
          <p:cNvSpPr txBox="1">
            <a:spLocks noChangeArrowheads="1"/>
          </p:cNvSpPr>
          <p:nvPr/>
        </p:nvSpPr>
        <p:spPr bwMode="auto">
          <a:xfrm>
            <a:off x="5181600" y="4724401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Bb</a:t>
            </a:r>
          </a:p>
        </p:txBody>
      </p:sp>
      <p:sp>
        <p:nvSpPr>
          <p:cNvPr id="12306" name="Text Box 19"/>
          <p:cNvSpPr txBox="1">
            <a:spLocks noChangeArrowheads="1"/>
          </p:cNvSpPr>
          <p:nvPr/>
        </p:nvSpPr>
        <p:spPr bwMode="auto">
          <a:xfrm>
            <a:off x="6858000" y="4724401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Bb</a:t>
            </a:r>
          </a:p>
        </p:txBody>
      </p:sp>
      <p:sp>
        <p:nvSpPr>
          <p:cNvPr id="12307" name="Text Box 23"/>
          <p:cNvSpPr txBox="1">
            <a:spLocks noChangeArrowheads="1"/>
          </p:cNvSpPr>
          <p:nvPr/>
        </p:nvSpPr>
        <p:spPr bwMode="auto">
          <a:xfrm>
            <a:off x="1981200" y="203897"/>
            <a:ext cx="82486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WHAT DO THE RESULTS SHOW?</a:t>
            </a: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209551" y="1078797"/>
            <a:ext cx="3905249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00"/>
                </a:solidFill>
              </a:rPr>
              <a:t>IF B IS THE DOMINANT ALLELE FOR BLACK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666749" y="3092099"/>
            <a:ext cx="3124201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chemeClr val="accent4">
                    <a:lumMod val="75000"/>
                  </a:schemeClr>
                </a:solidFill>
              </a:rPr>
              <a:t>AND b IS THE RECESSIVE ALLELE FOR BROWN</a:t>
            </a:r>
          </a:p>
        </p:txBody>
      </p:sp>
      <p:sp>
        <p:nvSpPr>
          <p:cNvPr id="12310" name="Text Box 27"/>
          <p:cNvSpPr txBox="1">
            <a:spLocks noChangeArrowheads="1"/>
          </p:cNvSpPr>
          <p:nvPr/>
        </p:nvSpPr>
        <p:spPr bwMode="auto">
          <a:xfrm>
            <a:off x="1981200" y="5257801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209551" y="5105400"/>
            <a:ext cx="474344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00"/>
                </a:solidFill>
              </a:rPr>
              <a:t>THEN WE CAN MAKE PREDICTIONS ABOUT THE OUTCOMES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8629648" y="1125887"/>
            <a:ext cx="29527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00"/>
                </a:solidFill>
              </a:rPr>
              <a:t>RESULTS:</a:t>
            </a:r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8534399" y="2362200"/>
            <a:ext cx="3429001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00"/>
                </a:solidFill>
              </a:rPr>
              <a:t>PHENOTYPIC: </a:t>
            </a:r>
            <a:r>
              <a:rPr lang="en-US" altLang="en-US" sz="2800" b="1" dirty="0">
                <a:solidFill>
                  <a:srgbClr val="000000"/>
                </a:solidFill>
              </a:rPr>
              <a:t>100% BLACK   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</a:rPr>
              <a:t> 4:0 RATIO, BLACK TO BROWN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8534399" y="4707732"/>
            <a:ext cx="3295651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00"/>
                </a:solidFill>
              </a:rPr>
              <a:t>GENOTYPIC: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</a:rPr>
              <a:t>100% Bb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</a:rPr>
              <a:t>4:0 ALL Bb</a:t>
            </a:r>
          </a:p>
        </p:txBody>
      </p:sp>
    </p:spTree>
    <p:extLst>
      <p:ext uri="{BB962C8B-B14F-4D97-AF65-F5344CB8AC3E}">
        <p14:creationId xmlns:p14="http://schemas.microsoft.com/office/powerpoint/2010/main" val="850575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0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4" grpId="0"/>
      <p:bldP spid="30748" grpId="0"/>
      <p:bldP spid="30751" grpId="0"/>
      <p:bldP spid="307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233126"/>
            <a:ext cx="6477000" cy="80010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/>
              <a:t>HOW TO USE A PUNNETT SQUARE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953000" y="2590800"/>
            <a:ext cx="3352800" cy="304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6629400" y="25908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953000" y="41148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410200" y="1981201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8305800" y="28194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105400" y="2057401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029200" y="1752601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334000" y="2057401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7696200" y="198120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7086600" y="2057401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038600" y="29718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114800" y="4419601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13327" name="Text Box 22"/>
          <p:cNvSpPr txBox="1">
            <a:spLocks noChangeArrowheads="1"/>
          </p:cNvSpPr>
          <p:nvPr/>
        </p:nvSpPr>
        <p:spPr bwMode="auto">
          <a:xfrm>
            <a:off x="1981200" y="5257801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8382000" y="1011149"/>
            <a:ext cx="381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000000"/>
                </a:solidFill>
              </a:rPr>
              <a:t>WHAT ARE THE RESULTS?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8534400" y="2362200"/>
            <a:ext cx="318135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00"/>
                </a:solidFill>
              </a:rPr>
              <a:t>PHENOTYPIC: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</a:rPr>
              <a:t>75% TALL   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25</a:t>
            </a:r>
            <a:r>
              <a:rPr lang="en-US" altLang="en-US" sz="2000" b="1" dirty="0">
                <a:solidFill>
                  <a:srgbClr val="000000"/>
                </a:solidFill>
              </a:rPr>
              <a:t>% SHORT</a:t>
            </a:r>
          </a:p>
          <a:p>
            <a:pPr eaLnBrk="1" fontAlgn="base" hangingPunct="1">
              <a:spcBef>
                <a:spcPts val="60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</a:rPr>
              <a:t>3 TO 1 RATIO: </a:t>
            </a:r>
            <a:endParaRPr lang="en-US" altLang="en-US" sz="2000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ts val="60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2000" b="1" dirty="0">
                <a:solidFill>
                  <a:srgbClr val="000000"/>
                </a:solidFill>
              </a:rPr>
              <a:t>TALL TO SHORT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8470900" y="4384714"/>
            <a:ext cx="35306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00"/>
                </a:solidFill>
              </a:rPr>
              <a:t>GENOTYPIC: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1TT: 2Tt: 1tt      </a:t>
            </a:r>
            <a:endParaRPr lang="en-US" altLang="en-US" sz="2400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</a:rPr>
              <a:t>1:2:1 </a:t>
            </a:r>
            <a:r>
              <a:rPr lang="en-US" altLang="en-US" sz="2400" b="1" dirty="0">
                <a:solidFill>
                  <a:srgbClr val="000000"/>
                </a:solidFill>
              </a:rPr>
              <a:t>RATIO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 25 %TT,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50</a:t>
            </a:r>
            <a:r>
              <a:rPr lang="en-US" altLang="en-US" sz="2400" b="1" dirty="0">
                <a:solidFill>
                  <a:srgbClr val="000000"/>
                </a:solidFill>
              </a:rPr>
              <a:t>% Tt, 25% </a:t>
            </a:r>
            <a:r>
              <a:rPr lang="en-US" altLang="en-US" sz="2400" b="1" dirty="0" err="1">
                <a:solidFill>
                  <a:srgbClr val="000000"/>
                </a:solidFill>
              </a:rPr>
              <a:t>tt</a:t>
            </a:r>
            <a:r>
              <a:rPr lang="en-US" altLang="en-US" sz="2400" b="1" dirty="0">
                <a:solidFill>
                  <a:srgbClr val="000000"/>
                </a:solidFill>
              </a:rPr>
              <a:t>       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304799" y="955181"/>
            <a:ext cx="426720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00"/>
                </a:solidFill>
              </a:rPr>
              <a:t>LET’S LOOK AT ANOTHER PUNNETT SQUARE AND PREDICT THE OUTCOME</a:t>
            </a:r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5318125" y="3084513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7070725" y="3084513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5318125" y="4456113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7070725" y="4456113"/>
            <a:ext cx="260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38946" name="Text Box 34"/>
          <p:cNvSpPr txBox="1">
            <a:spLocks noChangeArrowheads="1"/>
          </p:cNvSpPr>
          <p:nvPr/>
        </p:nvSpPr>
        <p:spPr bwMode="auto">
          <a:xfrm>
            <a:off x="5622925" y="3084513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7299325" y="3084513"/>
            <a:ext cx="260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5715000" y="4495801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7299325" y="4456113"/>
            <a:ext cx="260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38950" name="Text Box 38"/>
          <p:cNvSpPr txBox="1">
            <a:spLocks noChangeArrowheads="1"/>
          </p:cNvSpPr>
          <p:nvPr/>
        </p:nvSpPr>
        <p:spPr bwMode="auto">
          <a:xfrm>
            <a:off x="76196" y="3923050"/>
            <a:ext cx="2228853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</a:rPr>
              <a:t>T IS THE DOMINANT ALLELE FOR TALLNESS</a:t>
            </a:r>
          </a:p>
        </p:txBody>
      </p:sp>
      <p:sp>
        <p:nvSpPr>
          <p:cNvPr id="38951" name="Text Box 39"/>
          <p:cNvSpPr txBox="1">
            <a:spLocks noChangeArrowheads="1"/>
          </p:cNvSpPr>
          <p:nvPr/>
        </p:nvSpPr>
        <p:spPr bwMode="auto">
          <a:xfrm>
            <a:off x="2378074" y="4716573"/>
            <a:ext cx="249872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</a:rPr>
              <a:t>t IS THE RECESSIVE ALLELE FOR SHORTNESS</a:t>
            </a:r>
          </a:p>
        </p:txBody>
      </p:sp>
    </p:spTree>
    <p:extLst>
      <p:ext uri="{BB962C8B-B14F-4D97-AF65-F5344CB8AC3E}">
        <p14:creationId xmlns:p14="http://schemas.microsoft.com/office/powerpoint/2010/main" val="36520003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8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8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8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3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3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20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6" grpId="0"/>
      <p:bldP spid="38937" grpId="0"/>
      <p:bldP spid="38938" grpId="0"/>
      <p:bldP spid="38939" grpId="0"/>
      <p:bldP spid="38942" grpId="0"/>
      <p:bldP spid="38943" grpId="0"/>
      <p:bldP spid="38947" grpId="0"/>
      <p:bldP spid="38948" grpId="0"/>
      <p:bldP spid="38949" grpId="0"/>
      <p:bldP spid="38950" grpId="0"/>
      <p:bldP spid="3895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Set up the Punnett Square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417638"/>
            <a:ext cx="11449050" cy="1676400"/>
          </a:xfrm>
        </p:spPr>
        <p:txBody>
          <a:bodyPr>
            <a:noAutofit/>
          </a:bodyPr>
          <a:lstStyle/>
          <a:p>
            <a:r>
              <a:rPr lang="en-US" altLang="en-US" sz="3600" dirty="0"/>
              <a:t>Write the genotypes of each parent. Put each allele (gene) in it’s own column. Then cross the gametes to determine the possible genotypes of the offspring</a:t>
            </a:r>
          </a:p>
        </p:txBody>
      </p:sp>
      <p:graphicFrame>
        <p:nvGraphicFramePr>
          <p:cNvPr id="13327" name="Group 15"/>
          <p:cNvGraphicFramePr>
            <a:graphicFrameLocks noGrp="1"/>
          </p:cNvGraphicFramePr>
          <p:nvPr>
            <p:ph sz="half" idx="2"/>
          </p:nvPr>
        </p:nvGraphicFramePr>
        <p:xfrm>
          <a:off x="4419600" y="3657600"/>
          <a:ext cx="3581400" cy="2590800"/>
        </p:xfrm>
        <a:graphic>
          <a:graphicData uri="http://schemas.openxmlformats.org/drawingml/2006/table">
            <a:tbl>
              <a:tblPr/>
              <a:tblGrid>
                <a:gridCol w="1790700"/>
                <a:gridCol w="1790700"/>
              </a:tblGrid>
              <a:tr h="1295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953000" y="32004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CC00"/>
                </a:solidFill>
              </a:rPr>
              <a:t>Y		Y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3581400" y="3886201"/>
            <a:ext cx="6858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FF00"/>
                </a:solidFill>
              </a:rPr>
              <a:t>y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3200" b="1">
              <a:solidFill>
                <a:srgbClr val="00FF00"/>
              </a:solidFill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FF00"/>
                </a:solidFill>
              </a:rPr>
              <a:t>y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8382000" y="3124200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CC00"/>
                </a:solidFill>
              </a:rPr>
              <a:t>Parent #1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1524000" y="480060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FF00"/>
                </a:solidFill>
              </a:rPr>
              <a:t>Parent #2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4572000" y="39624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CC00"/>
                </a:solidFill>
              </a:rPr>
              <a:t>Y</a:t>
            </a:r>
            <a:r>
              <a:rPr lang="en-US" altLang="en-US" sz="3200" b="1">
                <a:solidFill>
                  <a:srgbClr val="00FF00"/>
                </a:solidFill>
              </a:rPr>
              <a:t>y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6400800" y="40386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CC00"/>
                </a:solidFill>
              </a:rPr>
              <a:t>Y</a:t>
            </a:r>
            <a:r>
              <a:rPr lang="en-US" altLang="en-US" sz="3200" b="1">
                <a:solidFill>
                  <a:srgbClr val="00FF00"/>
                </a:solidFill>
              </a:rPr>
              <a:t>y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4648200" y="51816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CC00"/>
                </a:solidFill>
              </a:rPr>
              <a:t>Y</a:t>
            </a:r>
            <a:r>
              <a:rPr lang="en-US" altLang="en-US" sz="3200" b="1">
                <a:solidFill>
                  <a:srgbClr val="00FF00"/>
                </a:solidFill>
              </a:rPr>
              <a:t>y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6400800" y="51816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CC00"/>
                </a:solidFill>
              </a:rPr>
              <a:t>Y</a:t>
            </a:r>
            <a:r>
              <a:rPr lang="en-US" altLang="en-US" sz="3200" b="1">
                <a:solidFill>
                  <a:srgbClr val="00FF00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5731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9" grpId="0"/>
      <p:bldP spid="13330" grpId="0"/>
      <p:bldP spid="13331" grpId="0"/>
      <p:bldP spid="13332" grpId="0"/>
      <p:bldP spid="13333" grpId="0"/>
      <p:bldP spid="13334" grpId="0"/>
      <p:bldP spid="13335" grpId="0"/>
      <p:bldP spid="133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Monday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52197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i="1" dirty="0" smtClean="0"/>
              <a:t>Graphing traits</a:t>
            </a:r>
          </a:p>
          <a:p>
            <a:pPr marL="0" indent="0" algn="ctr">
              <a:buNone/>
            </a:pPr>
            <a:r>
              <a:rPr lang="en-US" sz="6600" i="1" dirty="0" smtClean="0"/>
              <a:t>Conclusions</a:t>
            </a:r>
          </a:p>
          <a:p>
            <a:pPr marL="0" indent="0" algn="ctr">
              <a:buNone/>
            </a:pPr>
            <a:r>
              <a:rPr lang="en-US" sz="6600" i="1" dirty="0" smtClean="0"/>
              <a:t>PowerPoint </a:t>
            </a:r>
            <a:r>
              <a:rPr lang="en-US" sz="6600" i="1" dirty="0" smtClean="0"/>
              <a:t>– Mitosis/Meiosis</a:t>
            </a:r>
          </a:p>
        </p:txBody>
      </p:sp>
    </p:spTree>
    <p:extLst>
      <p:ext uri="{BB962C8B-B14F-4D97-AF65-F5344CB8AC3E}">
        <p14:creationId xmlns:p14="http://schemas.microsoft.com/office/powerpoint/2010/main" val="59026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5900"/>
            <a:ext cx="11277600" cy="4691063"/>
          </a:xfrm>
        </p:spPr>
        <p:txBody>
          <a:bodyPr>
            <a:noAutofit/>
          </a:bodyPr>
          <a:lstStyle/>
          <a:p>
            <a:pPr algn="ctr"/>
            <a:r>
              <a:rPr lang="en-US" altLang="en-US" sz="4000" dirty="0"/>
              <a:t>How many of their offspring will be yellow?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 out of 4 – 100%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4000" dirty="0"/>
              <a:t>(the dominant trait is stronger than the recessive trait)</a:t>
            </a:r>
          </a:p>
          <a:p>
            <a:pPr algn="ctr"/>
            <a:r>
              <a:rPr lang="en-US" altLang="en-US" sz="4000" dirty="0"/>
              <a:t>How many of their offspring will be green?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  <a:p>
            <a:r>
              <a:rPr lang="en-US" altLang="en-US" sz="4000" dirty="0"/>
              <a:t>Are the offspring homozygous or heterozygous? 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heterozygous</a:t>
            </a:r>
          </a:p>
        </p:txBody>
      </p:sp>
    </p:spTree>
    <p:extLst>
      <p:ext uri="{BB962C8B-B14F-4D97-AF65-F5344CB8AC3E}">
        <p14:creationId xmlns:p14="http://schemas.microsoft.com/office/powerpoint/2010/main" val="87040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277814"/>
            <a:ext cx="11830050" cy="1139825"/>
          </a:xfrm>
        </p:spPr>
        <p:txBody>
          <a:bodyPr>
            <a:noAutofit/>
          </a:bodyPr>
          <a:lstStyle/>
          <a:p>
            <a:r>
              <a:rPr lang="en-US" altLang="en-US" sz="4000" b="1" dirty="0">
                <a:effectLst/>
              </a:rPr>
              <a:t>Example #2:  Two plants that are heterozygous for seed color are crossed, what would their offspring look like?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8686800" cy="1295400"/>
          </a:xfrm>
          <a:solidFill>
            <a:srgbClr val="000000">
              <a:alpha val="0"/>
            </a:srgbClr>
          </a:solidFill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2800" u="sng"/>
              <a:t>				</a:t>
            </a:r>
            <a:r>
              <a:rPr lang="en-US" altLang="en-US" sz="2800"/>
              <a:t> X </a:t>
            </a:r>
            <a:r>
              <a:rPr lang="en-US" altLang="en-US" sz="2800" u="sng"/>
              <a:t>				</a:t>
            </a:r>
            <a:endParaRPr lang="en-US" altLang="en-US" sz="2800">
              <a:effectLst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800">
                <a:effectLst/>
              </a:rPr>
              <a:t>Parent #1		        Parent #2</a:t>
            </a:r>
            <a:endParaRPr lang="en-US" altLang="en-US" sz="2800" u="sng"/>
          </a:p>
        </p:txBody>
      </p:sp>
      <p:graphicFrame>
        <p:nvGraphicFramePr>
          <p:cNvPr id="16399" name="Group 15"/>
          <p:cNvGraphicFramePr>
            <a:graphicFrameLocks noGrp="1"/>
          </p:cNvGraphicFramePr>
          <p:nvPr>
            <p:ph sz="half" idx="2"/>
          </p:nvPr>
        </p:nvGraphicFramePr>
        <p:xfrm>
          <a:off x="4267200" y="3657600"/>
          <a:ext cx="4038600" cy="266700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1333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4953000" y="3048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B2B2B2"/>
                </a:solidFill>
              </a:rPr>
              <a:t>Y		y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3429000" y="3962401"/>
            <a:ext cx="6096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B2B2B2"/>
                </a:solidFill>
              </a:rPr>
              <a:t>Y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3200" b="1">
              <a:solidFill>
                <a:srgbClr val="B2B2B2"/>
              </a:solidFill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B2B2B2"/>
                </a:solidFill>
              </a:rPr>
              <a:t>y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4648200" y="39624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B2B2B2"/>
                </a:solidFill>
              </a:rPr>
              <a:t>YY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6629400" y="40386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B2B2B2"/>
                </a:solidFill>
              </a:rPr>
              <a:t>Yy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4648200" y="53340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B2B2B2"/>
                </a:solidFill>
              </a:rPr>
              <a:t>Yy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6553200" y="52578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B2B2B2"/>
                </a:solidFill>
              </a:rPr>
              <a:t>yy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3886200" y="15240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B2B2B2"/>
                </a:solidFill>
              </a:rPr>
              <a:t>Yy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7391400" y="15240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B2B2B2"/>
                </a:solidFill>
              </a:rPr>
              <a:t>Yy</a:t>
            </a:r>
          </a:p>
        </p:txBody>
      </p:sp>
    </p:spTree>
    <p:extLst>
      <p:ext uri="{BB962C8B-B14F-4D97-AF65-F5344CB8AC3E}">
        <p14:creationId xmlns:p14="http://schemas.microsoft.com/office/powerpoint/2010/main" val="375628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6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1" grpId="0"/>
      <p:bldP spid="1640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865188"/>
          </a:xfrm>
        </p:spPr>
        <p:txBody>
          <a:bodyPr/>
          <a:lstStyle/>
          <a:p>
            <a:r>
              <a:rPr lang="en-US" altLang="en-US"/>
              <a:t>Questions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71450" y="762000"/>
            <a:ext cx="11868150" cy="6096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3600" dirty="0"/>
              <a:t>What percent of the offspring are homozygous dominant? 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600" b="1" dirty="0">
                <a:solidFill>
                  <a:schemeClr val="accent1"/>
                </a:solidFill>
                <a:effectLst/>
              </a:rPr>
              <a:t>1 out of 4 – 25%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What percent of the offspring are heterozygous?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600" b="1" dirty="0">
                <a:solidFill>
                  <a:schemeClr val="accent1"/>
                </a:solidFill>
                <a:effectLst/>
              </a:rPr>
              <a:t> 2 out of 4 – 50%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What percentage of the offspring are homozygous recessive? 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600" b="1" dirty="0">
                <a:solidFill>
                  <a:schemeClr val="accent1"/>
                </a:solidFill>
                <a:effectLst/>
              </a:rPr>
              <a:t>1 out of 4 – 25%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How many of offspring will be yellow?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600" b="1" dirty="0">
                <a:solidFill>
                  <a:schemeClr val="accent1"/>
                </a:solidFill>
                <a:effectLst/>
              </a:rPr>
              <a:t> 75%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How many of the offspring will be green?  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600" b="1" dirty="0">
                <a:solidFill>
                  <a:schemeClr val="accent1"/>
                </a:solidFill>
                <a:effectLst/>
              </a:rPr>
              <a:t>25%</a:t>
            </a:r>
          </a:p>
        </p:txBody>
      </p:sp>
    </p:spTree>
    <p:extLst>
      <p:ext uri="{BB962C8B-B14F-4D97-AF65-F5344CB8AC3E}">
        <p14:creationId xmlns:p14="http://schemas.microsoft.com/office/powerpoint/2010/main" val="427185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1"/>
            <a:ext cx="10515600" cy="1051559"/>
          </a:xfrm>
        </p:spPr>
        <p:txBody>
          <a:bodyPr/>
          <a:lstStyle/>
          <a:p>
            <a:pPr algn="ctr"/>
            <a:r>
              <a:rPr lang="en-US" dirty="0" smtClean="0"/>
              <a:t>Science Thoughts 3/15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432560"/>
            <a:ext cx="11734800" cy="53035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78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Wednesday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3" y="1825624"/>
            <a:ext cx="11430000" cy="45294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Check Traits Lab – major grade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Determining </a:t>
            </a:r>
            <a:r>
              <a:rPr lang="en-US" sz="6600" dirty="0" smtClean="0"/>
              <a:t>Genotypes</a:t>
            </a:r>
          </a:p>
          <a:p>
            <a:pPr marL="0" indent="0" algn="ctr">
              <a:buNone/>
            </a:pPr>
            <a:r>
              <a:rPr lang="en-US" sz="6600" dirty="0" smtClean="0"/>
              <a:t>Sponge Bob Genetics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1776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 Thoughts 3/16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432560"/>
            <a:ext cx="11734800" cy="53035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14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Thursday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94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Sponge Bob Genetics 2</a:t>
            </a:r>
          </a:p>
        </p:txBody>
      </p:sp>
    </p:spTree>
    <p:extLst>
      <p:ext uri="{BB962C8B-B14F-4D97-AF65-F5344CB8AC3E}">
        <p14:creationId xmlns:p14="http://schemas.microsoft.com/office/powerpoint/2010/main" val="360571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 Thoughts 3/17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432560"/>
            <a:ext cx="11734800" cy="53035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29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641"/>
            <a:ext cx="10515600" cy="1097279"/>
          </a:xfrm>
        </p:spPr>
        <p:txBody>
          <a:bodyPr/>
          <a:lstStyle/>
          <a:p>
            <a:pPr algn="ctr"/>
            <a:r>
              <a:rPr lang="en-US" dirty="0" smtClean="0"/>
              <a:t>Friday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080" y="1112520"/>
            <a:ext cx="10515600" cy="5745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Notebook check</a:t>
            </a:r>
          </a:p>
          <a:p>
            <a:pPr marL="0" indent="0" algn="ctr">
              <a:buNone/>
            </a:pPr>
            <a:r>
              <a:rPr lang="en-US" sz="6600" dirty="0"/>
              <a:t>Punnett Square Worksheet (quiz</a:t>
            </a:r>
            <a:r>
              <a:rPr lang="en-US" sz="6600" dirty="0" smtClean="0"/>
              <a:t>)</a:t>
            </a:r>
          </a:p>
          <a:p>
            <a:pPr marL="0" indent="0" algn="ctr">
              <a:buNone/>
            </a:pPr>
            <a:r>
              <a:rPr lang="en-US" sz="6600" dirty="0" smtClean="0"/>
              <a:t>Amoeba Sisters</a:t>
            </a:r>
          </a:p>
          <a:p>
            <a:pPr marL="0" indent="0" algn="ctr">
              <a:buNone/>
            </a:pPr>
            <a:r>
              <a:rPr lang="en-US" sz="2400" dirty="0"/>
              <a:t>Mitosis </a:t>
            </a:r>
            <a:r>
              <a:rPr lang="en-US" sz="2400" dirty="0" smtClean="0"/>
              <a:t>(8:26)</a:t>
            </a:r>
            <a:r>
              <a:rPr lang="en-US" sz="2400" dirty="0"/>
              <a:t>	</a:t>
            </a:r>
            <a:r>
              <a:rPr lang="en-US" sz="2400" dirty="0">
                <a:hlinkClick r:id="rId2"/>
              </a:rPr>
              <a:t>https://www.youtube.com/watch?v=f-ldPgEfAHI&amp;feature=youtu.be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Meiosis (7:40)</a:t>
            </a:r>
            <a:r>
              <a:rPr lang="en-US" sz="2400" dirty="0"/>
              <a:t>		</a:t>
            </a:r>
            <a:r>
              <a:rPr lang="en-US" sz="2400" dirty="0">
                <a:hlinkClick r:id="rId3"/>
              </a:rPr>
              <a:t>https://www.youtube.com/watch?v=toWK0fIyFlY</a:t>
            </a:r>
            <a:endParaRPr lang="en-US" sz="2400" dirty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7156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921"/>
            <a:ext cx="10515600" cy="1051559"/>
          </a:xfrm>
        </p:spPr>
        <p:txBody>
          <a:bodyPr/>
          <a:lstStyle/>
          <a:p>
            <a:pPr algn="ctr"/>
            <a:r>
              <a:rPr lang="en-US" dirty="0" smtClean="0"/>
              <a:t>Science Thoughts 3/14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" y="1005840"/>
            <a:ext cx="12085320" cy="57302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/>
              <a:t>How many cells are produced in Mitosis?  How many in Meiosis?</a:t>
            </a:r>
          </a:p>
          <a:p>
            <a:pPr marL="0" indent="0" algn="ctr">
              <a:buNone/>
            </a:pPr>
            <a:endParaRPr lang="en-US" sz="4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7200" dirty="0" err="1" smtClean="0">
                <a:solidFill>
                  <a:srgbClr val="FF0000"/>
                </a:solidFill>
              </a:rPr>
              <a:t>miTosis</a:t>
            </a:r>
            <a:r>
              <a:rPr lang="en-US" sz="7200" dirty="0" smtClean="0">
                <a:solidFill>
                  <a:srgbClr val="FF0000"/>
                </a:solidFill>
              </a:rPr>
              <a:t> – TWO</a:t>
            </a:r>
          </a:p>
          <a:p>
            <a:pPr marL="0" indent="0" algn="ctr">
              <a:buNone/>
            </a:pPr>
            <a:r>
              <a:rPr lang="en-US" sz="7200" dirty="0" err="1" smtClean="0">
                <a:solidFill>
                  <a:srgbClr val="FF0000"/>
                </a:solidFill>
              </a:rPr>
              <a:t>mEIOsIs</a:t>
            </a:r>
            <a:r>
              <a:rPr lang="en-US" sz="7200" dirty="0" smtClean="0">
                <a:solidFill>
                  <a:srgbClr val="FF0000"/>
                </a:solidFill>
              </a:rPr>
              <a:t> - FOUR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95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Tuesday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825624"/>
            <a:ext cx="11849100" cy="45294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i="1" dirty="0"/>
              <a:t>PowerPoint – Mitosis/Meiosis</a:t>
            </a:r>
          </a:p>
          <a:p>
            <a:pPr marL="0" indent="0" algn="ctr">
              <a:buNone/>
            </a:pPr>
            <a:r>
              <a:rPr lang="en-US" sz="6600" dirty="0"/>
              <a:t>Punnett Squares </a:t>
            </a:r>
            <a:r>
              <a:rPr lang="en-US" sz="6600" dirty="0" err="1"/>
              <a:t>Powerpoint</a:t>
            </a:r>
            <a:endParaRPr lang="en-US" sz="6600" dirty="0"/>
          </a:p>
          <a:p>
            <a:pPr marL="0" indent="0" algn="ctr">
              <a:buNone/>
            </a:pPr>
            <a:endParaRPr lang="en-US" sz="6600" dirty="0" smtClean="0"/>
          </a:p>
        </p:txBody>
      </p:sp>
    </p:spTree>
    <p:extLst>
      <p:ext uri="{BB962C8B-B14F-4D97-AF65-F5344CB8AC3E}">
        <p14:creationId xmlns:p14="http://schemas.microsoft.com/office/powerpoint/2010/main" val="222640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334"/>
            <a:ext cx="10515600" cy="1038578"/>
          </a:xfrm>
        </p:spPr>
        <p:txBody>
          <a:bodyPr>
            <a:normAutofit/>
          </a:bodyPr>
          <a:lstStyle/>
          <a:p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11" y="383822"/>
            <a:ext cx="11830756" cy="6310489"/>
          </a:xfrm>
        </p:spPr>
        <p:txBody>
          <a:bodyPr>
            <a:normAutofit/>
          </a:bodyPr>
          <a:lstStyle/>
          <a:p>
            <a:r>
              <a:rPr lang="en-US" sz="4000" b="1" dirty="0"/>
              <a:t>Asexual Reproduction </a:t>
            </a:r>
          </a:p>
          <a:p>
            <a:pPr lvl="1"/>
            <a:r>
              <a:rPr lang="en-US" sz="4000" dirty="0"/>
              <a:t>offspring come from a single organism, and inherit the genes of that parent only. </a:t>
            </a:r>
          </a:p>
          <a:p>
            <a:pPr lvl="1"/>
            <a:r>
              <a:rPr lang="en-US" sz="4000" dirty="0"/>
              <a:t>The offspring will be a exact genetic copy of the parent</a:t>
            </a:r>
            <a:r>
              <a:rPr lang="en-US" sz="4000" dirty="0" smtClean="0"/>
              <a:t>.</a:t>
            </a:r>
          </a:p>
          <a:p>
            <a:r>
              <a:rPr lang="en-US" sz="4000" b="1" dirty="0" smtClean="0"/>
              <a:t>Sexual Reproduction</a:t>
            </a:r>
          </a:p>
          <a:p>
            <a:pPr lvl="1"/>
            <a:r>
              <a:rPr lang="en-US" sz="4000" dirty="0" smtClean="0"/>
              <a:t>a </a:t>
            </a:r>
            <a:r>
              <a:rPr lang="en-US" sz="4000" dirty="0"/>
              <a:t>single specialized cell from a female merges with a specialized cell from a male</a:t>
            </a:r>
            <a:r>
              <a:rPr lang="en-US" sz="4000" dirty="0" smtClean="0"/>
              <a:t>.</a:t>
            </a:r>
          </a:p>
          <a:p>
            <a:pPr lvl="1"/>
            <a:r>
              <a:rPr lang="en-US" sz="4000" dirty="0"/>
              <a:t>half of the genes come from each parent.</a:t>
            </a:r>
            <a:endParaRPr lang="en-US" sz="4000" dirty="0" smtClean="0"/>
          </a:p>
          <a:p>
            <a:pPr lvl="2"/>
            <a:r>
              <a:rPr lang="en-US" sz="4000" dirty="0" smtClean="0"/>
              <a:t>Ex. Humans and other mammals 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0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1" y="304800"/>
            <a:ext cx="9979377" cy="63246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Mitosis:	</a:t>
            </a:r>
            <a:r>
              <a:rPr lang="en-US" sz="4400" b="1" u="sng" dirty="0" smtClean="0">
                <a:solidFill>
                  <a:srgbClr val="7030A0"/>
                </a:solidFill>
              </a:rPr>
              <a:t>One </a:t>
            </a:r>
            <a:r>
              <a:rPr lang="en-US" sz="4400" b="1" u="sng" dirty="0">
                <a:solidFill>
                  <a:srgbClr val="7030A0"/>
                </a:solidFill>
              </a:rPr>
              <a:t>cell</a:t>
            </a:r>
            <a:r>
              <a:rPr lang="en-US" sz="4400" dirty="0"/>
              <a:t>, it makes </a:t>
            </a:r>
            <a:r>
              <a:rPr lang="en-US" sz="4400" b="1" u="sng" dirty="0">
                <a:solidFill>
                  <a:srgbClr val="7030A0"/>
                </a:solidFill>
              </a:rPr>
              <a:t>copies </a:t>
            </a:r>
            <a:r>
              <a:rPr lang="en-US" sz="4400" dirty="0"/>
              <a:t>of its chromosomes, then it </a:t>
            </a:r>
            <a:r>
              <a:rPr lang="en-US" sz="4400" b="1" u="sng" dirty="0">
                <a:solidFill>
                  <a:srgbClr val="7030A0"/>
                </a:solidFill>
              </a:rPr>
              <a:t>divides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dirty="0"/>
              <a:t>and creates </a:t>
            </a:r>
            <a:r>
              <a:rPr lang="en-US" sz="4400" b="1" u="sng" dirty="0">
                <a:solidFill>
                  <a:srgbClr val="7030A0"/>
                </a:solidFill>
              </a:rPr>
              <a:t>two new identical </a:t>
            </a:r>
            <a:r>
              <a:rPr lang="en-US" sz="4400" dirty="0"/>
              <a:t>cells. Asexual reproduction</a:t>
            </a:r>
          </a:p>
          <a:p>
            <a:r>
              <a:rPr lang="en-US" sz="4400" b="1" dirty="0" smtClean="0">
                <a:solidFill>
                  <a:srgbClr val="7030A0"/>
                </a:solidFill>
              </a:rPr>
              <a:t>Meiosis:	One </a:t>
            </a:r>
            <a:r>
              <a:rPr lang="en-US" sz="4400" b="1" dirty="0">
                <a:solidFill>
                  <a:srgbClr val="7030A0"/>
                </a:solidFill>
              </a:rPr>
              <a:t>cell</a:t>
            </a:r>
            <a:r>
              <a:rPr lang="en-US" sz="4400" dirty="0"/>
              <a:t>, it </a:t>
            </a:r>
            <a:r>
              <a:rPr lang="en-US" sz="4400" b="1" dirty="0">
                <a:solidFill>
                  <a:srgbClr val="7030A0"/>
                </a:solidFill>
              </a:rPr>
              <a:t>copies</a:t>
            </a:r>
            <a:r>
              <a:rPr lang="en-US" sz="4400" dirty="0"/>
              <a:t> its chromosomes and </a:t>
            </a:r>
            <a:r>
              <a:rPr lang="en-US" sz="4400" dirty="0">
                <a:solidFill>
                  <a:srgbClr val="7030A0"/>
                </a:solidFill>
              </a:rPr>
              <a:t>combines</a:t>
            </a:r>
            <a:r>
              <a:rPr lang="en-US" sz="4400" dirty="0"/>
              <a:t> them, then it </a:t>
            </a:r>
            <a:r>
              <a:rPr lang="en-US" sz="4400" b="1" dirty="0">
                <a:solidFill>
                  <a:srgbClr val="7030A0"/>
                </a:solidFill>
              </a:rPr>
              <a:t>divides, </a:t>
            </a:r>
            <a:r>
              <a:rPr lang="en-US" sz="4400" dirty="0"/>
              <a:t>then it </a:t>
            </a:r>
            <a:r>
              <a:rPr lang="en-US" sz="4400" b="1" dirty="0">
                <a:solidFill>
                  <a:srgbClr val="7030A0"/>
                </a:solidFill>
              </a:rPr>
              <a:t>combines</a:t>
            </a:r>
            <a:r>
              <a:rPr lang="en-US" sz="4400" dirty="0"/>
              <a:t> again, then it </a:t>
            </a:r>
            <a:r>
              <a:rPr lang="en-US" sz="4400" b="1" dirty="0">
                <a:solidFill>
                  <a:srgbClr val="7030A0"/>
                </a:solidFill>
              </a:rPr>
              <a:t>divides</a:t>
            </a:r>
            <a:r>
              <a:rPr lang="en-US" sz="4400" dirty="0"/>
              <a:t> again into </a:t>
            </a:r>
            <a:r>
              <a:rPr lang="en-US" sz="4400" b="1" dirty="0">
                <a:solidFill>
                  <a:srgbClr val="7030A0"/>
                </a:solidFill>
              </a:rPr>
              <a:t>4 new cells </a:t>
            </a:r>
            <a:r>
              <a:rPr lang="en-US" sz="4400" dirty="0"/>
              <a:t>that are </a:t>
            </a:r>
            <a:r>
              <a:rPr lang="en-US" sz="4400" b="1" dirty="0">
                <a:solidFill>
                  <a:srgbClr val="7030A0"/>
                </a:solidFill>
              </a:rPr>
              <a:t>half</a:t>
            </a:r>
            <a:r>
              <a:rPr lang="en-US" sz="4400" dirty="0"/>
              <a:t> of the first cell, this is for sexual reproduction.</a:t>
            </a:r>
          </a:p>
        </p:txBody>
      </p:sp>
      <p:pic>
        <p:nvPicPr>
          <p:cNvPr id="4" name="Picture 3" descr="http://img.sparknotes.com/figures/9/9b21ee2b7bf9283a07e75b1e11a7f3c3/mitosisschem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80977" y="214490"/>
            <a:ext cx="1941690" cy="2878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img.sparknotes.com/figures/9/9b21ee2b7bf9283a07e75b1e11a7f3c3/meiosisscheme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66489" y="3307644"/>
            <a:ext cx="2156178" cy="31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19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8045"/>
            <a:ext cx="10515600" cy="891822"/>
          </a:xfrm>
        </p:spPr>
        <p:txBody>
          <a:bodyPr/>
          <a:lstStyle/>
          <a:p>
            <a:r>
              <a:rPr lang="en-US" dirty="0" smtClean="0"/>
              <a:t>Mitosis and Meiosis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511" y="1060754"/>
            <a:ext cx="11604978" cy="5116209"/>
          </a:xfrm>
        </p:spPr>
        <p:txBody>
          <a:bodyPr/>
          <a:lstStyle/>
          <a:p>
            <a:r>
              <a:rPr lang="en-US" sz="3600" dirty="0" smtClean="0"/>
              <a:t>Mitosis</a:t>
            </a:r>
          </a:p>
          <a:p>
            <a:pPr lvl="1"/>
            <a:r>
              <a:rPr lang="en-US" sz="3600" dirty="0"/>
              <a:t>Mitosis is a type of </a:t>
            </a:r>
            <a:r>
              <a:rPr lang="en-US" sz="3600" b="1" u="sng" dirty="0"/>
              <a:t>asexual reproduction </a:t>
            </a:r>
            <a:r>
              <a:rPr lang="en-US" sz="3600" dirty="0"/>
              <a:t>is when a nucleus undergoes cell division in which two daughter cells are formed, each containing a complete set of chromosomes</a:t>
            </a:r>
            <a:r>
              <a:rPr lang="en-US" sz="3600" dirty="0" smtClean="0"/>
              <a:t>.</a:t>
            </a:r>
          </a:p>
          <a:p>
            <a:pPr lvl="2"/>
            <a:r>
              <a:rPr lang="en-US" sz="3600" dirty="0" smtClean="0"/>
              <a:t>Makes </a:t>
            </a:r>
            <a:r>
              <a:rPr lang="en-US" sz="3600" b="1" i="1" u="sng" dirty="0" smtClean="0"/>
              <a:t>2 identical daughter cells</a:t>
            </a:r>
            <a:endParaRPr lang="en-US" sz="3600" b="1" i="1" u="sng" dirty="0"/>
          </a:p>
          <a:p>
            <a:pPr marL="411480" lvl="1" indent="0">
              <a:buNone/>
            </a:pP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134" y="4075289"/>
            <a:ext cx="7306849" cy="2667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68025" y="618067"/>
            <a:ext cx="678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https://www.youtube.com/watch?v=gwcwSZIfKlM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07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and Meiosis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2089"/>
            <a:ext cx="10515600" cy="4844874"/>
          </a:xfrm>
        </p:spPr>
        <p:txBody>
          <a:bodyPr/>
          <a:lstStyle/>
          <a:p>
            <a:r>
              <a:rPr lang="en-US" sz="3600" dirty="0"/>
              <a:t>Meiosis </a:t>
            </a:r>
            <a:endParaRPr lang="en-US" sz="3600" dirty="0" smtClean="0"/>
          </a:p>
          <a:p>
            <a:pPr lvl="1"/>
            <a:r>
              <a:rPr lang="en-US" sz="3600" dirty="0" smtClean="0"/>
              <a:t>Meiosis is </a:t>
            </a:r>
            <a:r>
              <a:rPr lang="en-US" sz="3600" dirty="0"/>
              <a:t>a type of </a:t>
            </a:r>
            <a:r>
              <a:rPr lang="en-US" sz="3600" b="1" u="sng" dirty="0"/>
              <a:t>sexual </a:t>
            </a:r>
            <a:r>
              <a:rPr lang="en-US" sz="3600" b="1" u="sng" dirty="0" smtClean="0"/>
              <a:t>reproduction</a:t>
            </a:r>
            <a:r>
              <a:rPr lang="en-US" sz="3600" b="1" u="sng" dirty="0"/>
              <a:t> </a:t>
            </a:r>
            <a:r>
              <a:rPr lang="en-US" sz="3600" dirty="0" smtClean="0"/>
              <a:t>involving a male (sperm cell) and female (egg cell) organism.  Meiosis allows for more genetic variation (different genes and physical features).</a:t>
            </a:r>
            <a:r>
              <a:rPr lang="en-US" sz="3600" dirty="0"/>
              <a:t>	</a:t>
            </a:r>
            <a:endParaRPr lang="en-US" sz="3600" dirty="0" smtClean="0"/>
          </a:p>
          <a:p>
            <a:pPr lvl="2"/>
            <a:r>
              <a:rPr lang="en-US" sz="3600" dirty="0" smtClean="0"/>
              <a:t>Makes </a:t>
            </a:r>
            <a:r>
              <a:rPr lang="en-US" sz="3600" b="1" i="1" u="sng" dirty="0" smtClean="0"/>
              <a:t>4 different daughter cells</a:t>
            </a:r>
            <a:endParaRPr lang="en-US" sz="3600" b="1" i="1" u="sng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886" y="4439839"/>
            <a:ext cx="7772400" cy="23336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59525" y="685758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https://www.youtube.com/watch?v=toWK0fIyFlY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14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16089" y="304800"/>
            <a:ext cx="11627555" cy="3886200"/>
          </a:xfrm>
        </p:spPr>
        <p:txBody>
          <a:bodyPr>
            <a:normAutofit/>
          </a:bodyPr>
          <a:lstStyle/>
          <a:p>
            <a:pPr marL="484632">
              <a:defRPr/>
            </a:pPr>
            <a:r>
              <a:rPr lang="en-US" b="1" dirty="0"/>
              <a:t>Three reasons why cells reproduce by asexual reproduction:</a:t>
            </a:r>
            <a:r>
              <a:rPr lang="en-US" sz="1200" b="1" dirty="0"/>
              <a:t/>
            </a:r>
            <a:br>
              <a:rPr lang="en-US" sz="1200" b="1" dirty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                  1.  Growth</a:t>
            </a:r>
            <a:br>
              <a:rPr lang="en-US" sz="4000" b="1" dirty="0"/>
            </a:br>
            <a:r>
              <a:rPr lang="en-US" sz="4000" b="1" dirty="0"/>
              <a:t>                  2.  Repair</a:t>
            </a:r>
            <a:br>
              <a:rPr lang="en-US" sz="4000" b="1" dirty="0"/>
            </a:br>
            <a:r>
              <a:rPr lang="en-US" sz="4000" b="1" dirty="0"/>
              <a:t>                  3.  Replacement</a:t>
            </a:r>
          </a:p>
        </p:txBody>
      </p:sp>
      <p:pic>
        <p:nvPicPr>
          <p:cNvPr id="20483" name="Picture 8" descr="http://content.revolutionhealth.com/contentimages/images-image_popup-bas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7822" y="4191000"/>
            <a:ext cx="32766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ctangle 7"/>
          <p:cNvSpPr>
            <a:spLocks noChangeArrowheads="1"/>
          </p:cNvSpPr>
          <p:nvPr/>
        </p:nvSpPr>
        <p:spPr bwMode="auto">
          <a:xfrm>
            <a:off x="316089" y="4191000"/>
            <a:ext cx="72136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charset="2"/>
              <a:buChar char=""/>
              <a:defRPr sz="3000">
                <a:solidFill>
                  <a:schemeClr val="tx1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charset="0"/>
              <a:buChar char="›"/>
              <a:defRPr sz="2600">
                <a:solidFill>
                  <a:schemeClr val="tx1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charset="2"/>
              <a:buChar char=""/>
              <a:defRPr sz="2400">
                <a:solidFill>
                  <a:schemeClr val="tx1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Century Gothic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Century Gothic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Century Gothic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Century Gothic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Century Gothic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Arial" charset="0"/>
              </a:rPr>
              <a:t>Skin cancer - the abnormal growth of skin cells - most often develops on skin exposed to the sun.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Arial" charset="0"/>
              </a:rPr>
              <a:t>Cell that reproduce by asexual reproduction reproduce constantly.  </a:t>
            </a:r>
          </a:p>
        </p:txBody>
      </p:sp>
    </p:spTree>
    <p:extLst>
      <p:ext uri="{BB962C8B-B14F-4D97-AF65-F5344CB8AC3E}">
        <p14:creationId xmlns:p14="http://schemas.microsoft.com/office/powerpoint/2010/main" val="176018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944</Words>
  <Application>Microsoft Office PowerPoint</Application>
  <PresentationFormat>Widescreen</PresentationFormat>
  <Paragraphs>208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Office Theme</vt:lpstr>
      <vt:lpstr>Science Thoughts 3/13</vt:lpstr>
      <vt:lpstr>Monday in class</vt:lpstr>
      <vt:lpstr>Science Thoughts 3/14</vt:lpstr>
      <vt:lpstr>Tuesday in class</vt:lpstr>
      <vt:lpstr> </vt:lpstr>
      <vt:lpstr>PowerPoint Presentation</vt:lpstr>
      <vt:lpstr>Mitosis and Meiosis </vt:lpstr>
      <vt:lpstr>Mitosis and Meiosis </vt:lpstr>
      <vt:lpstr>Three reasons why cells reproduce by asexual reproduction:                    1.  Growth                   2.  Repair                   3.  Replacement</vt:lpstr>
      <vt:lpstr>Punnett Square Notes</vt:lpstr>
      <vt:lpstr>TOOLS TO KNOW</vt:lpstr>
      <vt:lpstr>TERMS TO KNOW</vt:lpstr>
      <vt:lpstr>TERMS TO KNOW </vt:lpstr>
      <vt:lpstr>TERMS TO KNOW</vt:lpstr>
      <vt:lpstr>MONOHYBRID (ONE TRAIT) PUNNETT SQUARE</vt:lpstr>
      <vt:lpstr>MONOHYBRID (ONE TRAIT) PUNNETT SQUARE</vt:lpstr>
      <vt:lpstr>HOW TO USE A MONOHYBRID (ONE TRAIT) PUNNETT SQUARE</vt:lpstr>
      <vt:lpstr>HOW TO USE A PUNNETT SQUARE</vt:lpstr>
      <vt:lpstr>Set up the Punnett Square</vt:lpstr>
      <vt:lpstr>Questions</vt:lpstr>
      <vt:lpstr>Example #2:  Two plants that are heterozygous for seed color are crossed, what would their offspring look like?</vt:lpstr>
      <vt:lpstr>Questions</vt:lpstr>
      <vt:lpstr>Science Thoughts 3/15</vt:lpstr>
      <vt:lpstr>Wednesday in class</vt:lpstr>
      <vt:lpstr>Science Thoughts 3/16</vt:lpstr>
      <vt:lpstr>Thursday in class</vt:lpstr>
      <vt:lpstr>Science Thoughts 3/17</vt:lpstr>
      <vt:lpstr>Friday in class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Thoughts 3/13</dc:title>
  <dc:creator>Karin Kuropas</dc:creator>
  <cp:lastModifiedBy>Karin Kuropas</cp:lastModifiedBy>
  <cp:revision>1</cp:revision>
  <dcterms:created xsi:type="dcterms:W3CDTF">2017-03-13T18:35:26Z</dcterms:created>
  <dcterms:modified xsi:type="dcterms:W3CDTF">2017-03-13T18:36:00Z</dcterms:modified>
</cp:coreProperties>
</file>