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9"/>
  </p:handoutMasterIdLst>
  <p:sldIdLst>
    <p:sldId id="288" r:id="rId2"/>
    <p:sldId id="277" r:id="rId3"/>
    <p:sldId id="278" r:id="rId4"/>
    <p:sldId id="279" r:id="rId5"/>
    <p:sldId id="293" r:id="rId6"/>
    <p:sldId id="290" r:id="rId7"/>
    <p:sldId id="280" r:id="rId8"/>
    <p:sldId id="292" r:id="rId9"/>
    <p:sldId id="291" r:id="rId10"/>
    <p:sldId id="281" r:id="rId11"/>
    <p:sldId id="282" r:id="rId12"/>
    <p:sldId id="314" r:id="rId13"/>
    <p:sldId id="312" r:id="rId14"/>
    <p:sldId id="31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283" r:id="rId34"/>
    <p:sldId id="284" r:id="rId35"/>
    <p:sldId id="285" r:id="rId36"/>
    <p:sldId id="286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14"/>
    <p:restoredTop sz="94643"/>
  </p:normalViewPr>
  <p:slideViewPr>
    <p:cSldViewPr snapToGrid="0" snapToObjects="1">
      <p:cViewPr varScale="1">
        <p:scale>
          <a:sx n="57" d="100"/>
          <a:sy n="57" d="100"/>
        </p:scale>
        <p:origin x="10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2506B-2C5A-4F8D-B9A0-BFF562D1173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EC4CB-1A5F-47B7-842C-42CBB351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0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2B3E-B05E-6E43-A49F-9E096836503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9EC9-6528-0B46-9E55-3123FB42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9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2B3E-B05E-6E43-A49F-9E096836503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9EC9-6528-0B46-9E55-3123FB42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1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2B3E-B05E-6E43-A49F-9E096836503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9EC9-6528-0B46-9E55-3123FB42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5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2B3E-B05E-6E43-A49F-9E096836503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9EC9-6528-0B46-9E55-3123FB42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3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2B3E-B05E-6E43-A49F-9E096836503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9EC9-6528-0B46-9E55-3123FB42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3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2B3E-B05E-6E43-A49F-9E096836503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9EC9-6528-0B46-9E55-3123FB42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7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2B3E-B05E-6E43-A49F-9E096836503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9EC9-6528-0B46-9E55-3123FB42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2B3E-B05E-6E43-A49F-9E096836503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9EC9-6528-0B46-9E55-3123FB42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2B3E-B05E-6E43-A49F-9E096836503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9EC9-6528-0B46-9E55-3123FB42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2B3E-B05E-6E43-A49F-9E096836503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9EC9-6528-0B46-9E55-3123FB42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2B3E-B05E-6E43-A49F-9E096836503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9EC9-6528-0B46-9E55-3123FB42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2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2B3E-B05E-6E43-A49F-9E096836503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9EC9-6528-0B46-9E55-3123FB42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cellularlifeandgenetics/heredity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osVOx7yjt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cellularlifeandgenetics/genetic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March 20 - 24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 Patterns of Heredity</a:t>
            </a:r>
            <a:endParaRPr lang="en-US" sz="4000" dirty="0"/>
          </a:p>
          <a:p>
            <a:pPr lvl="1"/>
            <a:r>
              <a:rPr lang="en-US" dirty="0"/>
              <a:t>Punnett Squares</a:t>
            </a:r>
            <a:endParaRPr lang="en-US" sz="3600" dirty="0"/>
          </a:p>
          <a:p>
            <a:pPr lvl="2"/>
            <a:r>
              <a:rPr lang="en-US" dirty="0"/>
              <a:t>Offspring</a:t>
            </a:r>
            <a:endParaRPr lang="en-US" sz="3200" dirty="0"/>
          </a:p>
          <a:p>
            <a:pPr lvl="2"/>
            <a:r>
              <a:rPr lang="en-US" dirty="0"/>
              <a:t>Ratios</a:t>
            </a:r>
            <a:endParaRPr lang="en-US" sz="3200" dirty="0"/>
          </a:p>
          <a:p>
            <a:pPr lvl="2"/>
            <a:r>
              <a:rPr lang="en-US" dirty="0"/>
              <a:t>Dominance</a:t>
            </a:r>
            <a:endParaRPr lang="en-US" sz="3200" dirty="0"/>
          </a:p>
          <a:p>
            <a:pPr lvl="2"/>
            <a:r>
              <a:rPr lang="en-US" dirty="0"/>
              <a:t>co-dominance</a:t>
            </a:r>
            <a:endParaRPr lang="en-US" sz="3200" dirty="0"/>
          </a:p>
          <a:p>
            <a:pPr lvl="2"/>
            <a:r>
              <a:rPr lang="en-US" dirty="0"/>
              <a:t> incomplete dominance</a:t>
            </a:r>
            <a:endParaRPr lang="en-US" sz="3200" dirty="0"/>
          </a:p>
          <a:p>
            <a:pPr lvl="2"/>
            <a:r>
              <a:rPr lang="en-US" dirty="0"/>
              <a:t>multiple alleles</a:t>
            </a:r>
            <a:endParaRPr lang="en-US" sz="3200" dirty="0"/>
          </a:p>
          <a:p>
            <a:pPr lvl="2"/>
            <a:r>
              <a:rPr lang="en-US" dirty="0"/>
              <a:t>sex-linked traits</a:t>
            </a:r>
            <a:endParaRPr lang="en-US" sz="3200" dirty="0"/>
          </a:p>
          <a:p>
            <a:pPr lvl="1"/>
            <a:r>
              <a:rPr lang="en-US" dirty="0"/>
              <a:t>Pedigrees</a:t>
            </a:r>
            <a:endParaRPr lang="en-US" sz="3600" dirty="0"/>
          </a:p>
          <a:p>
            <a:r>
              <a:rPr lang="en-US" dirty="0"/>
              <a:t>QUIZ – Punnett Squares &amp; Pedigrees </a:t>
            </a:r>
          </a:p>
        </p:txBody>
      </p:sp>
    </p:spTree>
    <p:extLst>
      <p:ext uri="{BB962C8B-B14F-4D97-AF65-F5344CB8AC3E}">
        <p14:creationId xmlns:p14="http://schemas.microsoft.com/office/powerpoint/2010/main" val="17834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1"/>
            <a:ext cx="10515600" cy="1051559"/>
          </a:xfrm>
        </p:spPr>
        <p:txBody>
          <a:bodyPr/>
          <a:lstStyle/>
          <a:p>
            <a:pPr algn="ctr"/>
            <a:r>
              <a:rPr lang="en-US" dirty="0" smtClean="0"/>
              <a:t>Science Thoughts 3/22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32560"/>
            <a:ext cx="11734800" cy="53035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/>
              <a:t>On which chromosome is a “sex-linked trait”?</a:t>
            </a:r>
          </a:p>
          <a:p>
            <a:pPr marL="0" indent="0" algn="ctr">
              <a:buNone/>
            </a:pPr>
            <a:endParaRPr lang="en-US" sz="7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X or Y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Wednesday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51" y="1439333"/>
            <a:ext cx="11878340" cy="54186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 smtClean="0"/>
              <a:t>Finish Sex Linked Chromosomes</a:t>
            </a:r>
          </a:p>
          <a:p>
            <a:pPr algn="ctr"/>
            <a:r>
              <a:rPr lang="en-US" sz="6600" dirty="0" smtClean="0"/>
              <a:t>Discuss incomplete dominance </a:t>
            </a:r>
          </a:p>
          <a:p>
            <a:pPr algn="ctr"/>
            <a:r>
              <a:rPr lang="en-US" sz="6600" dirty="0" smtClean="0"/>
              <a:t>vs co-dominance</a:t>
            </a:r>
          </a:p>
          <a:p>
            <a:pPr algn="ctr"/>
            <a:r>
              <a:rPr lang="en-US" sz="6600" dirty="0" smtClean="0"/>
              <a:t>Incomplete Dominance</a:t>
            </a:r>
          </a:p>
          <a:p>
            <a:pPr algn="ctr"/>
            <a:r>
              <a:rPr lang="en-US" sz="6600" dirty="0" smtClean="0"/>
              <a:t>review</a:t>
            </a:r>
          </a:p>
          <a:p>
            <a:pPr algn="ctr"/>
            <a:r>
              <a:rPr lang="en-US" sz="6600" dirty="0" err="1" smtClean="0"/>
              <a:t>Kahoot</a:t>
            </a:r>
            <a:r>
              <a:rPr lang="en-US" sz="6600" dirty="0" smtClean="0"/>
              <a:t> review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425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9734"/>
            <a:ext cx="10515600" cy="5909733"/>
          </a:xfrm>
        </p:spPr>
        <p:txBody>
          <a:bodyPr>
            <a:normAutofit/>
          </a:bodyPr>
          <a:lstStyle/>
          <a:p>
            <a:r>
              <a:rPr lang="en-US" sz="4800" dirty="0"/>
              <a:t>Not all alleles are dominant and recessive like the ones Mendel studied in his pea plants. </a:t>
            </a:r>
          </a:p>
          <a:p>
            <a:r>
              <a:rPr lang="en-US" sz="4800" dirty="0"/>
              <a:t>Some alleles are </a:t>
            </a:r>
            <a:r>
              <a:rPr lang="en-US" sz="4800" b="1" dirty="0"/>
              <a:t>equally</a:t>
            </a:r>
            <a:r>
              <a:rPr lang="en-US" sz="4800" dirty="0"/>
              <a:t> strong and </a:t>
            </a:r>
            <a:r>
              <a:rPr lang="en-US" sz="4800" b="1" dirty="0"/>
              <a:t>neither are masked </a:t>
            </a:r>
            <a:r>
              <a:rPr lang="en-US" sz="4800" dirty="0"/>
              <a:t>by the other. </a:t>
            </a:r>
            <a:endParaRPr lang="en-US" sz="4800" dirty="0" smtClean="0"/>
          </a:p>
          <a:p>
            <a:r>
              <a:rPr lang="en-US" sz="4800" dirty="0" smtClean="0"/>
              <a:t>When </a:t>
            </a:r>
            <a:r>
              <a:rPr lang="en-US" sz="4800" dirty="0"/>
              <a:t>both alleles are present, they are </a:t>
            </a:r>
            <a:r>
              <a:rPr lang="en-US" sz="4800" b="1" dirty="0"/>
              <a:t>both expressed </a:t>
            </a:r>
            <a:r>
              <a:rPr lang="en-US" sz="4800" dirty="0"/>
              <a:t>in the phenotype.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130386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/>
              <a:t>I</a:t>
            </a:r>
            <a:r>
              <a:rPr lang="en-US" sz="5400" b="1" i="1" dirty="0" smtClean="0"/>
              <a:t>ncomplete dominant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507066"/>
            <a:ext cx="11684000" cy="53509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/>
              <a:t>both alleles are </a:t>
            </a:r>
            <a:r>
              <a:rPr lang="en-US" sz="6000" b="1" dirty="0"/>
              <a:t>equally</a:t>
            </a:r>
            <a:r>
              <a:rPr lang="en-US" sz="6000" dirty="0"/>
              <a:t> strong </a:t>
            </a:r>
          </a:p>
          <a:p>
            <a:pPr marL="0" indent="0" algn="ctr">
              <a:buNone/>
            </a:pPr>
            <a:r>
              <a:rPr lang="en-US" sz="6000" dirty="0"/>
              <a:t>and </a:t>
            </a:r>
            <a:endParaRPr lang="en-US" sz="5800" dirty="0" smtClean="0"/>
          </a:p>
          <a:p>
            <a:pPr marL="0" indent="0" algn="ctr">
              <a:buNone/>
            </a:pPr>
            <a:r>
              <a:rPr lang="en-US" sz="5800" dirty="0" smtClean="0"/>
              <a:t>the </a:t>
            </a:r>
            <a:r>
              <a:rPr lang="en-US" sz="5800" dirty="0"/>
              <a:t>hybrid is a </a:t>
            </a:r>
            <a:r>
              <a:rPr lang="en-US" sz="5800" b="1" dirty="0"/>
              <a:t>blend</a:t>
            </a:r>
            <a:r>
              <a:rPr lang="en-US" sz="5800" dirty="0"/>
              <a:t> of both </a:t>
            </a:r>
            <a:r>
              <a:rPr lang="en-US" sz="5800" dirty="0" smtClean="0"/>
              <a:t>alleles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When </a:t>
            </a:r>
            <a:r>
              <a:rPr lang="en-US" sz="4800" dirty="0"/>
              <a:t>purebred white carnations are crossed with purebred red carnations, the result is a pink carnation. 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b="1" dirty="0" smtClean="0"/>
              <a:t>Incomplete </a:t>
            </a:r>
            <a:r>
              <a:rPr lang="en-US" sz="4800" b="1" dirty="0"/>
              <a:t>dominant </a:t>
            </a:r>
            <a:r>
              <a:rPr lang="en-US" sz="4800" dirty="0"/>
              <a:t>alleles are represented by </a:t>
            </a:r>
            <a:r>
              <a:rPr lang="en-US" sz="4800" b="1" dirty="0"/>
              <a:t>different capitalized </a:t>
            </a:r>
            <a:r>
              <a:rPr lang="en-US" sz="4800" dirty="0"/>
              <a:t>letters.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73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/>
              <a:t>Codominance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3" y="1270000"/>
            <a:ext cx="11684000" cy="558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dirty="0" smtClean="0"/>
              <a:t>both alleles are </a:t>
            </a:r>
            <a:r>
              <a:rPr lang="en-US" sz="4800" b="1" dirty="0" smtClean="0"/>
              <a:t>equally</a:t>
            </a:r>
            <a:r>
              <a:rPr lang="en-US" sz="4800" dirty="0" smtClean="0"/>
              <a:t> strong </a:t>
            </a:r>
          </a:p>
          <a:p>
            <a:pPr marL="0" indent="0" algn="ctr">
              <a:buNone/>
            </a:pPr>
            <a:r>
              <a:rPr lang="en-US" sz="4800" dirty="0" smtClean="0"/>
              <a:t>and </a:t>
            </a:r>
          </a:p>
          <a:p>
            <a:pPr marL="0" indent="0" algn="ctr">
              <a:buNone/>
            </a:pPr>
            <a:r>
              <a:rPr lang="en-US" sz="4800" dirty="0" smtClean="0"/>
              <a:t>both alleles are </a:t>
            </a:r>
            <a:r>
              <a:rPr lang="en-US" sz="4800" b="1" dirty="0" smtClean="0"/>
              <a:t>visible</a:t>
            </a:r>
            <a:r>
              <a:rPr lang="en-US" sz="4800" dirty="0" smtClean="0"/>
              <a:t> in the hybrid genotype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When </a:t>
            </a:r>
            <a:r>
              <a:rPr lang="en-US" sz="4400" dirty="0"/>
              <a:t>white chickens are crossed with black chickens, the result is not a grey chicken, but a chicken with both black and white feathers. 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When </a:t>
            </a:r>
            <a:r>
              <a:rPr lang="en-US" sz="4400" dirty="0"/>
              <a:t>expressing </a:t>
            </a:r>
            <a:r>
              <a:rPr lang="en-US" sz="4400" b="1" dirty="0"/>
              <a:t>incomplete alleles</a:t>
            </a:r>
            <a:r>
              <a:rPr lang="en-US" sz="4400" dirty="0"/>
              <a:t>, both alleles are written as </a:t>
            </a:r>
            <a:r>
              <a:rPr lang="en-US" sz="4400" b="1" dirty="0" err="1"/>
              <a:t>superscipt</a:t>
            </a:r>
            <a:r>
              <a:rPr lang="en-US" sz="4400" b="1" dirty="0"/>
              <a:t> capital letters placed above the letter "</a:t>
            </a:r>
            <a:r>
              <a:rPr lang="en-US" sz="4400" b="1" dirty="0" err="1"/>
              <a:t>i</a:t>
            </a:r>
            <a:r>
              <a:rPr lang="en-US" sz="4400" b="1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4504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5764619" cy="5811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/>
              <a:t>Any change in DNA, on purpose or random is called a____?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467600" y="1690687"/>
            <a:ext cx="4477686" cy="2860675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/>
              <a:t>Mutation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5764619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True/False:  Some mutations cause no effect.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82932" y="1825625"/>
            <a:ext cx="397086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/>
              <a:t>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6831419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An </a:t>
            </a:r>
            <a:r>
              <a:rPr lang="en-US" sz="7200" dirty="0" smtClean="0"/>
              <a:t>_____</a:t>
            </a:r>
            <a:r>
              <a:rPr lang="en-US" sz="7200" dirty="0"/>
              <a:t>twin is an organism that is genetically identical to the other twin.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0" y="1825625"/>
            <a:ext cx="4495800" cy="4351338"/>
          </a:xfrm>
        </p:spPr>
        <p:txBody>
          <a:bodyPr/>
          <a:lstStyle/>
          <a:p>
            <a:pPr marL="914400" lvl="2" indent="0">
              <a:buNone/>
            </a:pPr>
            <a:r>
              <a:rPr lang="en-US" sz="7200" dirty="0"/>
              <a:t>Identical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7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657" y="365125"/>
            <a:ext cx="6923314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Which tool would you use to show how a particular trait is distributed within a family?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0" y="1825625"/>
            <a:ext cx="37338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/>
              <a:t>A pedigree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5764619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What is a genetic disorder?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541867"/>
            <a:ext cx="5181600" cy="5635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A disease or condition that results from mutations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Thoughts 3/20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32560"/>
            <a:ext cx="11734800" cy="53035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/>
              <a:t>What is a pedigree?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Chart that shows traits for multiple generations.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6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5764619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A cancer is a type of genetic mutation that ______?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17267" y="846667"/>
            <a:ext cx="5019552" cy="5330296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/>
              <a:t>Results in uncontrolled growth of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5764619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A half-shaded circle in a pedigree represents a ______.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200" dirty="0"/>
              <a:t>A female carrier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6700790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________ describes a trait that is controlled by genes on the X and Y chromosomes.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38532" y="1825625"/>
            <a:ext cx="361526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/>
              <a:t>Sex linked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6831419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People who have one gene for a disease but show no symptoms are called______.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413170" y="1825625"/>
            <a:ext cx="3940629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sz="7200" dirty="0"/>
              <a:t>Carriers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8268333" cy="613364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 smtClean="0"/>
              <a:t>____ </a:t>
            </a:r>
            <a:r>
              <a:rPr lang="en-US" sz="7200" dirty="0"/>
              <a:t>is a genetic disorder caused by the presence of an extra chromosome or an extra part of a </a:t>
            </a:r>
            <a:r>
              <a:rPr lang="en-US" sz="7200" dirty="0" smtClean="0"/>
              <a:t>chromosome__.</a:t>
            </a:r>
            <a:endParaRPr lang="en-US" sz="7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958668" y="491067"/>
            <a:ext cx="3945466" cy="56858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Down syndrome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dirty="0" smtClean="0"/>
              <a:t>21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438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6831419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Which is the best description of offspring produced by asexual reproduction?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154332" y="592667"/>
            <a:ext cx="4631267" cy="55842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7200" dirty="0"/>
              <a:t>Genetically identical to their parent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8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657" y="365125"/>
            <a:ext cx="8458200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Which would occur as a result of limited variation in the offspring of asexually reproduced organisms?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65067" y="365125"/>
            <a:ext cx="3478590" cy="617114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5400" dirty="0"/>
              <a:t>Offspring are susceptible to and die from same diseases as their parent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5764619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Which describes the cells that are created by the process of mitosis?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02818" y="508000"/>
            <a:ext cx="4750981" cy="5668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7200" dirty="0"/>
              <a:t>Two cells that are genetically identical to the original cell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6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1381" y="365125"/>
            <a:ext cx="7669619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Which is an accurate description for offspring produced from sexual reproduction?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03067" y="524933"/>
            <a:ext cx="4588933" cy="565203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6000" dirty="0"/>
              <a:t>They receive chromosomes from each parent and have features of both parents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5764619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Which will cause an increase in variation of offspring?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7200" dirty="0"/>
              <a:t>Sexual reproduction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5219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>
                <a:hlinkClick r:id="rId2"/>
              </a:rPr>
              <a:t>https://www.brainpop.com/science/cellularlifeandgenetics/heredity</a:t>
            </a:r>
            <a:r>
              <a:rPr lang="en-US" sz="2400" i="1" dirty="0" smtClean="0">
                <a:hlinkClick r:id="rId2"/>
              </a:rPr>
              <a:t>/</a:t>
            </a:r>
            <a:r>
              <a:rPr lang="en-US" sz="2400" i="1" dirty="0"/>
              <a:t> </a:t>
            </a:r>
            <a:r>
              <a:rPr lang="en-US" sz="2400" i="1" dirty="0" smtClean="0"/>
              <a:t>(2:49)</a:t>
            </a:r>
          </a:p>
          <a:p>
            <a:pPr marL="0" indent="0" algn="ctr">
              <a:buNone/>
            </a:pPr>
            <a:r>
              <a:rPr lang="en-US" sz="6600" i="1" dirty="0" smtClean="0"/>
              <a:t>Pedigree Notes</a:t>
            </a:r>
          </a:p>
        </p:txBody>
      </p:sp>
    </p:spTree>
    <p:extLst>
      <p:ext uri="{BB962C8B-B14F-4D97-AF65-F5344CB8AC3E}">
        <p14:creationId xmlns:p14="http://schemas.microsoft.com/office/powerpoint/2010/main" val="19837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7941762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During asexual reproduction, how much of the genetic information is passed to the offspring?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196943" y="931333"/>
            <a:ext cx="3724123" cy="52456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7200" dirty="0"/>
              <a:t>All is passed to all offspring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5924902" cy="58118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7200" dirty="0"/>
              <a:t>The following diagram shows the dominant trait of brown fur in deer, B.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21517" y="365125"/>
            <a:ext cx="5570484" cy="6243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7200" dirty="0"/>
              <a:t>Family members with two recessive genes will have white fur trait, bb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5181" y="365125"/>
            <a:ext cx="7103560" cy="5811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/>
              <a:t>Provide an accurate prediction for any offspring from Individuals 3 and 4 in generation II.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394371" y="6311900"/>
            <a:ext cx="2797629" cy="2970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18713" r="47846" b="6263"/>
          <a:stretch/>
        </p:blipFill>
        <p:spPr bwMode="auto">
          <a:xfrm>
            <a:off x="7358741" y="783771"/>
            <a:ext cx="4578077" cy="5528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1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Thoughts 3/23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32560"/>
            <a:ext cx="11734800" cy="53035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/>
              <a:t>What happens with a heterozygous cross when the traits have incomplete dominance?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Both displayed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Blend or visible (spots)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Thursday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3" y="1458686"/>
            <a:ext cx="11616267" cy="4896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UNIT </a:t>
            </a:r>
            <a:r>
              <a:rPr lang="en-US" sz="6600" dirty="0" smtClean="0"/>
              <a:t>TEST</a:t>
            </a:r>
          </a:p>
          <a:p>
            <a:pPr marL="0" indent="0" algn="ctr">
              <a:buNone/>
            </a:pPr>
            <a:r>
              <a:rPr lang="en-US" sz="6600" dirty="0" smtClean="0"/>
              <a:t>Furry Friends – </a:t>
            </a:r>
          </a:p>
          <a:p>
            <a:pPr marL="0" indent="0" algn="ctr">
              <a:buNone/>
            </a:pPr>
            <a:r>
              <a:rPr lang="en-US" sz="6600" dirty="0" smtClean="0"/>
              <a:t>google classroom or </a:t>
            </a:r>
            <a:r>
              <a:rPr lang="en-US" sz="6600" dirty="0" err="1" smtClean="0"/>
              <a:t>weebly</a:t>
            </a:r>
            <a:r>
              <a:rPr lang="en-US" sz="6600" dirty="0" smtClean="0"/>
              <a:t> for link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18230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Thoughts 3/24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32560"/>
            <a:ext cx="11734800" cy="53035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sz="7200" dirty="0" smtClean="0">
                <a:solidFill>
                  <a:srgbClr val="FF0000"/>
                </a:solidFill>
                <a:hlinkClick r:id="rId2"/>
              </a:rPr>
              <a:t>www.youtube.com/watch?v=TosVOx7yjts</a:t>
            </a:r>
            <a:endParaRPr lang="en-US" sz="7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641"/>
            <a:ext cx="10515600" cy="1097279"/>
          </a:xfrm>
        </p:spPr>
        <p:txBody>
          <a:bodyPr/>
          <a:lstStyle/>
          <a:p>
            <a:pPr algn="ctr"/>
            <a:r>
              <a:rPr lang="en-US" dirty="0" smtClean="0"/>
              <a:t>Friday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112520"/>
            <a:ext cx="10515600" cy="5745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Notebook check</a:t>
            </a:r>
            <a:endParaRPr lang="en-US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Track </a:t>
            </a:r>
            <a:r>
              <a:rPr lang="en-US" dirty="0" smtClean="0"/>
              <a:t>Out -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1371600"/>
            <a:ext cx="11785600" cy="4805363"/>
          </a:xfrm>
        </p:spPr>
        <p:txBody>
          <a:bodyPr/>
          <a:lstStyle/>
          <a:p>
            <a:pPr lvl="0"/>
            <a:r>
              <a:rPr lang="en-US" dirty="0"/>
              <a:t>Impact of environmental and lifestyle choices on biological inheritance. </a:t>
            </a:r>
            <a:endParaRPr lang="en-US" sz="4000" dirty="0"/>
          </a:p>
          <a:p>
            <a:pPr lvl="1"/>
            <a:r>
              <a:rPr lang="en-US" dirty="0"/>
              <a:t>Genetic Diseases </a:t>
            </a:r>
            <a:r>
              <a:rPr lang="en-US" dirty="0" smtClean="0"/>
              <a:t>– body system(s) effected</a:t>
            </a:r>
          </a:p>
          <a:p>
            <a:pPr lvl="1"/>
            <a:r>
              <a:rPr lang="en-US" dirty="0" smtClean="0"/>
              <a:t>Genetic Disorders – body system(s) effected</a:t>
            </a:r>
          </a:p>
          <a:p>
            <a:pPr lvl="1"/>
            <a:r>
              <a:rPr lang="en-US" dirty="0" smtClean="0"/>
              <a:t>Replacing organs with genetically manufactured parts</a:t>
            </a:r>
            <a:endParaRPr lang="en-US" sz="3600" dirty="0"/>
          </a:p>
          <a:p>
            <a:r>
              <a:rPr lang="en-US" sz="4000" dirty="0" smtClean="0"/>
              <a:t>Students </a:t>
            </a:r>
            <a:r>
              <a:rPr lang="en-US" sz="4000" dirty="0"/>
              <a:t>will complete a project to share with the class. </a:t>
            </a:r>
          </a:p>
          <a:p>
            <a:pPr lvl="1"/>
            <a:endParaRPr lang="en-US" sz="36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45281"/>
              </p:ext>
            </p:extLst>
          </p:nvPr>
        </p:nvGraphicFramePr>
        <p:xfrm>
          <a:off x="2455334" y="3774281"/>
          <a:ext cx="9330266" cy="2912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7443"/>
                <a:gridCol w="3103769"/>
                <a:gridCol w="3459054"/>
              </a:tblGrid>
              <a:tr h="29125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 Down Syndrome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 Cystic Fibrosis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 Hemophilia 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 Achondroplasia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 Sickle Cell Anemia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 Muscular Dystrophy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 Cri du Chat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 </a:t>
                      </a:r>
                      <a:r>
                        <a:rPr lang="en-US" sz="2000" dirty="0" err="1">
                          <a:effectLst/>
                        </a:rPr>
                        <a:t>Marfan</a:t>
                      </a:r>
                      <a:r>
                        <a:rPr lang="en-US" sz="2000" dirty="0">
                          <a:effectLst/>
                        </a:rPr>
                        <a:t> Syndrome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9. </a:t>
                      </a:r>
                      <a:r>
                        <a:rPr lang="en-US" sz="2000" dirty="0" err="1">
                          <a:effectLst/>
                        </a:rPr>
                        <a:t>Tay</a:t>
                      </a:r>
                      <a:r>
                        <a:rPr lang="en-US" sz="2000" dirty="0">
                          <a:effectLst/>
                        </a:rPr>
                        <a:t>-Sachs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10. Huntington’s disease 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11. Progeria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12. Spina Bifida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2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1"/>
            <a:ext cx="10515600" cy="1051559"/>
          </a:xfrm>
        </p:spPr>
        <p:txBody>
          <a:bodyPr/>
          <a:lstStyle/>
          <a:p>
            <a:pPr algn="ctr"/>
            <a:r>
              <a:rPr lang="en-US" dirty="0" smtClean="0"/>
              <a:t>Science Thoughts 3/21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76" y="1005840"/>
            <a:ext cx="9722224" cy="57302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How can you determine genotypes on a Pedigree?</a:t>
            </a:r>
          </a:p>
          <a:p>
            <a:pPr marL="0" indent="0" algn="ctr">
              <a:buNone/>
            </a:pPr>
            <a:endParaRPr lang="en-US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Look at parents and offspring genotypes – follow recessive and dominant rules from Punnett squares.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547"/>
          </a:xfrm>
        </p:spPr>
        <p:txBody>
          <a:bodyPr>
            <a:normAutofit fontScale="90000"/>
          </a:bodyPr>
          <a:lstStyle/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3893"/>
            <a:ext cx="5812536" cy="423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677332"/>
            <a:ext cx="5212080" cy="586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4267200"/>
            <a:ext cx="641299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2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Tuesday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08" y="1690688"/>
            <a:ext cx="11714206" cy="4727045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Pedigree questions</a:t>
            </a:r>
          </a:p>
          <a:p>
            <a:pPr marL="0" indent="0" algn="ctr">
              <a:buNone/>
            </a:pPr>
            <a:r>
              <a:rPr lang="en-US" i="1" dirty="0" smtClean="0"/>
              <a:t>Pedigree </a:t>
            </a:r>
            <a:r>
              <a:rPr lang="en-US" i="1" dirty="0"/>
              <a:t>rules</a:t>
            </a:r>
          </a:p>
          <a:p>
            <a:pPr marL="0" indent="0" algn="ctr">
              <a:buNone/>
            </a:pPr>
            <a:r>
              <a:rPr lang="en-US" i="1" dirty="0">
                <a:hlinkClick r:id="rId2"/>
              </a:rPr>
              <a:t>https://www.brainpop.com/science/cellularlifeandgenetics/genetics/</a:t>
            </a:r>
            <a:r>
              <a:rPr lang="en-US" i="1" dirty="0"/>
              <a:t> (3:04</a:t>
            </a:r>
            <a:r>
              <a:rPr lang="en-US" i="1" dirty="0" smtClean="0"/>
              <a:t>)</a:t>
            </a:r>
          </a:p>
          <a:p>
            <a:pPr marL="0" indent="0" algn="ctr">
              <a:buNone/>
            </a:pPr>
            <a:r>
              <a:rPr lang="en-US" i="1" dirty="0" smtClean="0"/>
              <a:t>P 102-103 – chromosomes (book)</a:t>
            </a:r>
          </a:p>
          <a:p>
            <a:pPr marL="0" indent="0" algn="ctr">
              <a:buNone/>
            </a:pPr>
            <a:r>
              <a:rPr lang="en-US" i="1" dirty="0" smtClean="0"/>
              <a:t>3-21: Down’s </a:t>
            </a:r>
            <a:r>
              <a:rPr lang="en-US" i="1" dirty="0"/>
              <a:t>Syndrome – mutations (slides</a:t>
            </a:r>
            <a:r>
              <a:rPr lang="en-US" i="1" dirty="0" smtClean="0"/>
              <a:t>)</a:t>
            </a:r>
          </a:p>
          <a:p>
            <a:pPr marL="0" indent="0" algn="ctr">
              <a:buNone/>
            </a:pPr>
            <a:r>
              <a:rPr lang="en-US" i="1" dirty="0" smtClean="0"/>
              <a:t>Making Pedigrees (copied)</a:t>
            </a:r>
          </a:p>
          <a:p>
            <a:pPr marL="0" indent="0" algn="ctr">
              <a:buNone/>
            </a:pPr>
            <a:r>
              <a:rPr lang="en-US" i="1" dirty="0" smtClean="0"/>
              <a:t>Sex-Linked Genes (copied)</a:t>
            </a:r>
          </a:p>
          <a:p>
            <a:pPr marL="0" indent="0" algn="ctr">
              <a:buNone/>
            </a:pP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85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365126"/>
            <a:ext cx="11849100" cy="649287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6600" dirty="0" smtClean="0"/>
              <a:t>WHY </a:t>
            </a:r>
            <a:r>
              <a:rPr lang="en-US" sz="6600" dirty="0"/>
              <a:t>MARCH 21?</a:t>
            </a:r>
          </a:p>
          <a:p>
            <a:r>
              <a:rPr lang="en-US" sz="6600" dirty="0" smtClean="0">
                <a:latin typeface="+mj-lt"/>
              </a:rPr>
              <a:t>the </a:t>
            </a:r>
            <a:r>
              <a:rPr lang="en-US" sz="6600" dirty="0">
                <a:latin typeface="+mj-lt"/>
              </a:rPr>
              <a:t>21st day of the 3rd month, was selected to signify the uniqueness of the triplication (trisomy) of the 21st chromosome which causes Down syndrome.  </a:t>
            </a:r>
          </a:p>
          <a:p>
            <a:pPr marL="0" indent="0" algn="ctr">
              <a:buNone/>
            </a:pPr>
            <a:endParaRPr lang="en-US" sz="66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HISTORY </a:t>
            </a:r>
            <a:r>
              <a:rPr lang="en-US" sz="6600" dirty="0">
                <a:latin typeface="+mj-lt"/>
              </a:rPr>
              <a:t>OF WDSD</a:t>
            </a:r>
          </a:p>
          <a:p>
            <a:r>
              <a:rPr lang="en-US" sz="6600" dirty="0">
                <a:latin typeface="+mj-lt"/>
              </a:rPr>
              <a:t>WDSD was first observed in 2006 in many countries around the world </a:t>
            </a:r>
            <a:endParaRPr lang="en-US" sz="6600" dirty="0" smtClean="0">
              <a:latin typeface="+mj-lt"/>
            </a:endParaRPr>
          </a:p>
          <a:p>
            <a:r>
              <a:rPr lang="en-US" sz="6600" dirty="0" smtClean="0">
                <a:latin typeface="+mj-lt"/>
              </a:rPr>
              <a:t>December 2011: "invites </a:t>
            </a:r>
            <a:r>
              <a:rPr lang="en-US" sz="6600" dirty="0">
                <a:latin typeface="+mj-lt"/>
              </a:rPr>
              <a:t>all Member States, relevant organizations of the United Nations system and other international organizations, as well as civil society, including non-governmental organizations and the private sector, to observe World Down Syndrome Day in an appropriate manner, in order to raise public awareness of Down syndrome".</a:t>
            </a:r>
          </a:p>
          <a:p>
            <a:pPr marL="0" indent="0" algn="ctr">
              <a:buNone/>
            </a:pP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10164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 Division – Meiosis and Mitosis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6500" y="2051844"/>
            <a:ext cx="4445000" cy="38989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3800" y="1867694"/>
            <a:ext cx="4978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pPr algn="ctr"/>
            <a:r>
              <a:rPr lang="en-US" dirty="0" smtClean="0"/>
              <a:t>Chromosomes for </a:t>
            </a:r>
            <a:r>
              <a:rPr lang="en-US" smtClean="0"/>
              <a:t>Down’s Syndrome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175" y="1645267"/>
            <a:ext cx="6980663" cy="48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6822</TotalTime>
  <Words>780</Words>
  <Application>Microsoft Office PowerPoint</Application>
  <PresentationFormat>Widescreen</PresentationFormat>
  <Paragraphs>157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March 20 - 24</vt:lpstr>
      <vt:lpstr>Science Thoughts 3/20</vt:lpstr>
      <vt:lpstr>Monday in class</vt:lpstr>
      <vt:lpstr>Science Thoughts 3/21</vt:lpstr>
      <vt:lpstr> </vt:lpstr>
      <vt:lpstr>Tuesday in class</vt:lpstr>
      <vt:lpstr> </vt:lpstr>
      <vt:lpstr>Cell Division – Meiosis and Mitosis</vt:lpstr>
      <vt:lpstr>Chromosomes for Down’s Syndrome</vt:lpstr>
      <vt:lpstr>Science Thoughts 3/22</vt:lpstr>
      <vt:lpstr>Wednesday in class</vt:lpstr>
      <vt:lpstr> </vt:lpstr>
      <vt:lpstr>Incomplete dominant</vt:lpstr>
      <vt:lpstr>Codominance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Science Thoughts 3/23</vt:lpstr>
      <vt:lpstr>Thursday in class</vt:lpstr>
      <vt:lpstr>Science Thoughts 3/24</vt:lpstr>
      <vt:lpstr>Friday in class</vt:lpstr>
      <vt:lpstr>After Track Out - PROJECT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kuropas</dc:creator>
  <cp:lastModifiedBy>Karin Kuropas</cp:lastModifiedBy>
  <cp:revision>57</cp:revision>
  <cp:lastPrinted>2017-03-22T16:14:19Z</cp:lastPrinted>
  <dcterms:created xsi:type="dcterms:W3CDTF">2017-03-05T03:46:11Z</dcterms:created>
  <dcterms:modified xsi:type="dcterms:W3CDTF">2017-03-24T15:22:39Z</dcterms:modified>
</cp:coreProperties>
</file>