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68" r:id="rId6"/>
    <p:sldId id="257" r:id="rId7"/>
    <p:sldId id="269" r:id="rId8"/>
    <p:sldId id="271" r:id="rId9"/>
    <p:sldId id="270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12996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9194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268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5757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3042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4737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5135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2813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1708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983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7696198" cy="489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165329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3384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0093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2663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2694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1959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2495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1760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22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1896360" y="-219960"/>
            <a:ext cx="489407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165329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3384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0093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2663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2694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1959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2495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1760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22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4992863" y="2766546"/>
            <a:ext cx="4953000" cy="2010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801161" y="722839"/>
            <a:ext cx="4953000" cy="60981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165329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3384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0093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2663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2694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1959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2495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1760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22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 descr="D:\nicks computer\pres pro stuff\medical animated\dna\DNA_titl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524000" y="2444706"/>
            <a:ext cx="7390474" cy="11434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528767" y="3669882"/>
            <a:ext cx="7386631" cy="17523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3384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0093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2663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2694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1959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2495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1760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22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2913"/>
            <a:ext cx="1281360" cy="675508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195" y="4406673"/>
            <a:ext cx="7772543" cy="13621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195" y="2907289"/>
            <a:ext cx="7772543" cy="1499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1754" marR="0" lvl="1" indent="-535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23509" marR="0" lvl="2" indent="-10709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35263" marR="0" lvl="3" indent="-3362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47016" marR="0" lvl="4" indent="-8716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8772" marR="0" lvl="5" indent="-1372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0526" marR="0" lvl="6" indent="-6725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82280" marR="0" lvl="7" indent="-1208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94035" marR="0" lvl="8" indent="-4734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8600" y="1532258"/>
            <a:ext cx="4267199" cy="4792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184379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46544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1363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39338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3964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3229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37651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3030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3565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532258"/>
            <a:ext cx="4267199" cy="4792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184379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46544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1363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39338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3964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3229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37651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3030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3565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28601" y="1657341"/>
            <a:ext cx="4269036" cy="640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1754" marR="0" lvl="1" indent="-5353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23509" marR="0" lvl="2" indent="-1070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35263" marR="0" lvl="3" indent="-336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47016" marR="0" lvl="4" indent="-8716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8772" marR="0" lvl="5" indent="-137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0526" marR="0" lvl="6" indent="-6725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82280" marR="0" lvl="7" indent="-1208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94035" marR="0" lvl="8" indent="-473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228601" y="2297689"/>
            <a:ext cx="4269036" cy="3950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203429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7194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2633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5203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5234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44996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50351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4300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48359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4933" y="1657341"/>
            <a:ext cx="4270465" cy="640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1754" marR="0" lvl="1" indent="-5353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23509" marR="0" lvl="2" indent="-1070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35263" marR="0" lvl="3" indent="-336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47016" marR="0" lvl="4" indent="-8716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8772" marR="0" lvl="5" indent="-137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0526" marR="0" lvl="6" indent="-6725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82280" marR="0" lvl="7" indent="-1208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94035" marR="0" lvl="8" indent="-473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4933" y="2297689"/>
            <a:ext cx="4270465" cy="3950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203429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7194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2633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5203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5234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44996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50351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4300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48359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28600" y="1309630"/>
            <a:ext cx="3236511" cy="11620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505200" y="1295400"/>
            <a:ext cx="5111143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158979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2749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88232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2663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2694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1959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2495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1760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22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228600" y="2471688"/>
            <a:ext cx="3236511" cy="3852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1754" marR="0" lvl="1" indent="-5353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23509" marR="0" lvl="2" indent="-10709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35263" marR="0" lvl="3" indent="-3362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47016" marR="0" lvl="4" indent="-8716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8772" marR="0" lvl="5" indent="-1372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0526" marR="0" lvl="6" indent="-6725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82280" marR="0" lvl="7" indent="-1208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94035" marR="0" lvl="8" indent="-4734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791903" y="4801171"/>
            <a:ext cx="5487257" cy="5660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1791903" y="613189"/>
            <a:ext cx="5487257" cy="41150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1754" marR="0" lvl="1" indent="-535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23509" marR="0" lvl="2" indent="-10709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35263" marR="0" lvl="3" indent="-336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47016" marR="0" lvl="4" indent="-871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8772" marR="0" lvl="5" indent="-137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0526" marR="0" lvl="6" indent="-67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82280" marR="0" lvl="7" indent="-1208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94035" marR="0" lvl="8" indent="-473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791903" y="5367192"/>
            <a:ext cx="5487257" cy="804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1754" marR="0" lvl="1" indent="-5353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23509" marR="0" lvl="2" indent="-10709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35263" marR="0" lvl="3" indent="-3362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47016" marR="0" lvl="4" indent="-8716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8772" marR="0" lvl="5" indent="-1372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0526" marR="0" lvl="6" indent="-6725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82280" marR="0" lvl="7" indent="-1208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94035" marR="0" lvl="8" indent="-4734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D:\nicks computer\pres pro stuff\medical animated\dna\DNA_txt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11754" marR="0" lvl="5" indent="-5353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823509" marR="0" lvl="6" indent="-10709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35263" marR="0" lvl="7" indent="-3362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47016" marR="0" lvl="8" indent="-8716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Shape 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457556" y="0"/>
            <a:ext cx="686443" cy="217546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2286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54906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7696198" cy="489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3129" marR="0" lvl="0" indent="-165329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3445" marR="0" lvl="1" indent="-13384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333" marR="0" lvl="2" indent="-10093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9838" marR="0" lvl="3" indent="-12663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2" marR="0" lvl="4" indent="-12694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69097" marR="0" lvl="5" indent="-11959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80851" marR="0" lvl="6" indent="-12495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92604" marR="0" lvl="7" indent="-11760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04360" marR="0" lvl="8" indent="-12295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561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800" b="1" dirty="0"/>
              <a:t>Reproductive </a:t>
            </a:r>
            <a:r>
              <a:rPr lang="en-US" sz="2800" b="1" dirty="0" smtClean="0"/>
              <a:t>System</a:t>
            </a:r>
            <a:endParaRPr sz="252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48145" y="1399310"/>
            <a:ext cx="8160328" cy="5306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None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The Reproductive System allows the production of offspring</a:t>
            </a:r>
          </a:p>
          <a:p>
            <a:pPr marL="743445" marR="0" lvl="1" indent="-286244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Char char="–"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reproductive system produces specialized 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cells</a:t>
            </a:r>
          </a:p>
          <a:p>
            <a:pPr lvl="2" indent="-286244">
              <a:spcBef>
                <a:spcPts val="444"/>
              </a:spcBef>
              <a:buSzPct val="100909"/>
              <a:buFont typeface="Arial"/>
              <a:buChar char="–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female produces </a:t>
            </a:r>
            <a:r>
              <a:rPr lang="en-US" sz="36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eggs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2" indent="-286244">
              <a:spcBef>
                <a:spcPts val="444"/>
              </a:spcBef>
              <a:buSzPct val="100909"/>
              <a:buFont typeface="Arial"/>
              <a:buChar char="–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male produces </a:t>
            </a:r>
            <a:r>
              <a:rPr lang="en-US" sz="36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sperm</a:t>
            </a:r>
            <a:endParaRPr lang="en-US" sz="3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1" marR="0" lvl="1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None/>
            </a:pPr>
            <a:r>
              <a:rPr lang="en-US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specialized cells contain genetic material.</a:t>
            </a:r>
          </a:p>
          <a:p>
            <a:pPr marL="343129" marR="0" lvl="0" indent="-343129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Sperm </a:t>
            </a:r>
            <a:r>
              <a:rPr lang="en-US"/>
              <a:t>and Egg</a:t>
            </a:r>
          </a:p>
        </p:txBody>
      </p:sp>
      <p:pic>
        <p:nvPicPr>
          <p:cNvPr id="105" name="Shape 105" descr="http://saintzy.files.wordpress.com/2007/03/sperm-cell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532258"/>
            <a:ext cx="4267200" cy="479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648200" y="1532258"/>
            <a:ext cx="4267200" cy="479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7" name="Shape 107" descr="http://www.realscienceprograms.com/files/IMAGES/egg_cell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639100" y="1532050"/>
            <a:ext cx="4267200" cy="479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Female Reproductive System</a:t>
            </a:r>
          </a:p>
        </p:txBody>
      </p:sp>
      <p:pic>
        <p:nvPicPr>
          <p:cNvPr id="113" name="Shape 113" descr="http://www.disease-picture.com/wp-content/uploads/2008/7/22/female-reproductive-system-diagrampa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824831"/>
            <a:ext cx="3809999" cy="407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Zygote</a:t>
            </a: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day until 4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7696198" cy="4894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3129" marR="0" lvl="0" indent="-34312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 descr="http://americansformorality.com/abortion/zygot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86137" y="2281236"/>
            <a:ext cx="2371725" cy="2295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Embryo</a:t>
            </a: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day until 8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week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7696198" cy="4894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3129" marR="0" lvl="0" indent="-34312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Shape 127" descr="http://allin1dot.com/wp-content/uploads/2010/10/embry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3250" y="2000250"/>
            <a:ext cx="2857499" cy="2857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Embryo at 5 weeks</a:t>
            </a:r>
          </a:p>
        </p:txBody>
      </p:sp>
      <p:pic>
        <p:nvPicPr>
          <p:cNvPr id="133" name="Shape 133" descr="http://obtuseobserver.com/wp-content/uploads/2010/08/Embryo-five-to-six-week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16100" y="2250281"/>
            <a:ext cx="5511800" cy="322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Fetus 9</a:t>
            </a:r>
            <a:r>
              <a:rPr lang="en-US" sz="4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week until birth</a:t>
            </a:r>
          </a:p>
        </p:txBody>
      </p:sp>
      <p:pic>
        <p:nvPicPr>
          <p:cNvPr id="139" name="Shape 139" descr="http://blog.adw.org/wp-content/uploads/fetu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33636" y="1720056"/>
            <a:ext cx="4276725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Fetus at Birth</a:t>
            </a:r>
          </a:p>
        </p:txBody>
      </p:sp>
      <p:pic>
        <p:nvPicPr>
          <p:cNvPr id="145" name="Shape 145" descr="http://embryology.med.unsw.edu.au/history/images/1770birth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28875" y="1720056"/>
            <a:ext cx="428625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964" y="2327564"/>
            <a:ext cx="7959434" cy="4014315"/>
          </a:xfrm>
        </p:spPr>
        <p:txBody>
          <a:bodyPr/>
          <a:lstStyle/>
          <a:p>
            <a:pPr marL="914401" lvl="2" indent="0">
              <a:spcBef>
                <a:spcPts val="370"/>
              </a:spcBef>
              <a:buSzPct val="97368"/>
              <a:buNone/>
            </a:pPr>
            <a:r>
              <a:rPr lang="en-US" sz="4000" dirty="0"/>
              <a:t>The female reproductive </a:t>
            </a:r>
            <a:r>
              <a:rPr lang="en-US" sz="4000" dirty="0" err="1"/>
              <a:t>system→has</a:t>
            </a:r>
            <a:r>
              <a:rPr lang="en-US" sz="4000" dirty="0"/>
              <a:t> two functions: </a:t>
            </a:r>
            <a:endParaRPr lang="en-US" sz="4000" dirty="0" smtClean="0"/>
          </a:p>
          <a:p>
            <a:pPr marL="1485901" lvl="2" indent="-571500">
              <a:spcBef>
                <a:spcPts val="370"/>
              </a:spcBef>
              <a:buSzPct val="97368"/>
            </a:pPr>
            <a:r>
              <a:rPr lang="en-US" sz="4000" dirty="0"/>
              <a:t>	</a:t>
            </a:r>
            <a:r>
              <a:rPr lang="en-US" sz="4000" dirty="0" smtClean="0"/>
              <a:t>to </a:t>
            </a:r>
            <a:r>
              <a:rPr lang="en-US" sz="4000" dirty="0"/>
              <a:t>produce </a:t>
            </a:r>
            <a:r>
              <a:rPr lang="en-US" sz="4000" dirty="0">
                <a:solidFill>
                  <a:srgbClr val="FF0000"/>
                </a:solidFill>
              </a:rPr>
              <a:t>eggs</a:t>
            </a:r>
            <a:r>
              <a:rPr lang="en-US" sz="4000" dirty="0"/>
              <a:t> and </a:t>
            </a:r>
            <a:endParaRPr lang="en-US" sz="4000" dirty="0" smtClean="0"/>
          </a:p>
          <a:p>
            <a:pPr marL="1485901" lvl="2" indent="-571500">
              <a:spcBef>
                <a:spcPts val="370"/>
              </a:spcBef>
              <a:buSzPct val="97368"/>
            </a:pPr>
            <a:r>
              <a:rPr lang="en-US" sz="4000" dirty="0"/>
              <a:t>	</a:t>
            </a:r>
            <a:r>
              <a:rPr lang="en-US" sz="4000" dirty="0" smtClean="0"/>
              <a:t>to </a:t>
            </a:r>
            <a:r>
              <a:rPr lang="en-US" sz="4000" dirty="0"/>
              <a:t>protect and nourish the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FF0000"/>
                </a:solidFill>
              </a:rPr>
              <a:t>offspring</a:t>
            </a:r>
            <a:r>
              <a:rPr lang="en-US" sz="4000" dirty="0" smtClean="0"/>
              <a:t> </a:t>
            </a:r>
            <a:r>
              <a:rPr lang="en-US" sz="4000" dirty="0"/>
              <a:t>until birth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6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8915398" cy="5243945"/>
          </a:xfrm>
        </p:spPr>
        <p:txBody>
          <a:bodyPr/>
          <a:lstStyle/>
          <a:p>
            <a:pPr lvl="3" indent="-240938">
              <a:spcBef>
                <a:spcPts val="444"/>
              </a:spcBef>
              <a:buSzPct val="100909"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FF0000"/>
                </a:solidFill>
              </a:rPr>
              <a:t>pituitary</a:t>
            </a:r>
            <a:r>
              <a:rPr lang="en-US" sz="4000" dirty="0"/>
              <a:t> gland stimulates eggs in the ovary to grow</a:t>
            </a:r>
          </a:p>
          <a:p>
            <a:pPr lvl="3" indent="-240938">
              <a:spcBef>
                <a:spcPts val="444"/>
              </a:spcBef>
              <a:buSzPct val="100909"/>
            </a:pPr>
            <a:r>
              <a:rPr lang="en-US" sz="4000" dirty="0"/>
              <a:t>An egg is release into the </a:t>
            </a:r>
            <a:r>
              <a:rPr lang="en-US" sz="4000" dirty="0">
                <a:solidFill>
                  <a:srgbClr val="FF0000"/>
                </a:solidFill>
              </a:rPr>
              <a:t>fallopian</a:t>
            </a:r>
            <a:r>
              <a:rPr lang="en-US" sz="4000" dirty="0"/>
              <a:t> tube, where it may be fertilized, by a </a:t>
            </a:r>
            <a:r>
              <a:rPr lang="en-US" sz="4000" dirty="0">
                <a:solidFill>
                  <a:srgbClr val="FF0000"/>
                </a:solidFill>
              </a:rPr>
              <a:t>sperm</a:t>
            </a:r>
            <a:r>
              <a:rPr lang="en-US" sz="4000" dirty="0"/>
              <a:t> cell</a:t>
            </a:r>
          </a:p>
          <a:p>
            <a:pPr lvl="3" indent="-240938">
              <a:spcBef>
                <a:spcPts val="444"/>
              </a:spcBef>
              <a:buSzPct val="100909"/>
            </a:pPr>
            <a:r>
              <a:rPr lang="en-US" sz="4000" dirty="0"/>
              <a:t>The egg moves to the </a:t>
            </a:r>
            <a:r>
              <a:rPr lang="en-US" sz="4000" dirty="0">
                <a:solidFill>
                  <a:srgbClr val="FF0000"/>
                </a:solidFill>
              </a:rPr>
              <a:t>uterus</a:t>
            </a:r>
            <a:r>
              <a:rPr lang="en-US" sz="4000" dirty="0"/>
              <a:t>, where, if fertilized, it implants in the uterine wall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744" y="1676400"/>
            <a:ext cx="7557653" cy="4665479"/>
          </a:xfrm>
        </p:spPr>
        <p:txBody>
          <a:bodyPr/>
          <a:lstStyle/>
          <a:p>
            <a:pPr marL="914401" lvl="2" indent="0">
              <a:spcBef>
                <a:spcPts val="370"/>
              </a:spcBef>
              <a:buSzPct val="97368"/>
              <a:buNone/>
            </a:pPr>
            <a:r>
              <a:rPr lang="en-US" sz="4400" dirty="0"/>
              <a:t>If not fertilized, the egg and the uterine lining exit the body through the vagina in a process </a:t>
            </a:r>
            <a:r>
              <a:rPr lang="en-US" sz="4400" dirty="0" err="1"/>
              <a:t>called→</a:t>
            </a:r>
            <a:r>
              <a:rPr lang="en-US" sz="4400" dirty="0" err="1">
                <a:solidFill>
                  <a:srgbClr val="FF0000"/>
                </a:solidFill>
              </a:rPr>
              <a:t>Menstruation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382" y="1447800"/>
            <a:ext cx="7904016" cy="4894079"/>
          </a:xfrm>
        </p:spPr>
        <p:txBody>
          <a:bodyPr/>
          <a:lstStyle/>
          <a:p>
            <a:pPr marL="177800" indent="0">
              <a:buNone/>
            </a:pPr>
            <a:r>
              <a:rPr lang="en-US" sz="4400" dirty="0"/>
              <a:t>The male reproductive </a:t>
            </a:r>
            <a:r>
              <a:rPr lang="en-US" sz="4400" dirty="0" err="1"/>
              <a:t>system→contains</a:t>
            </a:r>
            <a:r>
              <a:rPr lang="en-US" sz="4400" dirty="0"/>
              <a:t> the </a:t>
            </a:r>
            <a:r>
              <a:rPr lang="en-US" sz="4400" dirty="0">
                <a:solidFill>
                  <a:srgbClr val="FF0000"/>
                </a:solidFill>
              </a:rPr>
              <a:t>testes</a:t>
            </a:r>
            <a:r>
              <a:rPr lang="en-US" sz="4400" dirty="0"/>
              <a:t>, which produce sperm, and the </a:t>
            </a:r>
            <a:r>
              <a:rPr lang="en-US" sz="4400" dirty="0">
                <a:solidFill>
                  <a:srgbClr val="FF0000"/>
                </a:solidFill>
              </a:rPr>
              <a:t>urethra</a:t>
            </a:r>
            <a:r>
              <a:rPr lang="en-US" sz="4400" dirty="0"/>
              <a:t>, which is a canal through the </a:t>
            </a:r>
            <a:r>
              <a:rPr lang="en-US" sz="4400" dirty="0">
                <a:solidFill>
                  <a:srgbClr val="FF0000"/>
                </a:solidFill>
              </a:rPr>
              <a:t>penis</a:t>
            </a:r>
            <a:r>
              <a:rPr lang="en-US" sz="4400" dirty="0"/>
              <a:t>.  Sperm move through the urethra and exit the penis.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0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28601" y="168663"/>
            <a:ext cx="8188914" cy="939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10837" y="346364"/>
            <a:ext cx="8001000" cy="6511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1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9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production of offspring include fertilization, pregnancy, and birth</a:t>
            </a:r>
          </a:p>
          <a:p>
            <a:pPr marL="1142333" marR="0" lvl="2" indent="-227932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rgbClr val="FF0000"/>
              </a:buClr>
              <a:buSzPct val="100749"/>
              <a:buFont typeface="Arial"/>
              <a:buChar char="•"/>
            </a:pPr>
            <a:r>
              <a:rPr lang="en-US" sz="40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Fertilization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→is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joining of one egg cell and one sperm cell</a:t>
            </a:r>
          </a:p>
          <a:p>
            <a:pPr marL="1599838" marR="0" lvl="3" indent="-240938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749"/>
              <a:buFont typeface="Arial"/>
              <a:buChar char="–"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fertilized the egg divides, producing an 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embryo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Cells in the embryo continue dividing</a:t>
            </a:r>
          </a:p>
          <a:p>
            <a:pPr marL="1599838" marR="0" lvl="3" indent="-240938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749"/>
              <a:buFont typeface="Arial"/>
              <a:buChar char="–"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embryo implants in the spongy lining of the uterus</a:t>
            </a:r>
          </a:p>
          <a:p>
            <a:pPr marL="343129" marR="0" lvl="0" indent="-343129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None/>
            </a:pPr>
            <a:endParaRPr sz="217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435797"/>
            <a:ext cx="7390474" cy="1143476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149" y="435797"/>
            <a:ext cx="7787489" cy="6061984"/>
          </a:xfrm>
        </p:spPr>
        <p:txBody>
          <a:bodyPr/>
          <a:lstStyle/>
          <a:p>
            <a:pPr marL="914401" lvl="2" indent="0">
              <a:lnSpc>
                <a:spcPct val="80000"/>
              </a:lnSpc>
              <a:spcBef>
                <a:spcPts val="403"/>
              </a:spcBef>
              <a:buSzPct val="100749"/>
              <a:buNone/>
            </a:pPr>
            <a:r>
              <a:rPr lang="en-US" sz="4000" dirty="0"/>
              <a:t>During the nine months of </a:t>
            </a:r>
            <a:r>
              <a:rPr lang="en-US" sz="4000" dirty="0" err="1"/>
              <a:t>Pregnancy→the</a:t>
            </a:r>
            <a:r>
              <a:rPr lang="en-US" sz="4000" dirty="0"/>
              <a:t> embryo grows and develops, fed through the </a:t>
            </a:r>
            <a:r>
              <a:rPr lang="en-US" sz="4000" dirty="0">
                <a:solidFill>
                  <a:srgbClr val="FF0000"/>
                </a:solidFill>
              </a:rPr>
              <a:t>placenta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2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258" y="330937"/>
            <a:ext cx="7386631" cy="1752377"/>
          </a:xfrm>
        </p:spPr>
        <p:txBody>
          <a:bodyPr/>
          <a:lstStyle/>
          <a:p>
            <a:pPr marL="914401" lvl="2" indent="0">
              <a:lnSpc>
                <a:spcPct val="80000"/>
              </a:lnSpc>
              <a:spcBef>
                <a:spcPts val="403"/>
              </a:spcBef>
              <a:buSzPct val="100749"/>
              <a:buNone/>
            </a:pPr>
            <a:r>
              <a:rPr lang="en-US" sz="4000" dirty="0"/>
              <a:t>Labor and delivery→</a:t>
            </a:r>
          </a:p>
          <a:p>
            <a:pPr lvl="3" indent="-240938">
              <a:lnSpc>
                <a:spcPct val="80000"/>
              </a:lnSpc>
              <a:spcBef>
                <a:spcPts val="403"/>
              </a:spcBef>
              <a:buSzPct val="100749"/>
            </a:pPr>
            <a:r>
              <a:rPr lang="en-US" sz="4000" dirty="0"/>
              <a:t>The first stage of birth begins with muscular </a:t>
            </a:r>
            <a:r>
              <a:rPr lang="en-US" sz="4000" dirty="0">
                <a:solidFill>
                  <a:srgbClr val="FF0000"/>
                </a:solidFill>
              </a:rPr>
              <a:t>contractions</a:t>
            </a:r>
            <a:r>
              <a:rPr lang="en-US" sz="4000" dirty="0"/>
              <a:t> of the uterus</a:t>
            </a:r>
          </a:p>
          <a:p>
            <a:pPr lvl="3" indent="-240938">
              <a:lnSpc>
                <a:spcPct val="80000"/>
              </a:lnSpc>
              <a:spcBef>
                <a:spcPts val="403"/>
              </a:spcBef>
              <a:buSzPct val="100749"/>
            </a:pPr>
            <a:r>
              <a:rPr lang="en-US" sz="4000" dirty="0"/>
              <a:t>In the second stage, the </a:t>
            </a:r>
            <a:r>
              <a:rPr lang="en-US" sz="4000" dirty="0">
                <a:solidFill>
                  <a:srgbClr val="FF0000"/>
                </a:solidFill>
              </a:rPr>
              <a:t>cervix</a:t>
            </a:r>
            <a:r>
              <a:rPr lang="en-US" sz="4000" dirty="0"/>
              <a:t> is fully dilated and the baby leaves the mother</a:t>
            </a:r>
          </a:p>
          <a:p>
            <a:pPr lvl="3" indent="-240938">
              <a:lnSpc>
                <a:spcPct val="80000"/>
              </a:lnSpc>
              <a:spcBef>
                <a:spcPts val="403"/>
              </a:spcBef>
              <a:buSzPct val="100749"/>
            </a:pPr>
            <a:r>
              <a:rPr lang="en-US" sz="4000" dirty="0"/>
              <a:t>In the third stage, the </a:t>
            </a:r>
            <a:r>
              <a:rPr lang="en-US" sz="4000" dirty="0">
                <a:solidFill>
                  <a:srgbClr val="FF0000"/>
                </a:solidFill>
              </a:rPr>
              <a:t>umbilical</a:t>
            </a:r>
            <a:r>
              <a:rPr lang="en-US" sz="4000" dirty="0"/>
              <a:t> cord is cut and the placenta exits the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5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2764" y="1288473"/>
            <a:ext cx="6891710" cy="4854223"/>
          </a:xfrm>
        </p:spPr>
        <p:txBody>
          <a:bodyPr/>
          <a:lstStyle/>
          <a:p>
            <a:pPr marL="914401" lvl="2" indent="0">
              <a:lnSpc>
                <a:spcPct val="80000"/>
              </a:lnSpc>
              <a:spcBef>
                <a:spcPts val="403"/>
              </a:spcBef>
              <a:buSzPct val="100749"/>
              <a:buNone/>
            </a:pPr>
            <a:r>
              <a:rPr lang="en-US" sz="4400" dirty="0"/>
              <a:t>Multiple births</a:t>
            </a:r>
          </a:p>
          <a:p>
            <a:pPr marL="1358900" lvl="3" indent="0">
              <a:lnSpc>
                <a:spcPct val="80000"/>
              </a:lnSpc>
              <a:spcBef>
                <a:spcPts val="403"/>
              </a:spcBef>
              <a:buSzPct val="100749"/>
              <a:buNone/>
            </a:pPr>
            <a:r>
              <a:rPr lang="en-US" sz="4400" dirty="0"/>
              <a:t>single fertilized </a:t>
            </a:r>
            <a:r>
              <a:rPr lang="en-US" sz="4400" dirty="0" smtClean="0"/>
              <a:t>cell =</a:t>
            </a:r>
            <a:r>
              <a:rPr lang="en-US" sz="4400" dirty="0">
                <a:solidFill>
                  <a:srgbClr val="FF0000"/>
                </a:solidFill>
              </a:rPr>
              <a:t>identical </a:t>
            </a:r>
            <a:r>
              <a:rPr lang="en-US" sz="4400" dirty="0"/>
              <a:t>twins</a:t>
            </a:r>
          </a:p>
          <a:p>
            <a:pPr marL="1358900" lvl="3" indent="0">
              <a:lnSpc>
                <a:spcPct val="80000"/>
              </a:lnSpc>
              <a:spcBef>
                <a:spcPts val="403"/>
              </a:spcBef>
              <a:buSzPct val="100749"/>
              <a:buNone/>
            </a:pPr>
            <a:endParaRPr lang="en-US" sz="4400" dirty="0" smtClean="0"/>
          </a:p>
          <a:p>
            <a:pPr marL="1358900" lvl="3" indent="0">
              <a:lnSpc>
                <a:spcPct val="80000"/>
              </a:lnSpc>
              <a:spcBef>
                <a:spcPts val="403"/>
              </a:spcBef>
              <a:buSzPct val="100749"/>
              <a:buNone/>
            </a:pPr>
            <a:r>
              <a:rPr lang="en-US" sz="4400" dirty="0" smtClean="0"/>
              <a:t>two </a:t>
            </a:r>
            <a:r>
              <a:rPr lang="en-US" sz="4400" dirty="0"/>
              <a:t>fertilized </a:t>
            </a:r>
            <a:r>
              <a:rPr lang="en-US" sz="4400" dirty="0" smtClean="0"/>
              <a:t>eggs =</a:t>
            </a:r>
            <a:r>
              <a:rPr lang="en-US" sz="4400" dirty="0">
                <a:solidFill>
                  <a:srgbClr val="FF0000"/>
                </a:solidFill>
              </a:rPr>
              <a:t>fraternal </a:t>
            </a:r>
            <a:r>
              <a:rPr lang="en-US" sz="4400" dirty="0"/>
              <a:t>twins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679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268</Words>
  <Application>Microsoft Office PowerPoint</Application>
  <PresentationFormat>On-screen Show (4:3)</PresentationFormat>
  <Paragraphs>38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Theme1</vt:lpstr>
      <vt:lpstr>Reproductive System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Sperm and Egg</vt:lpstr>
      <vt:lpstr>Female Reproductive System</vt:lpstr>
      <vt:lpstr>Zygote 1st day until 4th day</vt:lpstr>
      <vt:lpstr>Embryo 4th day until 8th week</vt:lpstr>
      <vt:lpstr>Embryo at 5 weeks</vt:lpstr>
      <vt:lpstr>Fetus 9th week until birth</vt:lpstr>
      <vt:lpstr>Fetus at Birth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 Kuropas</dc:creator>
  <cp:lastModifiedBy>Karin Kuropas</cp:lastModifiedBy>
  <cp:revision>3</cp:revision>
  <dcterms:modified xsi:type="dcterms:W3CDTF">2018-05-10T12:08:10Z</dcterms:modified>
</cp:coreProperties>
</file>